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3" r:id="rId3"/>
    <p:sldId id="261" r:id="rId4"/>
    <p:sldId id="265" r:id="rId5"/>
    <p:sldId id="266" r:id="rId6"/>
    <p:sldId id="258" r:id="rId7"/>
    <p:sldId id="268" r:id="rId8"/>
    <p:sldId id="269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5D968-D6A9-4216-94D6-B45E1074599F}" type="datetimeFigureOut">
              <a:rPr lang="ru-RU" smtClean="0"/>
              <a:t>20.11.2015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21186-A699-4445-BCEE-6897E4FE5F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09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4E7C9-8D70-42B9-A075-741DBD7D16B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74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4E7C9-8D70-42B9-A075-741DBD7D16B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28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B8FCA-A532-4667-97BF-DCAF782173B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8CD35-19C4-456E-98DB-11EA2A8E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5&amp;text=%D0%BA%D1%80%D1%8B%D0%BC%D1%81%D0%BA%20%D1%86%D0%B5%D1%80%D0%BA%D0%BE%D0%B2%D0%BD%D1%8B%D0%B9%20%D1%88%D1%82%D0%B0%D0%B1&amp;fp=5&amp;pos=177&amp;uinfo=ww-1007-wh-476-fw-782-fh-448-pd-1&amp;rpt=simage&amp;img_url=http://old.diaconia.ru/upload/information_system_1/1/5/5/item_1555/information_items_property_4416.jpg" TargetMode="External"/><Relationship Id="rId5" Type="http://schemas.openxmlformats.org/officeDocument/2006/relationships/image" Target="../media/image39.jpeg"/><Relationship Id="rId4" Type="http://schemas.openxmlformats.org/officeDocument/2006/relationships/hyperlink" Target="http://images.yandex.ru/yandsearch?p=6&amp;text=%D0%BA%D1%80%D1%8B%D0%BC%D1%81%D0%BA%20%D1%86%D0%B5%D1%80%D0%BA%D0%BE%D0%B2%D0%BD%D1%8B%D0%B9%20%D1%88%D1%82%D0%B0%D0%B1&amp;fp=6&amp;pos=195&amp;uinfo=ww-1007-wh-476-fw-782-fh-448-pd-1&amp;rpt=simage&amp;img_url=http://p2.patriarchia.ru/2012/07/23/1236404881/2(25)NOV_3598.jp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3168352"/>
          </a:xfrm>
        </p:spPr>
        <p:txBody>
          <a:bodyPr>
            <a:normAutofit/>
          </a:bodyPr>
          <a:lstStyle/>
          <a:p>
            <a:r>
              <a:rPr lang="ru-RU" b="1" dirty="0" smtClean="0"/>
              <a:t>Организация и основные направления работы </a:t>
            </a:r>
            <a:br>
              <a:rPr lang="ru-RU" b="1" dirty="0" smtClean="0"/>
            </a:br>
            <a:r>
              <a:rPr lang="ru-RU" b="1" dirty="0" smtClean="0"/>
              <a:t>Штаба </a:t>
            </a:r>
            <a:r>
              <a:rPr lang="ru-RU" b="1" smtClean="0"/>
              <a:t>Церковной помощи</a:t>
            </a:r>
            <a:br>
              <a:rPr lang="ru-RU" b="1" smtClean="0"/>
            </a:br>
            <a:r>
              <a:rPr lang="ru-RU" b="1" smtClean="0"/>
              <a:t>в </a:t>
            </a:r>
            <a:r>
              <a:rPr lang="ru-RU" b="1" dirty="0" smtClean="0"/>
              <a:t>Крымске в июле 2012 года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09120"/>
            <a:ext cx="8424936" cy="141771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4000" b="1" i="1" dirty="0" smtClean="0">
                <a:solidFill>
                  <a:schemeClr val="accent5"/>
                </a:solidFill>
              </a:rPr>
              <a:t>«</a:t>
            </a:r>
            <a:r>
              <a:rPr lang="ru-RU" sz="4000" b="1" i="1" dirty="0">
                <a:solidFill>
                  <a:schemeClr val="accent5"/>
                </a:solidFill>
              </a:rPr>
              <a:t>Помощь священника в условиях </a:t>
            </a:r>
            <a:r>
              <a:rPr lang="ru-RU" sz="4000" b="1" i="1" dirty="0" smtClean="0">
                <a:solidFill>
                  <a:schemeClr val="accent5"/>
                </a:solidFill>
              </a:rPr>
              <a:t>Чрезвычайной Ситуации»</a:t>
            </a:r>
            <a:endParaRPr lang="ru-RU" sz="4000" b="1" i="1" dirty="0">
              <a:solidFill>
                <a:schemeClr val="accent5"/>
              </a:solidFill>
            </a:endParaRPr>
          </a:p>
          <a:p>
            <a:endParaRPr lang="ru-RU" i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6237312"/>
            <a:ext cx="7704856" cy="345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ПСТГУ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2015 год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СТРУКТУРА ШТАБА </a:t>
            </a:r>
            <a:br>
              <a:rPr lang="ru-RU" b="1" dirty="0" smtClean="0"/>
            </a:br>
            <a:r>
              <a:rPr lang="ru-RU" b="1" dirty="0" smtClean="0"/>
              <a:t>Церковной помощи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3140968"/>
            <a:ext cx="2520280" cy="16561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Заместитель начальника по внешним связям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3140968"/>
            <a:ext cx="2592288" cy="16561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Заместитель начальника по режиму (комендант)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76256" y="5085184"/>
            <a:ext cx="1656184" cy="10081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П</a:t>
            </a:r>
            <a:r>
              <a:rPr lang="ru-RU" sz="2400" dirty="0" smtClean="0"/>
              <a:t>овар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56176" y="3140968"/>
            <a:ext cx="2448272" cy="16561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Заведующий складом гуманитарной помощи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1772816"/>
            <a:ext cx="3816424" cy="10081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900" dirty="0" smtClean="0"/>
              <a:t>Духовник штаба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5085184"/>
            <a:ext cx="1728192" cy="10081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В</a:t>
            </a:r>
            <a:r>
              <a:rPr lang="ru-RU" sz="2400" dirty="0" smtClean="0"/>
              <a:t>рач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5085184"/>
            <a:ext cx="4032448" cy="10801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Ответственный за телефон горячей линии и ведение базы </a:t>
            </a:r>
            <a:r>
              <a:rPr lang="ru-RU" sz="2400" dirty="0" smtClean="0"/>
              <a:t>учета </a:t>
            </a:r>
            <a:r>
              <a:rPr lang="ru-RU" sz="2400" dirty="0"/>
              <a:t>пострадавших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1844824"/>
            <a:ext cx="3816424" cy="10081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900" dirty="0" smtClean="0"/>
              <a:t>Начальник штаба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5536" y="1916832"/>
            <a:ext cx="2808312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ГЛАВНЫЕ</a:t>
            </a:r>
            <a:endParaRPr lang="ru-RU" sz="2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068960"/>
            <a:ext cx="3024336" cy="33843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400" dirty="0" smtClean="0"/>
              <a:t>Оказание помощи потерпевшим</a:t>
            </a:r>
          </a:p>
          <a:p>
            <a:pPr marL="342900" indent="-342900">
              <a:buAutoNum type="arabicPeriod"/>
            </a:pPr>
            <a:endParaRPr lang="ru-RU" sz="2400" dirty="0" smtClean="0"/>
          </a:p>
          <a:p>
            <a:pPr marL="342900" indent="-342900">
              <a:buAutoNum type="arabicPeriod"/>
            </a:pPr>
            <a:r>
              <a:rPr lang="ru-RU" sz="2400" dirty="0" smtClean="0"/>
              <a:t>Координация добровольцев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07904" y="3068960"/>
            <a:ext cx="5184576" cy="33843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ru-RU" sz="2000" dirty="0" smtClean="0"/>
              <a:t>Взаимодействие с федеральными, краевыми, местными органами власти   и государственными структурами</a:t>
            </a:r>
          </a:p>
          <a:p>
            <a:pPr marL="342900" indent="-342900">
              <a:buFontTx/>
              <a:buAutoNum type="arabicPeriod"/>
            </a:pPr>
            <a:r>
              <a:rPr lang="ru-RU" sz="2000" dirty="0" smtClean="0"/>
              <a:t>Взаимодействие с церковными структурами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Взаимодействие со средствами массовой информации, оперативное освящение событий и списка нужд в интернете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Взаимодействие с благотворителями (прогноз-заказ-прием)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95936" y="1916832"/>
            <a:ext cx="4824536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ОБСЛУЖИВАЮЩИЕ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1628800"/>
            <a:ext cx="3672408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Координация добровольцев</a:t>
            </a:r>
            <a:endParaRPr lang="ru-RU" sz="2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780928"/>
            <a:ext cx="3744416" cy="38164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400" dirty="0" smtClean="0"/>
              <a:t>Набор, регистрация, ежедневный учет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Организация быта: питание, проживание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Режим, здоровье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/>
              <a:t>Организация деятельности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Духовное </a:t>
            </a:r>
            <a:r>
              <a:rPr lang="ru-RU" sz="2400" dirty="0" err="1" smtClean="0"/>
              <a:t>окормление</a:t>
            </a:r>
            <a:endParaRPr lang="ru-RU" sz="2400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7984" y="1628800"/>
            <a:ext cx="4248472" cy="8640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Оказание помощи потерпевшим</a:t>
            </a:r>
            <a:endParaRPr lang="ru-RU" sz="2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1960" y="2780928"/>
            <a:ext cx="4680520" cy="38164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400" dirty="0" smtClean="0"/>
              <a:t>Горячее питание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Адресная доставка гуманитарной помощи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Телефон горячей линии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База учета данных пострадавших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Оказание помощи на дому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Восстановление Казанского храма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Требосовершение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556792"/>
            <a:ext cx="8136904" cy="576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Адресная доставка гуманитарной помощи</a:t>
            </a:r>
            <a:endParaRPr lang="ru-RU" sz="28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2348880"/>
            <a:ext cx="2376264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ru-RU" sz="2000" dirty="0" smtClean="0"/>
              <a:t>1.Круглосуточный </a:t>
            </a:r>
          </a:p>
          <a:p>
            <a:pPr marL="457200" indent="-457200"/>
            <a:r>
              <a:rPr lang="ru-RU" sz="2000" dirty="0" smtClean="0"/>
              <a:t>прием  </a:t>
            </a:r>
            <a:r>
              <a:rPr lang="ru-RU" sz="2000" dirty="0" err="1" smtClean="0"/>
              <a:t>гум</a:t>
            </a:r>
            <a:r>
              <a:rPr lang="ru-RU" sz="2000" dirty="0" smtClean="0"/>
              <a:t>. грузов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2348880"/>
            <a:ext cx="2232248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2.Организация </a:t>
            </a:r>
          </a:p>
          <a:p>
            <a:pPr marL="342900" indent="-342900"/>
            <a:r>
              <a:rPr lang="ru-RU" sz="2000" dirty="0" smtClean="0"/>
              <a:t>склада: </a:t>
            </a:r>
          </a:p>
          <a:p>
            <a:pPr marL="342900" indent="-342900"/>
            <a:r>
              <a:rPr lang="ru-RU" sz="2000" dirty="0" smtClean="0"/>
              <a:t>сортировка,</a:t>
            </a:r>
          </a:p>
          <a:p>
            <a:pPr marL="342900" indent="-342900"/>
            <a:r>
              <a:rPr lang="ru-RU" sz="2000" dirty="0" smtClean="0"/>
              <a:t> хранение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84168" y="2348880"/>
            <a:ext cx="2232248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3.Прием заявок </a:t>
            </a:r>
          </a:p>
          <a:p>
            <a:pPr marL="342900" indent="-342900"/>
            <a:r>
              <a:rPr lang="ru-RU" sz="2000" dirty="0" smtClean="0"/>
              <a:t>от потерпевших,</a:t>
            </a:r>
          </a:p>
          <a:p>
            <a:pPr marL="342900" indent="-342900"/>
            <a:r>
              <a:rPr lang="ru-RU" sz="2000" dirty="0" smtClean="0"/>
              <a:t>ведение базы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5536" y="3861048"/>
            <a:ext cx="2376264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ru-RU" sz="2000" dirty="0" smtClean="0"/>
              <a:t>4.Формирование</a:t>
            </a:r>
          </a:p>
          <a:p>
            <a:pPr marL="457200" indent="-457200"/>
            <a:r>
              <a:rPr lang="ru-RU" sz="2000" dirty="0" smtClean="0"/>
              <a:t>посылок </a:t>
            </a:r>
          </a:p>
          <a:p>
            <a:pPr marL="457200" indent="-457200"/>
            <a:r>
              <a:rPr lang="ru-RU" sz="2000" dirty="0" err="1" smtClean="0"/>
              <a:t>гум</a:t>
            </a:r>
            <a:r>
              <a:rPr lang="ru-RU" sz="2000" dirty="0" smtClean="0"/>
              <a:t>. помощи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47864" y="3861048"/>
            <a:ext cx="2232248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ru-RU" sz="2000" dirty="0" smtClean="0"/>
              <a:t>5.Формирование</a:t>
            </a:r>
          </a:p>
          <a:p>
            <a:pPr marL="457200" indent="-457200"/>
            <a:r>
              <a:rPr lang="ru-RU" sz="2000" dirty="0" smtClean="0"/>
              <a:t>маршрутных </a:t>
            </a:r>
          </a:p>
          <a:p>
            <a:pPr marL="457200" indent="-457200"/>
            <a:r>
              <a:rPr lang="ru-RU" sz="2000" dirty="0" smtClean="0"/>
              <a:t>листов </a:t>
            </a:r>
            <a:endParaRPr lang="ru-RU" sz="2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56176" y="3861048"/>
            <a:ext cx="2232248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6.Доставка </a:t>
            </a:r>
          </a:p>
          <a:p>
            <a:pPr marL="342900" indent="-342900"/>
            <a:r>
              <a:rPr lang="ru-RU" sz="2000" dirty="0" smtClean="0"/>
              <a:t>помощи </a:t>
            </a:r>
          </a:p>
          <a:p>
            <a:pPr marL="342900" indent="-342900"/>
            <a:r>
              <a:rPr lang="ru-RU" sz="2000" dirty="0" smtClean="0"/>
              <a:t>по адресам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5536" y="5373216"/>
            <a:ext cx="2376264" cy="10801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7.Мониторинг</a:t>
            </a:r>
          </a:p>
          <a:p>
            <a:pPr marL="342900" indent="-342900"/>
            <a:r>
              <a:rPr lang="ru-RU" sz="2000" dirty="0" smtClean="0"/>
              <a:t>нужд потерпевших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47864" y="5373216"/>
            <a:ext cx="2232248" cy="10801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8.Духовное</a:t>
            </a:r>
          </a:p>
          <a:p>
            <a:pPr marL="342900" indent="-342900"/>
            <a:r>
              <a:rPr lang="ru-RU" sz="2000" dirty="0" err="1" smtClean="0"/>
              <a:t>окормление</a:t>
            </a:r>
            <a:endParaRPr lang="ru-RU" sz="2000" dirty="0" smtClean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56176" y="5373216"/>
            <a:ext cx="2232248" cy="10801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000" dirty="0" smtClean="0"/>
              <a:t>9.Составление</a:t>
            </a:r>
          </a:p>
          <a:p>
            <a:pPr marL="342900" indent="-342900"/>
            <a:r>
              <a:rPr lang="ru-RU" sz="2000" dirty="0" smtClean="0"/>
              <a:t>отчетов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фото Крымск\Крымск сегодня 7\DSC_069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635290" cy="594928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3968" y="404664"/>
            <a:ext cx="486003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«На 22 июля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за время работы штаба, начиная с первого дня, от пострадавших жителей города принято 1818 заказов и, соответственно, доставлено по 1618 адресам. Обеспечено горячим питанием свыше  </a:t>
            </a:r>
          </a:p>
          <a:p>
            <a:pPr algn="just">
              <a:buNone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20 тысяч жителей города. Штабом всего принято гуманитарных грузов 863,4 тонн, из них распределено среди пострадавших 830 тонн».  </a:t>
            </a:r>
          </a:p>
          <a:p>
            <a:pPr algn="just">
              <a:buNone/>
            </a:pPr>
            <a:r>
              <a:rPr lang="ru-RU" sz="1400" dirty="0" smtClean="0"/>
              <a:t>    </a:t>
            </a:r>
          </a:p>
          <a:p>
            <a:pPr>
              <a:buNone/>
            </a:pPr>
            <a:r>
              <a:rPr lang="ru-RU" sz="1400" dirty="0" smtClean="0"/>
              <a:t>Выдержка из отчета о работе отдела  </a:t>
            </a:r>
            <a:r>
              <a:rPr lang="ru-RU" sz="1400" dirty="0" err="1" smtClean="0"/>
              <a:t>Екатеринодарской</a:t>
            </a:r>
            <a:r>
              <a:rPr lang="ru-RU" sz="1400" dirty="0" smtClean="0"/>
              <a:t> епархии  по социальному служению во время стихийных бедствий летом 2012 года.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ОРГАНИЗАЦИЯ РАБОТЫ ШТАБА Церковной помощи</a:t>
            </a:r>
            <a:endParaRPr lang="ru-RU" dirty="0"/>
          </a:p>
        </p:txBody>
      </p:sp>
      <p:pic>
        <p:nvPicPr>
          <p:cNvPr id="1026" name="Picture 2" descr="C:\Users\Наталья\Desktop\фото Крымск\07_2012г._Крымск (Русаков Антон)\100CANON\IMG_228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933056"/>
            <a:ext cx="3810126" cy="2664296"/>
          </a:xfrm>
          <a:prstGeom prst="rect">
            <a:avLst/>
          </a:prstGeom>
          <a:noFill/>
        </p:spPr>
      </p:pic>
      <p:pic>
        <p:nvPicPr>
          <p:cNvPr id="1027" name="Picture 3" descr="C:\Users\Наталья\Desktop\Рождественские чтения\для РЧ Крымск\images-default-news-2012-07-july-07-23-volunteers-orthodox-service-of-mercy-awarded-medals-of-st-catherine-ii-degree-05-600x4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4081636" cy="2721091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115616" y="1700808"/>
            <a:ext cx="2592288" cy="1800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РЕЖИМ, ПИТАНИЕ, НОЧЛЕГ, ДИСЦИПЛИНА </a:t>
            </a:r>
            <a:endParaRPr lang="ru-RU" dirty="0"/>
          </a:p>
        </p:txBody>
      </p:sp>
      <p:pic>
        <p:nvPicPr>
          <p:cNvPr id="6" name="Picture 4" descr="http://www.pravmir.ru/wp-content/uploads/2012/07/04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340768"/>
            <a:ext cx="3813845" cy="2534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ОРГАНИЗАЦИЯ РАБОТЫ ШТАБА Церковной помощи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4869160"/>
            <a:ext cx="2808312" cy="129614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 </a:t>
            </a:r>
          </a:p>
          <a:p>
            <a:pPr algn="ctr"/>
            <a:r>
              <a:rPr lang="ru-RU" b="1" dirty="0" smtClean="0"/>
              <a:t>С ДОБРОВОЛЬЦАМИ</a:t>
            </a: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92080" y="1700808"/>
            <a:ext cx="3096344" cy="1368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ДУХОВНОЕ ОКОРМЛЕНИЕ ДОБРОВОЛЬЦЕВ </a:t>
            </a:r>
          </a:p>
          <a:p>
            <a:pPr algn="ctr"/>
            <a:endParaRPr lang="ru-RU" b="1" dirty="0"/>
          </a:p>
        </p:txBody>
      </p:sp>
      <p:pic>
        <p:nvPicPr>
          <p:cNvPr id="9218" name="Picture 2" descr="C:\Users\Наталья\Desktop\ФОТОГРАФИИ\2012-07-16 Крымск\2012-0-07 Крымск наводнение фото\1342830867_dsc_4195-obr-fr_novyj-razm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320480" cy="3088447"/>
          </a:xfrm>
          <a:prstGeom prst="rect">
            <a:avLst/>
          </a:prstGeom>
          <a:noFill/>
        </p:spPr>
      </p:pic>
      <p:pic>
        <p:nvPicPr>
          <p:cNvPr id="9219" name="Picture 3" descr="C:\Users\Наталья\Desktop\ФОТОГРАФИИ\2012-07-16 Крымск\2012-0-07 Крымск наводнение фото\GgXK_mzlZC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5652120" cy="3040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ОРГАНИЗАЦИЯ РАБОТЫ ШТАБА Церковной помощи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9832" y="1556792"/>
            <a:ext cx="2736304" cy="14401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ОКАЗАНИЕ ПЕРВОЙ МЕДИЦИНСКОЙ ПОМОЩИ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536" y="1556792"/>
            <a:ext cx="2448272" cy="14401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lt1"/>
                </a:solidFill>
              </a:rPr>
              <a:t>ТЕЛЕФОН</a:t>
            </a:r>
          </a:p>
          <a:p>
            <a:pPr algn="ctr"/>
            <a:r>
              <a:rPr lang="ru-RU" b="1" dirty="0" smtClean="0">
                <a:solidFill>
                  <a:schemeClr val="lt1"/>
                </a:solidFill>
              </a:rPr>
              <a:t> ГОРЯЧЕЙ ЛИНИИ</a:t>
            </a:r>
          </a:p>
          <a:p>
            <a:pPr algn="ctr"/>
            <a:endParaRPr lang="ru-RU" b="1" dirty="0">
              <a:solidFill>
                <a:schemeClr val="lt1"/>
              </a:solidFill>
            </a:endParaRPr>
          </a:p>
        </p:txBody>
      </p:sp>
      <p:pic>
        <p:nvPicPr>
          <p:cNvPr id="10244" name="Picture 4" descr="C:\Users\Наталья\Desktop\ФОТОГРАФИИ\2012-07-16 Крымск\2012-0-07 Крымск наводнение фото\16072012259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2517744" cy="3528392"/>
          </a:xfrm>
          <a:prstGeom prst="rect">
            <a:avLst/>
          </a:prstGeom>
          <a:noFill/>
        </p:spPr>
      </p:pic>
      <p:pic>
        <p:nvPicPr>
          <p:cNvPr id="10246" name="Picture 6" descr="http://www.pravmir.ru/wp-content/uploads/2012/07/177-399x6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3068960"/>
            <a:ext cx="2736304" cy="3501008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6084168" y="1556792"/>
            <a:ext cx="2592288" cy="14401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lt1"/>
                </a:solidFill>
              </a:rPr>
              <a:t>ОХРАНА ТЕРРИТОРИИ</a:t>
            </a:r>
          </a:p>
          <a:p>
            <a:pPr algn="ctr"/>
            <a:endParaRPr lang="ru-RU" b="1" dirty="0">
              <a:solidFill>
                <a:schemeClr val="lt1"/>
              </a:solidFill>
            </a:endParaRPr>
          </a:p>
        </p:txBody>
      </p:sp>
      <p:pic>
        <p:nvPicPr>
          <p:cNvPr id="16" name="Picture 2" descr="C:\Users\Наталья\Desktop\фото Крымск\Крымск_фото Морозов Максим\210CANON\IMG_102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068960"/>
            <a:ext cx="2592288" cy="3504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4724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2" descr="C:\Users\Наталья\Desktop\ФОТОГРАФИИ\2012-07-16 Крымск\2012-0-07 Крымск наводнение фото\DSC_0116-800x531-580x38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4072201" cy="2952328"/>
          </a:xfrm>
          <a:prstGeom prst="rect">
            <a:avLst/>
          </a:prstGeom>
          <a:noFill/>
        </p:spPr>
      </p:pic>
      <p:pic>
        <p:nvPicPr>
          <p:cNvPr id="7" name="Рисунок 6" descr="IMG_743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844824"/>
            <a:ext cx="4320480" cy="2952328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547664" y="5085184"/>
            <a:ext cx="6336704" cy="129614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Полевая кухня </a:t>
            </a:r>
            <a:r>
              <a:rPr lang="ru-RU" sz="2400" b="1" dirty="0"/>
              <a:t>обеспечивала горячим питанием около 200  человек в сутки и работала по 16-18 </a:t>
            </a:r>
            <a:r>
              <a:rPr lang="ru-RU" sz="2400" b="1" dirty="0" smtClean="0"/>
              <a:t>часов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4724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5576" y="1988840"/>
            <a:ext cx="2880320" cy="15841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ОБЕСПЕЧЕНИЕ</a:t>
            </a:r>
          </a:p>
          <a:p>
            <a:pPr algn="ctr"/>
            <a:r>
              <a:rPr lang="ru-RU" b="1" dirty="0" smtClean="0"/>
              <a:t> ПОСТРАДАВШИХ </a:t>
            </a:r>
          </a:p>
          <a:p>
            <a:pPr algn="ctr"/>
            <a:r>
              <a:rPr lang="ru-RU" b="1" dirty="0" smtClean="0"/>
              <a:t>И ДОБРОВОЛЬЦЕВ</a:t>
            </a:r>
          </a:p>
          <a:p>
            <a:pPr algn="ctr"/>
            <a:r>
              <a:rPr lang="ru-RU" b="1" dirty="0" smtClean="0"/>
              <a:t> ГОРЯЧИМ ПИТАНИЕМ </a:t>
            </a:r>
            <a:endParaRPr lang="ru-RU" dirty="0"/>
          </a:p>
        </p:txBody>
      </p:sp>
      <p:pic>
        <p:nvPicPr>
          <p:cNvPr id="5123" name="Picture 3" descr="C:\Users\Наталья\Desktop\ФОТОГРАФИИ\2012-07-16 Крымск\2012-0-07 Крымск наводнение фото\15072012258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7900987" cy="2448272"/>
          </a:xfrm>
          <a:prstGeom prst="rect">
            <a:avLst/>
          </a:prstGeom>
          <a:noFill/>
        </p:spPr>
      </p:pic>
      <p:pic>
        <p:nvPicPr>
          <p:cNvPr id="5124" name="Picture 4" descr="C:\Users\Наталья\Desktop\фото Крымск\Фото_Ештокина Владимир_журнал Емеля\IMG_706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600400" cy="2400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ШТАБА Церковной помощи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40152" y="1628800"/>
            <a:ext cx="2808312" cy="15841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indent="-514350" algn="ctr"/>
            <a:r>
              <a:rPr lang="ru-RU" b="1" dirty="0"/>
              <a:t>КРУГЛОСУТОЧНЫЙ</a:t>
            </a:r>
          </a:p>
          <a:p>
            <a:pPr indent="-514350" algn="ctr"/>
            <a:r>
              <a:rPr lang="ru-RU" b="1" dirty="0"/>
              <a:t> ПРИЕМ</a:t>
            </a:r>
          </a:p>
          <a:p>
            <a:pPr indent="-514350" algn="ctr"/>
            <a:r>
              <a:rPr lang="ru-RU" b="1" dirty="0"/>
              <a:t> </a:t>
            </a:r>
            <a:r>
              <a:rPr lang="ru-RU" b="1" dirty="0" smtClean="0"/>
              <a:t>ГУМАНИТАРНЫХ</a:t>
            </a:r>
            <a:endParaRPr lang="ru-RU" b="1" dirty="0"/>
          </a:p>
          <a:p>
            <a:pPr indent="-514350" algn="ctr"/>
            <a:r>
              <a:rPr lang="ru-RU" b="1" dirty="0" smtClean="0"/>
              <a:t>ГРУЗОВ</a:t>
            </a:r>
            <a:endParaRPr lang="ru-RU" b="1" dirty="0"/>
          </a:p>
        </p:txBody>
      </p:sp>
      <p:pic>
        <p:nvPicPr>
          <p:cNvPr id="7" name="Рисунок 6" descr="IMG_107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536" y="1412776"/>
            <a:ext cx="5400600" cy="2592288"/>
          </a:xfrm>
          <a:prstGeom prst="rect">
            <a:avLst/>
          </a:prstGeom>
        </p:spPr>
      </p:pic>
      <p:pic>
        <p:nvPicPr>
          <p:cNvPr id="8" name="Рисунок 7" descr="IMG_214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4168" y="3501008"/>
            <a:ext cx="2664296" cy="2996952"/>
          </a:xfrm>
          <a:prstGeom prst="rect">
            <a:avLst/>
          </a:prstGeom>
        </p:spPr>
      </p:pic>
      <p:pic>
        <p:nvPicPr>
          <p:cNvPr id="6146" name="Picture 2" descr="C:\Users\Наталья\Desktop\фото Крымск\Крымск_фото Морозов Максим\210CANON\IMG_101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142890"/>
            <a:ext cx="5400600" cy="2435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ШТАБА Церковной помощи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IMG_089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535" y="1484784"/>
            <a:ext cx="4464497" cy="2832315"/>
          </a:xfrm>
          <a:prstGeom prst="rect">
            <a:avLst/>
          </a:prstGeom>
        </p:spPr>
      </p:pic>
      <p:pic>
        <p:nvPicPr>
          <p:cNvPr id="10" name="Рисунок 9" descr="16072012259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437112"/>
            <a:ext cx="3312368" cy="2160240"/>
          </a:xfrm>
          <a:prstGeom prst="rect">
            <a:avLst/>
          </a:prstGeom>
        </p:spPr>
      </p:pic>
      <p:pic>
        <p:nvPicPr>
          <p:cNvPr id="4098" name="Picture 2" descr="C:\Users\Наталья\Desktop\фото Крымск\Крымск_фото Морозов Максим\209CANON\IMG_09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744416" cy="2784310"/>
          </a:xfrm>
          <a:prstGeom prst="rect">
            <a:avLst/>
          </a:prstGeom>
          <a:noFill/>
        </p:spPr>
      </p:pic>
      <p:pic>
        <p:nvPicPr>
          <p:cNvPr id="4099" name="Picture 3" descr="C:\Users\Наталья\Desktop\фото Крымск\Крымск_фото Морозов Максим\209CANON\IMG_091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4437112"/>
            <a:ext cx="432048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ШТАБА Церковной помощи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4581128"/>
            <a:ext cx="2592288" cy="194421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ХРАНЕНИЕ </a:t>
            </a:r>
          </a:p>
          <a:p>
            <a:pPr algn="ctr"/>
            <a:r>
              <a:rPr lang="ru-RU" b="1" dirty="0" smtClean="0"/>
              <a:t>И ВЫДАЧА</a:t>
            </a:r>
            <a:endParaRPr lang="ru-RU" b="1" dirty="0"/>
          </a:p>
          <a:p>
            <a:pPr algn="ctr"/>
            <a:r>
              <a:rPr lang="ru-RU" b="1" dirty="0" smtClean="0"/>
              <a:t>ГУМАНИТАРНОЙ</a:t>
            </a:r>
          </a:p>
          <a:p>
            <a:pPr algn="ctr"/>
            <a:r>
              <a:rPr lang="ru-RU" b="1" dirty="0" smtClean="0"/>
              <a:t> ПОМОЩИ</a:t>
            </a:r>
            <a:endParaRPr lang="ru-RU" dirty="0"/>
          </a:p>
        </p:txBody>
      </p:sp>
      <p:pic>
        <p:nvPicPr>
          <p:cNvPr id="3074" name="Picture 2" descr="C:\Users\Наталья\Desktop\для РЧ Крымск\14072012257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4509120"/>
            <a:ext cx="2880320" cy="2015834"/>
          </a:xfrm>
          <a:prstGeom prst="rect">
            <a:avLst/>
          </a:prstGeom>
          <a:noFill/>
        </p:spPr>
      </p:pic>
      <p:pic>
        <p:nvPicPr>
          <p:cNvPr id="3075" name="Picture 3" descr="C:\Users\Наталья\Desktop\для РЧ Крымск\16072012259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4509120"/>
            <a:ext cx="2592288" cy="1997820"/>
          </a:xfrm>
          <a:prstGeom prst="rect">
            <a:avLst/>
          </a:prstGeom>
          <a:noFill/>
        </p:spPr>
      </p:pic>
      <p:pic>
        <p:nvPicPr>
          <p:cNvPr id="3076" name="Picture 4" descr="C:\Users\Наталья\Desktop\для РЧ Крымск\17072012260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5463455" cy="3019746"/>
          </a:xfrm>
          <a:prstGeom prst="rect">
            <a:avLst/>
          </a:prstGeom>
          <a:noFill/>
        </p:spPr>
      </p:pic>
      <p:pic>
        <p:nvPicPr>
          <p:cNvPr id="3077" name="Picture 5" descr="C:\Users\Наталья\Desktop\для РЧ Крымск\16072012259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5438" y="1340768"/>
            <a:ext cx="2603026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ШТАБА Церковной помощи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Наталья\Desktop\для РЧ Крымск\IMG_22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3579504" cy="2427145"/>
          </a:xfrm>
          <a:prstGeom prst="rect">
            <a:avLst/>
          </a:prstGeom>
          <a:noFill/>
        </p:spPr>
      </p:pic>
      <p:pic>
        <p:nvPicPr>
          <p:cNvPr id="10" name="Рисунок 9" descr="16072012260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1412776"/>
            <a:ext cx="3672408" cy="2492584"/>
          </a:xfrm>
          <a:prstGeom prst="rect">
            <a:avLst/>
          </a:prstGeom>
        </p:spPr>
      </p:pic>
      <p:pic>
        <p:nvPicPr>
          <p:cNvPr id="4100" name="Picture 4" descr="C:\Users\Наталья\Desktop\фото Крымск\Фото_Ештокина Владимир_журнал Емеля\IMG_776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4077072"/>
            <a:ext cx="3543107" cy="2448272"/>
          </a:xfrm>
          <a:prstGeom prst="rect">
            <a:avLst/>
          </a:prstGeom>
          <a:noFill/>
        </p:spPr>
      </p:pic>
      <p:pic>
        <p:nvPicPr>
          <p:cNvPr id="3074" name="Picture 2" descr="C:\Users\Наталья\Desktop\фото Крымск\2012 Фото Крымск 9 ил_sm\DSC_1259 a_новый размер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053192"/>
            <a:ext cx="3672408" cy="2445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4653136"/>
            <a:ext cx="2520280" cy="172819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ru-RU" b="1" dirty="0" smtClean="0"/>
              <a:t>АДРЕСНАЯ </a:t>
            </a:r>
          </a:p>
          <a:p>
            <a:pPr marL="514350" indent="-514350" algn="ctr"/>
            <a:r>
              <a:rPr lang="ru-RU" b="1" dirty="0" smtClean="0"/>
              <a:t>ДОСТАВКА: </a:t>
            </a:r>
          </a:p>
          <a:p>
            <a:pPr marL="514350" indent="-514350" algn="ctr"/>
            <a:endParaRPr lang="ru-RU" b="1" dirty="0" smtClean="0"/>
          </a:p>
          <a:p>
            <a:pPr marL="514350" indent="-514350" algn="ctr"/>
            <a:r>
              <a:rPr lang="ru-RU" b="1" dirty="0" smtClean="0"/>
              <a:t>1. ПРИЕМ ЗАЯВОК </a:t>
            </a:r>
          </a:p>
        </p:txBody>
      </p:sp>
      <p:pic>
        <p:nvPicPr>
          <p:cNvPr id="6147" name="Picture 3" descr="C:\Users\Наталья\Desktop\ФОТОГРАФИИ\2012-07-16 Крымск\2012-0-07 Крымск наводнение фото\15072012258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1628800"/>
            <a:ext cx="2160240" cy="2861003"/>
          </a:xfrm>
          <a:prstGeom prst="rect">
            <a:avLst/>
          </a:prstGeom>
          <a:noFill/>
        </p:spPr>
      </p:pic>
      <p:pic>
        <p:nvPicPr>
          <p:cNvPr id="18434" name="Picture 2" descr="http://www.pravmir.ru/wp-content/uploads/2012/07/111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5850242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4653136"/>
            <a:ext cx="2664296" cy="172819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ru-RU" b="1" dirty="0" smtClean="0"/>
              <a:t>АДРЕСНАЯ </a:t>
            </a:r>
          </a:p>
          <a:p>
            <a:pPr marL="514350" indent="-514350" algn="ctr"/>
            <a:r>
              <a:rPr lang="ru-RU" b="1" dirty="0" smtClean="0"/>
              <a:t>ДОСТАВКА: </a:t>
            </a:r>
          </a:p>
          <a:p>
            <a:pPr marL="514350" indent="-514350" algn="ctr"/>
            <a:endParaRPr lang="ru-RU" b="1" dirty="0" smtClean="0"/>
          </a:p>
          <a:p>
            <a:pPr marL="514350" indent="-514350" algn="ctr"/>
            <a:r>
              <a:rPr lang="ru-RU" b="1" dirty="0" smtClean="0"/>
              <a:t>2. ФОРМИРОВАНИЕ</a:t>
            </a:r>
          </a:p>
          <a:p>
            <a:pPr marL="514350" indent="-514350" algn="ctr"/>
            <a:r>
              <a:rPr lang="ru-RU" b="1" dirty="0" smtClean="0"/>
              <a:t> ПОСЫЛОК </a:t>
            </a:r>
          </a:p>
        </p:txBody>
      </p:sp>
      <p:pic>
        <p:nvPicPr>
          <p:cNvPr id="7171" name="Picture 3" descr="C:\Users\Наталья\Desktop\фото Крымск\Фото_Ештокина Владимир_журнал Емеля\IMG_74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5904656" cy="4200128"/>
          </a:xfrm>
          <a:prstGeom prst="rect">
            <a:avLst/>
          </a:prstGeom>
          <a:noFill/>
        </p:spPr>
      </p:pic>
      <p:pic>
        <p:nvPicPr>
          <p:cNvPr id="11266" name="Picture 2" descr="C:\Users\Наталья\Desktop\ФОТОГРАФИИ\2012-07-16 Крымск\2012-0-07 Крымск наводнение фото\1607201225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1916832"/>
            <a:ext cx="2448272" cy="2530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43608" y="4869160"/>
            <a:ext cx="3168352" cy="151216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ru-RU" b="1" dirty="0" smtClean="0"/>
              <a:t>АДРЕСНАЯ </a:t>
            </a:r>
          </a:p>
          <a:p>
            <a:pPr marL="514350" indent="-514350" algn="ctr"/>
            <a:r>
              <a:rPr lang="ru-RU" b="1" dirty="0" smtClean="0"/>
              <a:t>ДОСТАВКА:  </a:t>
            </a:r>
          </a:p>
          <a:p>
            <a:pPr marL="514350" indent="-514350" algn="ctr"/>
            <a:r>
              <a:rPr lang="ru-RU" b="1" dirty="0" smtClean="0"/>
              <a:t>4. ОТПРАВКА  МАШИН </a:t>
            </a:r>
          </a:p>
          <a:p>
            <a:pPr marL="514350" indent="-514350" algn="ctr"/>
            <a:r>
              <a:rPr lang="ru-RU" b="1" dirty="0" smtClean="0"/>
              <a:t>С  ГУМ.ПОМОЩЬЮ</a:t>
            </a:r>
          </a:p>
        </p:txBody>
      </p:sp>
      <p:pic>
        <p:nvPicPr>
          <p:cNvPr id="5122" name="Picture 2" descr="C:\Users\Наталья\Desktop\фото Крымск\Крымск_фото Морозов Максим\209CANON\IMG_09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4644008" cy="3096005"/>
          </a:xfrm>
          <a:prstGeom prst="rect">
            <a:avLst/>
          </a:prstGeom>
          <a:noFill/>
        </p:spPr>
      </p:pic>
      <p:pic>
        <p:nvPicPr>
          <p:cNvPr id="3" name="Picture 2" descr="Изображение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484784"/>
            <a:ext cx="376241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99992" y="5013176"/>
            <a:ext cx="3528392" cy="151216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ru-RU" b="1" dirty="0" smtClean="0"/>
              <a:t>АДРЕСНАЯ  ДОСТАВКА: </a:t>
            </a:r>
          </a:p>
          <a:p>
            <a:pPr marL="514350" indent="-514350" algn="ctr"/>
            <a:r>
              <a:rPr lang="ru-RU" b="1" dirty="0" smtClean="0"/>
              <a:t>5. ВЫДАЧА  ГУМ.ПОМОЩИ </a:t>
            </a:r>
          </a:p>
          <a:p>
            <a:pPr marL="514350" indent="-514350" algn="ctr"/>
            <a:r>
              <a:rPr lang="ru-RU" b="1" dirty="0" smtClean="0"/>
              <a:t>ПОТЕРПЕВШИМ</a:t>
            </a:r>
          </a:p>
        </p:txBody>
      </p:sp>
      <p:pic>
        <p:nvPicPr>
          <p:cNvPr id="8194" name="Picture 2" descr="C:\Users\Наталья\Desktop\фото Крымск\Фото_Ештокина Владимир_журнал Емеля\IMG_778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5180754" cy="3456384"/>
          </a:xfrm>
          <a:prstGeom prst="rect">
            <a:avLst/>
          </a:prstGeom>
          <a:noFill/>
        </p:spPr>
      </p:pic>
      <p:pic>
        <p:nvPicPr>
          <p:cNvPr id="8195" name="Picture 3" descr="C:\Users\Наталья\Desktop\фото Крымск\Фото_Ештокина Владимир_журнал Емеля\IMG_799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270" y="1412776"/>
            <a:ext cx="316835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</a:t>
            </a:r>
            <a:r>
              <a:rPr lang="ru-RU" b="1" dirty="0" smtClean="0"/>
              <a:t>РАБОТЫ </a:t>
            </a:r>
            <a:r>
              <a:rPr lang="ru-RU" b="1" dirty="0" smtClean="0">
                <a:solidFill>
                  <a:schemeClr val="tx1"/>
                </a:solidFill>
              </a:rPr>
              <a:t>ШТАБА Церковной помощи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Picture 2" descr="C:\Users\Наталья\Desktop\фото Крымск\Крымск_фото Морозов Максим\211CANON\IMG_119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3816424" cy="2519941"/>
          </a:xfrm>
          <a:prstGeom prst="rect">
            <a:avLst/>
          </a:prstGeom>
          <a:noFill/>
        </p:spPr>
      </p:pic>
      <p:pic>
        <p:nvPicPr>
          <p:cNvPr id="10" name="Рисунок 9" descr="IMG_723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1420013"/>
            <a:ext cx="3816424" cy="2369027"/>
          </a:xfrm>
          <a:prstGeom prst="rect">
            <a:avLst/>
          </a:prstGeom>
        </p:spPr>
      </p:pic>
      <p:pic>
        <p:nvPicPr>
          <p:cNvPr id="3076" name="Picture 4" descr="http://www.pravmir.ru/wp-content/uploads/2012/07/225NOV_3598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340768"/>
            <a:ext cx="4019550" cy="2520280"/>
          </a:xfrm>
          <a:prstGeom prst="rect">
            <a:avLst/>
          </a:prstGeom>
          <a:noFill/>
        </p:spPr>
      </p:pic>
      <p:pic>
        <p:nvPicPr>
          <p:cNvPr id="3078" name="Picture 6" descr="http://trezvenie.org/upload/medialibrary/fd2/fd203042c772adcbe88572da29a6980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4149080"/>
            <a:ext cx="3947542" cy="2420888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2987824" y="2852936"/>
            <a:ext cx="3024336" cy="187220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ДУХОВНОЕ ОКОРМЛЕНИЕ (УТЕШЕНИЕ ПОТЕРПЕВШИХ)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Наталья\Desktop\ФОТОГРАФИИ\2012-07-16 Крымск\2012-0-07 Крымск наводнение фото\ac9IAFyTOj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429596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439</Words>
  <Application>Microsoft Office PowerPoint</Application>
  <PresentationFormat>Экран (4:3)</PresentationFormat>
  <Paragraphs>122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Организация и основные направления работы  Штаба Церковной помощи в Крымске в июле 2012 года</vt:lpstr>
      <vt:lpstr>СТРУКТУРА ШТАБА  Церковной помощи</vt:lpstr>
      <vt:lpstr>НАПРАВЛЕНИЯ РАБОТЫ ШТАБА Церковной помощи</vt:lpstr>
      <vt:lpstr>НАПРАВЛЕНИЯ РАБОТЫ ШТАБА Церковной помощи</vt:lpstr>
      <vt:lpstr>ОРГАНИЗАЦИЯ РАБОТЫ ШТАБА Церковной помощи</vt:lpstr>
      <vt:lpstr>Презентация PowerPoint</vt:lpstr>
      <vt:lpstr>ОРГАНИЗАЦИЯ РАБОТЫ ШТАБА Церковной помощи</vt:lpstr>
      <vt:lpstr>ОРГАНИЗАЦИЯ РАБОТЫ ШТАБА Церковной помощи</vt:lpstr>
      <vt:lpstr>ОРГАНИЗАЦИЯ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НАПРАВЛЕНИЯ РАБОТЫ ШТАБА Церковной помощи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IKulikov</cp:lastModifiedBy>
  <cp:revision>34</cp:revision>
  <dcterms:created xsi:type="dcterms:W3CDTF">2014-01-28T05:01:26Z</dcterms:created>
  <dcterms:modified xsi:type="dcterms:W3CDTF">2015-11-20T08:22:38Z</dcterms:modified>
</cp:coreProperties>
</file>