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96" r:id="rId3"/>
    <p:sldId id="297" r:id="rId4"/>
    <p:sldId id="257" r:id="rId5"/>
    <p:sldId id="259" r:id="rId6"/>
    <p:sldId id="260" r:id="rId7"/>
    <p:sldId id="261" r:id="rId8"/>
    <p:sldId id="262" r:id="rId9"/>
    <p:sldId id="263" r:id="rId10"/>
    <p:sldId id="286" r:id="rId11"/>
    <p:sldId id="288" r:id="rId12"/>
    <p:sldId id="264" r:id="rId13"/>
    <p:sldId id="287" r:id="rId14"/>
    <p:sldId id="265" r:id="rId15"/>
    <p:sldId id="294" r:id="rId16"/>
    <p:sldId id="266" r:id="rId17"/>
    <p:sldId id="293" r:id="rId18"/>
    <p:sldId id="267" r:id="rId19"/>
    <p:sldId id="289" r:id="rId20"/>
    <p:sldId id="268" r:id="rId21"/>
    <p:sldId id="292" r:id="rId22"/>
    <p:sldId id="269" r:id="rId23"/>
    <p:sldId id="290" r:id="rId24"/>
    <p:sldId id="270" r:id="rId25"/>
    <p:sldId id="291" r:id="rId26"/>
    <p:sldId id="271" r:id="rId27"/>
    <p:sldId id="295" r:id="rId28"/>
    <p:sldId id="25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264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93E92-D090-4347-AEE9-9178ED8765A2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393AC-1360-4AF0-856B-4D2FEDC50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728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 cstate="email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idx="1"/>
          </p:nvPr>
        </p:nvSpPr>
        <p:spPr>
          <a:xfrm>
            <a:off x="7938" y="260350"/>
            <a:ext cx="8964612" cy="63373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Федеральное казенное учреждение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   «Центр экстренной психологической помощи 	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МЧС России»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</a:rPr>
              <a:t>Экстренная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err="1" smtClean="0">
                <a:solidFill>
                  <a:srgbClr val="FFFF00"/>
                </a:solidFill>
                <a:latin typeface="Times New Roman" pitchFamily="18" charset="0"/>
              </a:rPr>
              <a:t>допсихологическая</a:t>
            </a:r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</a:rPr>
              <a:t> помощь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</a:rPr>
              <a:t>при острых стрессовых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</a:rPr>
              <a:t>реакциях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Заместитель директора  </a:t>
            </a:r>
            <a:r>
              <a:rPr lang="ru-RU" sz="2400" dirty="0" err="1" smtClean="0">
                <a:latin typeface="Times New Roman" pitchFamily="18" charset="0"/>
              </a:rPr>
              <a:t>к.психол.наук</a:t>
            </a:r>
            <a:endParaRPr lang="ru-RU" sz="2400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Пыжьянова Лариса Григорьевна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 smtClean="0">
                <a:latin typeface="Times New Roman" pitchFamily="18" charset="0"/>
              </a:rPr>
              <a:t>Москва 2015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  <p:pic>
        <p:nvPicPr>
          <p:cNvPr id="7171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1058182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081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256584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Каждый человек может оказаться </a:t>
            </a:r>
          </a:p>
          <a:p>
            <a:pPr marL="6858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экстремальной ситуации, но далеко не все обладают психологическим образованием</a:t>
            </a:r>
          </a:p>
          <a:p>
            <a:pPr marL="68580" indent="0" algn="ctr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Однако, при наличии определенных навыков и знаний, оказать </a:t>
            </a:r>
          </a:p>
          <a:p>
            <a:pPr marL="68580" indent="0" algn="ctr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экстренную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допсихологическую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помощь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пострадавшему человеку </a:t>
            </a:r>
          </a:p>
          <a:p>
            <a:pPr marL="6858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может каждый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10604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0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112568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Экстренная </a:t>
            </a:r>
          </a:p>
          <a:p>
            <a:pPr marL="68580" indent="0" algn="ctr">
              <a:buNone/>
            </a:pP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допсихологическая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помощь </a:t>
            </a:r>
          </a:p>
          <a:p>
            <a:pPr marL="6858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система приемов, которая позволяет людям, не обладающим психологическим образованием, помочь себе и окружающим, оказавшись в экстремальной ситуации, справиться с сильными эмоциональными реакциями, возникшими в ответ на ситуацию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7707" y="260647"/>
            <a:ext cx="10604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992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3037"/>
            <a:ext cx="8134672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Экстренная </a:t>
            </a:r>
            <a:r>
              <a:rPr lang="ru-RU" sz="2800" b="1" cap="none" dirty="0" err="1" smtClean="0">
                <a:solidFill>
                  <a:srgbClr val="FFFF00"/>
                </a:solidFill>
                <a:latin typeface="Times New Roman" pitchFamily="18" charset="0"/>
              </a:rPr>
              <a:t>допсихологическая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 помощь при 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>острых стрессовых 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реакциях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7" y="1412776"/>
            <a:ext cx="7706325" cy="3777209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Пострадавшие люди могут находиться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особом психологическом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состоянии и не всегда могут самостоятельно справиться с собственными эмоциональными реакциями</a:t>
            </a:r>
          </a:p>
          <a:p>
            <a:pPr marL="6858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 реакции на ситуацию могут быть таковы, что человек становится способным причинить вред себе и окружающим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рода реакции называются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Острые стрессовые реакции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нормальные реакции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ненормальные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человека обстоятельства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3009" y="188641"/>
            <a:ext cx="1133767" cy="108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16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может находиться в состоянии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оглушенности,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могут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также наблюдаться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тревога, гнев, страх, отчаяние, двигательное возбуждение, апатия и т. 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симптомы проходят быстро (от нескольких часов до нескольких суток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четкая временная связь (несколько минут): симптомы появляются вслед за стрессовым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событием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81295"/>
            <a:ext cx="1080120" cy="102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660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Симптомы острой стрессовой реакции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48245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Истерика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Агрессия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Психомоторное возбуждение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Ступор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Страх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Апатия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Нервная дрожь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Плач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181295"/>
            <a:ext cx="1224136" cy="116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250984"/>
            <a:ext cx="777240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Виды острых 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>стрессовых 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реакций: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731" y="2204864"/>
            <a:ext cx="7772400" cy="3733800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Человек, переживающий одно из этих состояний, нуждается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</a:p>
          <a:p>
            <a:pPr marL="68580" indent="0" algn="ctr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экстренной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допсихологической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помощи </a:t>
            </a:r>
          </a:p>
          <a:p>
            <a:pPr marL="68580" indent="0">
              <a:buNone/>
            </a:pPr>
            <a:endParaRPr lang="ru-RU" sz="2800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7425" y="188641"/>
            <a:ext cx="120935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556376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000" b="1" cap="none" dirty="0">
                <a:solidFill>
                  <a:srgbClr val="FFFF00"/>
                </a:solidFill>
                <a:latin typeface="Times New Roman" pitchFamily="18" charset="0"/>
              </a:rPr>
              <a:t>Допсихологическая </a:t>
            </a:r>
            <a:r>
              <a:rPr lang="ru-RU" sz="3000" b="1" cap="none" dirty="0" smtClean="0">
                <a:solidFill>
                  <a:srgbClr val="FFFF00"/>
                </a:solidFill>
                <a:latin typeface="Times New Roman" pitchFamily="18" charset="0"/>
              </a:rPr>
              <a:t>помощь при острых </a:t>
            </a:r>
            <a:r>
              <a:rPr lang="ru-RU" sz="3000" b="1" cap="none" dirty="0">
                <a:solidFill>
                  <a:srgbClr val="FFFF00"/>
                </a:solidFill>
                <a:latin typeface="Times New Roman" pitchFamily="18" charset="0"/>
              </a:rPr>
              <a:t>стрессовых </a:t>
            </a:r>
            <a:r>
              <a:rPr lang="ru-RU" sz="3000" b="1" cap="none" dirty="0" smtClean="0">
                <a:solidFill>
                  <a:srgbClr val="FFFF00"/>
                </a:solidFill>
                <a:latin typeface="Times New Roman" pitchFamily="18" charset="0"/>
              </a:rPr>
              <a:t>реакциях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78904"/>
            <a:ext cx="7992888" cy="4598368"/>
          </a:xfrm>
        </p:spPr>
        <p:txBody>
          <a:bodyPr>
            <a:normAutofit fontScale="85000" lnSpcReduction="10000"/>
          </a:bodyPr>
          <a:lstStyle/>
          <a:p>
            <a:pPr lvl="0" algn="just">
              <a:buClr>
                <a:prstClr val="white"/>
              </a:buClr>
              <a:buFont typeface="Wingdings" pitchFamily="2" charset="2"/>
              <a:buChar char="Ø"/>
            </a:pPr>
            <a:r>
              <a:rPr lang="ru-RU" sz="21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Необходимо помнить, что в первую очередь пострадавший человек может нуждаться в медицинской помощи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необходимости надо оказать первую помощь и (или) вызвать скорую помощь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Важно уважать того человека, которому хотите помочь и его состояние. Не обманывайте человека и не давайте ему ложных надежд, не манипулируйте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оказания помощи – «Не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навреди», воздержитесь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каких-либо действий, если не уверены в 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правильности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Необходимо сделать все возможное для обеспечения собственной безопасности - безопасность должна быть максимальной при имеющихся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оценили состояние пострадавшего и понимаете, что 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недостаточно ресурсов для оказания помощи,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можете справиться один – обратитесь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помощью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можете столкнуться с различными эмоциональными реакциями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поступками, они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могут быстро сменять друг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друга, помните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 это нормальная реакция на ненормальные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обстоятельства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181292"/>
            <a:ext cx="1152128" cy="109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8092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Правила оказания экстренной </a:t>
            </a:r>
            <a:b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ru-RU" sz="2800" b="1" cap="none" dirty="0" err="1" smtClean="0">
                <a:solidFill>
                  <a:srgbClr val="FFFF00"/>
                </a:solidFill>
                <a:latin typeface="Times New Roman" pitchFamily="18" charset="0"/>
              </a:rPr>
              <a:t>допсихологической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 помощи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280920" cy="413305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Экстренная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допсихологическая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не оказывается людям с бредом и 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галлюцинациями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вы увидели таких пострадавших, прежде чем вступать с ними в контакт, сделайте все возможное для обеспечения собственной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безопасности </a:t>
            </a:r>
          </a:p>
          <a:p>
            <a:pPr marL="6858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общаться в рамках тех представлений, которые высказываются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человеком</a:t>
            </a:r>
          </a:p>
          <a:p>
            <a:pPr marL="6858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таким пострадавшим оказывают медики, поэтому их необходимо передать медицинским работникам как можно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скорее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3011" y="181295"/>
            <a:ext cx="1141477" cy="10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Экстренная </a:t>
            </a:r>
            <a:r>
              <a:rPr lang="ru-RU" sz="2800" b="1" cap="none" dirty="0" err="1" smtClean="0">
                <a:solidFill>
                  <a:srgbClr val="FFFF00"/>
                </a:solidFill>
                <a:latin typeface="Times New Roman" pitchFamily="18" charset="0"/>
              </a:rPr>
              <a:t>допсихологическая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 помощь при 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>острых стрессовых </a:t>
            </a: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реакциях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0"/>
            <a:ext cx="6994525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eaLnBrk="1" hangingPunct="1"/>
            <a:r>
              <a:rPr lang="ru-RU" sz="2800" b="1" cap="none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Порядок оказания помощи при ОСР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124744"/>
            <a:ext cx="8177560" cy="4827240"/>
          </a:xfrm>
        </p:spPr>
        <p:txBody>
          <a:bodyPr>
            <a:normAutofit/>
          </a:bodyPr>
          <a:lstStyle/>
          <a:p>
            <a:pPr marL="450850" indent="-45085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Истерика</a:t>
            </a:r>
          </a:p>
          <a:p>
            <a:pPr marL="450850" indent="-450850" eaLnBrk="1" hangingPunct="1">
              <a:lnSpc>
                <a:spcPct val="90000"/>
              </a:lnSpc>
              <a:buFontTx/>
              <a:buNone/>
              <a:defRPr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Психомоторное возбуждение         опасны эмоциональным заражением</a:t>
            </a:r>
          </a:p>
          <a:p>
            <a:pPr marL="450850" indent="-450850" eaLnBrk="1" hangingPunct="1">
              <a:lnSpc>
                <a:spcPct val="90000"/>
              </a:lnSpc>
              <a:buFontTx/>
              <a:buNone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	Агрессия</a:t>
            </a:r>
          </a:p>
          <a:p>
            <a:pPr marL="742950" indent="-742950" eaLnBrk="1" hangingPunct="1">
              <a:lnSpc>
                <a:spcPct val="90000"/>
              </a:lnSpc>
              <a:buFontTx/>
              <a:buNone/>
              <a:defRPr/>
            </a:pPr>
            <a:endParaRPr lang="ru-RU" sz="1800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0850" indent="-45085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2"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Ступор                                               является опасным для здоровья и жизни</a:t>
            </a:r>
          </a:p>
          <a:p>
            <a:pPr marL="450850" indent="-450850" eaLnBrk="1" hangingPunct="1">
              <a:lnSpc>
                <a:spcPct val="90000"/>
              </a:lnSpc>
              <a:buFontTx/>
              <a:buAutoNum type="arabicPeriod" startAt="2"/>
              <a:defRPr/>
            </a:pPr>
            <a:endParaRPr lang="ru-RU" sz="1800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0850" indent="-45085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2"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Страх		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может перерасти в панику</a:t>
            </a:r>
          </a:p>
          <a:p>
            <a:pPr marL="450850" indent="-450850" eaLnBrk="1" hangingPunct="1">
              <a:lnSpc>
                <a:spcPct val="90000"/>
              </a:lnSpc>
              <a:buFontTx/>
              <a:buAutoNum type="arabicPeriod" startAt="2"/>
              <a:defRPr/>
            </a:pPr>
            <a:endParaRPr lang="ru-RU" sz="1800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0850" indent="-45085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2"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Апатия		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 частично утрачена   способность				                    удовлетворять свои потребности</a:t>
            </a:r>
          </a:p>
          <a:p>
            <a:pPr marL="742950" indent="-742950" eaLnBrk="1" hangingPunct="1">
              <a:lnSpc>
                <a:spcPct val="90000"/>
              </a:lnSpc>
              <a:buFontTx/>
              <a:buAutoNum type="arabicPeriod" startAt="2"/>
              <a:defRPr/>
            </a:pPr>
            <a:endParaRPr lang="ru-RU" sz="1800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0850" indent="-45085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2"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Нервная дрожь	                    наиболее адаптивные реакции 	</a:t>
            </a:r>
          </a:p>
          <a:p>
            <a:pPr marL="0" indent="450850" eaLnBrk="1" hangingPunct="1">
              <a:lnSpc>
                <a:spcPct val="90000"/>
              </a:lnSpc>
              <a:buClr>
                <a:schemeClr val="tx1"/>
              </a:buClr>
              <a:buNone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Плач		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  <a:defRPr/>
            </a:pP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			</a:t>
            </a:r>
            <a:endParaRPr lang="ru-RU" sz="3600" dirty="0" smtClean="0"/>
          </a:p>
        </p:txBody>
      </p:sp>
      <p:sp>
        <p:nvSpPr>
          <p:cNvPr id="9" name="Правая фигурная скобка 8"/>
          <p:cNvSpPr>
            <a:spLocks/>
          </p:cNvSpPr>
          <p:nvPr/>
        </p:nvSpPr>
        <p:spPr bwMode="auto">
          <a:xfrm>
            <a:off x="3779912" y="1124744"/>
            <a:ext cx="214313" cy="928688"/>
          </a:xfrm>
          <a:prstGeom prst="rightBrace">
            <a:avLst>
              <a:gd name="adj1" fmla="val 8326"/>
              <a:gd name="adj2" fmla="val 50000"/>
            </a:avLst>
          </a:prstGeom>
          <a:noFill/>
          <a:ln w="57150" algn="ctr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latin typeface="+mn-lt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5434" y="181490"/>
            <a:ext cx="1141273" cy="108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4565021"/>
            <a:ext cx="2444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79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072" y="1196752"/>
            <a:ext cx="7888369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0528" y="51250"/>
            <a:ext cx="871296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+mj-ea"/>
                <a:cs typeface="+mj-cs"/>
              </a:rPr>
              <a:t>Истероидная реакция (истерика) –</a:t>
            </a:r>
          </a:p>
          <a:p>
            <a:pPr algn="ctr"/>
            <a:r>
              <a:rPr lang="ru-RU" sz="2200" dirty="0" smtClean="0">
                <a:latin typeface="Times New Roman" pitchFamily="18" charset="0"/>
                <a:ea typeface="+mj-ea"/>
                <a:cs typeface="+mj-cs"/>
              </a:rPr>
              <a:t>активная энергозатратная и </a:t>
            </a:r>
            <a:r>
              <a:rPr lang="ru-RU" sz="2200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+mj-cs"/>
              </a:rPr>
              <a:t>эмоционально </a:t>
            </a:r>
            <a:r>
              <a:rPr lang="ru-RU" sz="2200" dirty="0">
                <a:solidFill>
                  <a:prstClr val="white"/>
                </a:solidFill>
                <a:latin typeface="Times New Roman" pitchFamily="18" charset="0"/>
                <a:ea typeface="+mj-ea"/>
                <a:cs typeface="+mj-cs"/>
              </a:rPr>
              <a:t>«заразительная» </a:t>
            </a:r>
            <a:r>
              <a:rPr lang="ru-RU" sz="2200" dirty="0" smtClean="0">
                <a:latin typeface="Times New Roman" pitchFamily="18" charset="0"/>
                <a:ea typeface="+mj-ea"/>
                <a:cs typeface="+mj-cs"/>
              </a:rPr>
              <a:t>поведенческая реакция. </a:t>
            </a:r>
          </a:p>
          <a:p>
            <a:pPr algn="ctr"/>
            <a:r>
              <a:rPr lang="ru-RU" sz="2200" dirty="0" smtClean="0">
                <a:latin typeface="Times New Roman" pitchFamily="18" charset="0"/>
                <a:ea typeface="+mj-ea"/>
                <a:cs typeface="+mj-cs"/>
              </a:rPr>
              <a:t>Как правило, происходит в присутствии зрителей </a:t>
            </a:r>
            <a:r>
              <a:rPr lang="ru-RU" sz="2400" dirty="0">
                <a:latin typeface="Times New Roman" pitchFamily="18" charset="0"/>
                <a:ea typeface="+mj-ea"/>
                <a:cs typeface="+mj-cs"/>
              </a:rPr>
              <a:t/>
            </a:r>
            <a:br>
              <a:rPr lang="ru-RU" sz="2400" dirty="0">
                <a:latin typeface="Times New Roman" pitchFamily="18" charset="0"/>
                <a:ea typeface="+mj-ea"/>
                <a:cs typeface="+mj-cs"/>
              </a:rPr>
            </a:br>
            <a:endParaRPr lang="ru-RU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229039"/>
            <a:ext cx="1206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906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02373"/>
            <a:ext cx="8208912" cy="4714859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сохраняется сознание,  но почти невозможен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контакт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чрезмерное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возбуждение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множество движений, театральные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позы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речь эмоционально насыщенная,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быстрая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крики,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рыдания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prstClr val="white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остарайтесь </a:t>
            </a:r>
            <a:r>
              <a:rPr lang="ru-RU" sz="19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отвести </a:t>
            </a:r>
            <a:r>
              <a:rPr lang="ru-RU" sz="19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пострадавшего от </a:t>
            </a:r>
            <a:r>
              <a:rPr lang="ru-RU" sz="19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зрителей или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замкнуть  его внимание на себя – станьте самым внимательным слушателем</a:t>
            </a:r>
          </a:p>
          <a:p>
            <a:pPr lvl="0" algn="just">
              <a:buClr>
                <a:prstClr val="white"/>
              </a:buClr>
              <a:buFont typeface="Wingdings" pitchFamily="2" charset="2"/>
              <a:buChar char="Ø"/>
            </a:pPr>
            <a:r>
              <a:rPr lang="ru-RU" sz="19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проявляйте </a:t>
            </a:r>
            <a:r>
              <a:rPr lang="ru-RU" sz="19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спокойствие и не демонстрируйте пострадавшему сильных </a:t>
            </a:r>
            <a:r>
              <a:rPr lang="ru-RU" sz="19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эмоций, чтобы не «подпитывать» его реакцию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потакайте желаниям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пострадавшего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оворите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короткими фразами, уверенным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тоном, обращайтесь по имени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е нужно шаблонных фраз «успокойся», «возьми себя в руки», «так нельзя»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ри необходимости пострадавшего надо передать врачам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1900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7424" y="188641"/>
            <a:ext cx="120935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00869" y="-19768"/>
            <a:ext cx="7772400" cy="11430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Истерика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1484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Агрессивная реакция или гнев, злость –</a:t>
            </a:r>
            <a:b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ru-RU" sz="2400" cap="none" dirty="0" smtClean="0">
                <a:latin typeface="Times New Roman" pitchFamily="18" charset="0"/>
              </a:rPr>
              <a:t>активная энергозатратная и эмоционально «заразительная» </a:t>
            </a:r>
            <a:br>
              <a:rPr lang="ru-RU" sz="2400" cap="none" dirty="0" smtClean="0">
                <a:latin typeface="Times New Roman" pitchFamily="18" charset="0"/>
              </a:rPr>
            </a:br>
            <a:r>
              <a:rPr lang="ru-RU" sz="2400" cap="none" dirty="0" smtClean="0">
                <a:latin typeface="Times New Roman" pitchFamily="18" charset="0"/>
              </a:rPr>
              <a:t>реакция, которая может быть вербальной (словесные угрозы) и невербальной (агрессивные действия)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492649" cy="4980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1285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924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136904" cy="4752528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раздражение, недовольство, гнев (по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любому поводу)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нанесение окружающим ударов руками или какими-либо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словесные оскорбления,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мышечное напряжение, увеличение кровяного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давления</a:t>
            </a:r>
          </a:p>
          <a:p>
            <a:pPr marL="68580" lvl="0" indent="0" algn="just">
              <a:buClr>
                <a:schemeClr val="tx1"/>
              </a:buCl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охраняйте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спокойствие, не демонстрируйте сильных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эмоций, говорите тише, медленнее и спокойнее, чем человек, переживающий эту реакцию</a:t>
            </a:r>
          </a:p>
          <a:p>
            <a:pPr lvl="0" algn="just">
              <a:buClr>
                <a:prstClr val="white"/>
              </a:buClr>
              <a:buFont typeface="Wingdings" pitchFamily="2" charset="2"/>
              <a:buChar char="Ø"/>
            </a:pPr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не вступайте с пострадавшим в спор и не противоречьте </a:t>
            </a: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ему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демонстрируйте эмоциональных реакций в том случае, если вы слышите оскорбления и брань, обращенную в вашу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сторону – реакция направлена не на вас, а на ситуацию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задавайте вопросы, которые помогли бы ему сформулировать и осознать его требования к возникшей ситуации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 чувствуете внутреннюю готовность, отойдите с пострадавшим от окружающих и дайте ему возможность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выговориться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188641"/>
            <a:ext cx="1216424" cy="115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-6560"/>
            <a:ext cx="7772400" cy="11430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Агрессивное поведение</a:t>
            </a:r>
            <a: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ru-RU" sz="2800" b="1" cap="none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7" y="980728"/>
            <a:ext cx="8532461" cy="5209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27693" y="188640"/>
            <a:ext cx="5724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ea typeface="+mj-ea"/>
                <a:cs typeface="+mj-cs"/>
              </a:rPr>
              <a:t>Психомоторное возбуждение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66553"/>
            <a:ext cx="11398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634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80920" cy="4752528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Пострадавший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перестает понимать, что происходит вокруг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него</a:t>
            </a:r>
          </a:p>
          <a:p>
            <a:pPr marL="6858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Единственное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 он может делать – это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двигаться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движения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резкие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бесцельные и бессмысленные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ненормально громкая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речь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часто отсутствует реакция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окружающих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привлечь внимание пострадавшего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себе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Говорить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необходимо спокойным голосом,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избегать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фраз с частицей «не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пострадавшему должны формулироваться четко и коротко. Если ему удается выполнить их – это необходимо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поощрить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помнить, что психомоторное возбуждение может смениться нервной дрожью, плачем, а также агрессивным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181295"/>
            <a:ext cx="1224136" cy="116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772400" cy="970383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Психомоторное возбуждение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36" y="764704"/>
            <a:ext cx="7908403" cy="581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8363" y="26867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115416"/>
            <a:ext cx="21672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15416"/>
            <a:ext cx="79084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</a:rPr>
              <a:t>Эмоциональный ступор или оцепенение</a:t>
            </a:r>
            <a:endParaRPr lang="ru-RU" dirty="0" smtClean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219397"/>
            <a:ext cx="11398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280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112568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Защитная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реакция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организма, которая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характеризуется внезапным оцепенением,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застыванием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месте в той позе, в которой человек находился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момент</a:t>
            </a:r>
          </a:p>
          <a:p>
            <a:pPr marL="6858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получения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травмирующей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информации,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 также непосредственно после травмирующего события, когда вся энергия была направлена на выживание, и ее не хватает на осуществление контактов с окружающим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миром.</a:t>
            </a:r>
          </a:p>
          <a:p>
            <a:pPr marL="68580" indent="0" algn="just">
              <a:buNone/>
            </a:pP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резкое снижение или отсутствие произвольных движений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речи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отсутствие реакций на внешние раздражители (шум, свет, прикосновение, боль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«застывание» в определенной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оцепенение, состояние полной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неподвижности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возможно напряжение отдельных групп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мышц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часто ограниченные координированные движения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глаз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таким пострадавшим оказывается медиками.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близости отсутствует бригада врачей, можно оказать доврачебную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помощь, а именно необходимо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добиться любой реакции пострадавшего, вывести его из оцепенения. Важно помнить о том, что данная реакция на выходе  может переходить 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другую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5046" y="116632"/>
            <a:ext cx="1216424" cy="115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00869" y="-47551"/>
            <a:ext cx="7772400" cy="792088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Ступор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15764" cy="540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9942" y="20139"/>
            <a:ext cx="751795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ea typeface="+mj-ea"/>
                <a:cs typeface="+mj-cs"/>
              </a:rPr>
              <a:t>Страх – </a:t>
            </a:r>
            <a:r>
              <a:rPr lang="ru-RU" sz="2400" dirty="0" smtClean="0">
                <a:latin typeface="Times New Roman" pitchFamily="18" charset="0"/>
                <a:ea typeface="+mj-ea"/>
                <a:cs typeface="+mj-cs"/>
              </a:rPr>
              <a:t>сильная отрицательная эмоция, возникающая</a:t>
            </a:r>
          </a:p>
          <a:p>
            <a:r>
              <a:rPr lang="ru-RU" sz="2400" dirty="0" smtClean="0">
                <a:latin typeface="Times New Roman" pitchFamily="18" charset="0"/>
                <a:ea typeface="+mj-ea"/>
                <a:cs typeface="+mj-cs"/>
              </a:rPr>
              <a:t> в результате реальной или воображаемой опасности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166553"/>
            <a:ext cx="11398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749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40080"/>
            <a:ext cx="7846640" cy="4921168"/>
          </a:xfrm>
        </p:spPr>
        <p:txBody>
          <a:bodyPr>
            <a:normAutofit fontScale="92500" lnSpcReduction="20000"/>
          </a:bodyPr>
          <a:lstStyle/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напряжением мышц  (особенно лицевых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сильным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сердцебиением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учащенным поверхностным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дыханием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сниженным контролем собственного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поведения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 оставлять человека одного – страх тяжело переносится в одиночестве 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ать человеку ощущение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нформировать о ситуации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оговорить о том, чего он боится, дать понять, что страх в такой ситуации – это нормально, что даст возможность человеку поделиться своими переживаниями и снизить интенсивность страха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 употреблять фраз «это глупости», «не думай об этом» – для человека его страх серьезен и эмоционально болезнен</a:t>
            </a: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188642"/>
            <a:ext cx="1144416" cy="109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7728"/>
            <a:ext cx="7772400" cy="72008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Страх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747736"/>
            <a:ext cx="4896544" cy="586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3331" y="27939"/>
            <a:ext cx="16097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227169"/>
            <a:ext cx="11398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968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33773"/>
            <a:ext cx="8208912" cy="4999484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полное равнодушие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безразличие к происходящему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каких бы то ни было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внешних эмоциональных проявлений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медленная речь с большими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паузами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вялость и заторможенность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поведении</a:t>
            </a:r>
          </a:p>
          <a:p>
            <a:pPr marL="68580" lvl="0" indent="0" algn="just">
              <a:buClr>
                <a:schemeClr val="tx1"/>
              </a:buCl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еобходимо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задавать вопросы открытого типа («Как ты себя чувствуешь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?»)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предложить какую-то умеренную физическую нагрузку (пройтись пешком, принести чай или воду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роводить человека 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месту отдыха, помочь ему удобно устроиться (обязательно снять обувь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озаботиться об удовлетворении его витальных потребностей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59" y="188640"/>
            <a:ext cx="1144417" cy="109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38447"/>
            <a:ext cx="7772400" cy="70609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Апатия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854165"/>
            <a:ext cx="6408712" cy="586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28169" y="116632"/>
            <a:ext cx="2687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ea typeface="+mj-ea"/>
                <a:cs typeface="+mj-cs"/>
              </a:rPr>
              <a:t>Нервная дрожь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95848"/>
            <a:ext cx="11398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750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568952" cy="4680520"/>
          </a:xfrm>
        </p:spPr>
        <p:txBody>
          <a:bodyPr>
            <a:normAutofit fontScale="85000" lnSpcReduction="10000"/>
          </a:bodyPr>
          <a:lstStyle/>
          <a:p>
            <a:pPr marL="6858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 счет этой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реакции тело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сбрасывает»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напряжение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эту реакцию остановить, то напряжение останется в теле 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стать причиной мышечных болей и приводить к развитию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заболеваний</a:t>
            </a:r>
          </a:p>
          <a:p>
            <a:pPr marL="6858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внезапное начало (сразу после инцидента или спустя небольшое время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сильное дрожание всего тела или отдельных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частей</a:t>
            </a:r>
          </a:p>
          <a:p>
            <a:pPr marL="68580" lvl="0" indent="0" algn="just">
              <a:buClr>
                <a:schemeClr val="tx1"/>
              </a:buCl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ервной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дрожи необходимо дать состояться, поскольку в целом эта реакция адаптивная. При появлении возможности, необходимо передать пострадавшего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медикам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ельзя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препятствовать проявлению нервной дрожи, физически 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останавливать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еверным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будет обнимать или прижимать пострадавшего к себе, укрывать его, успокаивать, говорить, чтобы он взял себя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181295"/>
            <a:ext cx="1152128" cy="109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54708"/>
            <a:ext cx="7772400" cy="673101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Нервная дрожь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912" y="116632"/>
            <a:ext cx="1032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ea typeface="+mj-ea"/>
                <a:cs typeface="+mj-cs"/>
              </a:rPr>
              <a:t>Плач</a:t>
            </a:r>
            <a:endParaRPr lang="ru-RU" dirty="0"/>
          </a:p>
        </p:txBody>
      </p:sp>
      <p:pic>
        <p:nvPicPr>
          <p:cNvPr id="8" name="Picture 5" descr="AN1_500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470" y="852945"/>
            <a:ext cx="8239681" cy="57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225809"/>
            <a:ext cx="12192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66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064896" cy="5112568"/>
          </a:xfrm>
        </p:spPr>
        <p:txBody>
          <a:bodyPr>
            <a:normAutofit fontScale="85000" lnSpcReduction="20000"/>
          </a:bodyPr>
          <a:lstStyle/>
          <a:p>
            <a:pPr marL="6858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Это самая адаптивная реакция человека на стрессовую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ситуацию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Плач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можно рассматривать как нормальную и даже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желательную реакцию </a:t>
            </a:r>
          </a:p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крайне важно дать реакции плача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состояться</a:t>
            </a:r>
          </a:p>
          <a:p>
            <a:pPr marL="6858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человек уже плачет или готов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разрыдаться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подрагивают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губы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наблюдается ощущение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подавленности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отличие от истерики нет возбуждения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поведении</a:t>
            </a:r>
          </a:p>
          <a:p>
            <a:pPr marL="68580" lvl="0" indent="0" algn="just">
              <a:buClr>
                <a:schemeClr val="tx1"/>
              </a:buCl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just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ежелательно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оставлять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человека одного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необходимо позаботиться о том, чтобы рядом с ним кто-то находился, желательно, близкий или знакомый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желательно поддерживать физический контакт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пострадавшим, выражая поддержку и сочувствие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ажно дать человеку возможность говорить о своих чувствах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 надо давать советов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1840" y="249895"/>
            <a:ext cx="1220640" cy="116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772400" cy="70609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itchFamily="18" charset="0"/>
              </a:rPr>
              <a:t>Плач</a:t>
            </a:r>
            <a:endParaRPr lang="ru-RU" sz="2800" cap="none" dirty="0"/>
          </a:p>
        </p:txBody>
      </p:sp>
    </p:spTree>
    <p:extLst>
      <p:ext uri="{BB962C8B-B14F-4D97-AF65-F5344CB8AC3E}">
        <p14:creationId xmlns:p14="http://schemas.microsoft.com/office/powerpoint/2010/main" val="1597945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548680"/>
            <a:ext cx="7772400" cy="532859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Стремление помочь – </a:t>
            </a: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естественное желание человека, </a:t>
            </a: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вовремя протянутая рука помощи </a:t>
            </a: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может помочь справится с самыми страшными событиями в жизни, </a:t>
            </a: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помочь найти силы и мужество </a:t>
            </a:r>
          </a:p>
          <a:p>
            <a:pPr marL="68580" indent="0" algn="ctr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жить дальше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260648"/>
            <a:ext cx="12192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7575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1840" y="249895"/>
            <a:ext cx="1220640" cy="116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4800" dirty="0">
                <a:latin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494413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Поп-музыка</Template>
  <TotalTime>877</TotalTime>
  <Words>1352</Words>
  <Application>Microsoft Office PowerPoint</Application>
  <PresentationFormat>Экран (4:3)</PresentationFormat>
  <Paragraphs>213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Urban Pop</vt:lpstr>
      <vt:lpstr>Презентация PowerPoint</vt:lpstr>
      <vt:lpstr>Презентация PowerPoint</vt:lpstr>
      <vt:lpstr>Презентация PowerPoint</vt:lpstr>
      <vt:lpstr>Экстренная допсихологическая помощь при острых стрессовых реакциях </vt:lpstr>
      <vt:lpstr>Симптомы острой стрессовой реакции</vt:lpstr>
      <vt:lpstr>Виды острых стрессовых реакций: </vt:lpstr>
      <vt:lpstr>Допсихологическая помощь при острых стрессовых реакциях </vt:lpstr>
      <vt:lpstr>Правила оказания экстренной  допсихологической помощи </vt:lpstr>
      <vt:lpstr>Экстренная допсихологическая помощь при острых стрессовых реакциях </vt:lpstr>
      <vt:lpstr>Порядок оказания помощи при ОСР</vt:lpstr>
      <vt:lpstr>Презентация PowerPoint</vt:lpstr>
      <vt:lpstr>Истерика </vt:lpstr>
      <vt:lpstr>Агрессивная реакция или гнев, злость – активная энергозатратная и эмоционально «заразительная»  реакция, которая может быть вербальной (словесные угрозы) и невербальной (агрессивные действия)</vt:lpstr>
      <vt:lpstr>Агрессивное поведение </vt:lpstr>
      <vt:lpstr>Презентация PowerPoint</vt:lpstr>
      <vt:lpstr>Психомоторное возбуждение</vt:lpstr>
      <vt:lpstr>Презентация PowerPoint</vt:lpstr>
      <vt:lpstr>Ступор</vt:lpstr>
      <vt:lpstr>Презентация PowerPoint</vt:lpstr>
      <vt:lpstr>Страх</vt:lpstr>
      <vt:lpstr>Презентация PowerPoint</vt:lpstr>
      <vt:lpstr>Апатия</vt:lpstr>
      <vt:lpstr>Презентация PowerPoint</vt:lpstr>
      <vt:lpstr>Нервная дрожь</vt:lpstr>
      <vt:lpstr>Презентация PowerPoint</vt:lpstr>
      <vt:lpstr>Плач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Владимировна</dc:creator>
  <cp:lastModifiedBy>Игорь</cp:lastModifiedBy>
  <cp:revision>39</cp:revision>
  <dcterms:modified xsi:type="dcterms:W3CDTF">2015-11-18T20:43:20Z</dcterms:modified>
</cp:coreProperties>
</file>