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6" r:id="rId2"/>
    <p:sldId id="279" r:id="rId3"/>
    <p:sldId id="259" r:id="rId4"/>
    <p:sldId id="257" r:id="rId5"/>
    <p:sldId id="261" r:id="rId6"/>
    <p:sldId id="267" r:id="rId7"/>
    <p:sldId id="265" r:id="rId8"/>
    <p:sldId id="268" r:id="rId9"/>
    <p:sldId id="269" r:id="rId10"/>
    <p:sldId id="280" r:id="rId11"/>
    <p:sldId id="270" r:id="rId12"/>
    <p:sldId id="273" r:id="rId13"/>
    <p:sldId id="276" r:id="rId14"/>
    <p:sldId id="271" r:id="rId15"/>
    <p:sldId id="272" r:id="rId16"/>
    <p:sldId id="28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8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6259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6260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1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2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3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4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6265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266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62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962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96269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0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1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6D9CB6C-0989-4B4F-93B6-067EF76D3AB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F2DED6-9222-4ED4-845B-EEE776D9875C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790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933A659-1C9E-469E-9479-17103A5BD59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848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50FE700-4011-4298-AE2E-20502FED2079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5763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B0F913C-4B2F-44C1-B922-0AA5D1D13BEE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756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CC32E3-A6DD-4E1C-A3E5-CABBD99EF056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689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C5A478E-71AB-4241-BEE5-060C6F89766D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552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E23E3C-244F-488B-B3FE-198F9C7C184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617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629C1EE-7EF0-4E0F-8D69-D2B4A23B0867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813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0AD18C-0466-4CA7-8252-60A7712229EB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104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47BAB1-AE79-474E-B46F-6DAEDFFECCA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7111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D08D2380-9EED-4865-AD8E-052B20C7AEBA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9523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5237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52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52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2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52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952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Grp="1" noRot="1" noChangeArrowheads="1"/>
          </p:cNvSpPr>
          <p:nvPr>
            <p:ph type="subTitle" idx="1"/>
          </p:nvPr>
        </p:nvSpPr>
        <p:spPr>
          <a:xfrm>
            <a:off x="683568" y="2924944"/>
            <a:ext cx="7920037" cy="309634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 dirty="0"/>
              <a:t>Отдел по церковной благотворительности</a:t>
            </a:r>
          </a:p>
          <a:p>
            <a:pPr>
              <a:lnSpc>
                <a:spcPct val="90000"/>
              </a:lnSpc>
            </a:pPr>
            <a:r>
              <a:rPr lang="ru-RU" altLang="ru-RU" sz="2400" b="1" dirty="0"/>
              <a:t> и социальному служению РПЦ</a:t>
            </a:r>
            <a:endParaRPr lang="en-US" altLang="ru-RU" sz="2400" b="1" dirty="0"/>
          </a:p>
          <a:p>
            <a:pPr>
              <a:lnSpc>
                <a:spcPct val="150000"/>
              </a:lnSpc>
            </a:pPr>
            <a:r>
              <a:rPr lang="ru-RU" altLang="ru-RU" sz="2400" dirty="0"/>
              <a:t>Направление помощи бездомным </a:t>
            </a:r>
          </a:p>
          <a:p>
            <a:pPr>
              <a:lnSpc>
                <a:spcPct val="150000"/>
              </a:lnSpc>
            </a:pPr>
            <a:r>
              <a:rPr lang="ru-RU" altLang="ru-RU" sz="2400" dirty="0"/>
              <a:t>Курс «Организация работы с бездомными»</a:t>
            </a:r>
          </a:p>
          <a:p>
            <a:pPr>
              <a:lnSpc>
                <a:spcPct val="150000"/>
              </a:lnSpc>
            </a:pPr>
            <a:r>
              <a:rPr lang="ru-RU" altLang="ru-RU" sz="2400" dirty="0" smtClean="0"/>
              <a:t>«Социальная работа с бездомными»</a:t>
            </a:r>
            <a:endParaRPr lang="ru-RU" alt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691" y="776453"/>
            <a:ext cx="1524000" cy="146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69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Нужды бездомных</a:t>
            </a:r>
            <a:endParaRPr lang="ru-RU" sz="36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8273888"/>
              </p:ext>
            </p:extLst>
          </p:nvPr>
        </p:nvGraphicFramePr>
        <p:xfrm>
          <a:off x="467544" y="1340768"/>
          <a:ext cx="82296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Виды социальной помощи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Потребность, 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Ночлег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Горячее питание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Одежда и обувь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Денежная помощь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Трудоустройство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Восстановление паспорта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Стирка вещей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Получение</a:t>
                      </a:r>
                      <a:r>
                        <a:rPr lang="ru-RU" baseline="0" dirty="0" smtClean="0"/>
                        <a:t> полиса ОМС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Прием</a:t>
                      </a:r>
                      <a:r>
                        <a:rPr lang="ru-RU" baseline="0" dirty="0" smtClean="0"/>
                        <a:t> у врача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Юридическая помощь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39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Санобработка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38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Помощь в поездке домой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9141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354137"/>
          </a:xfrm>
        </p:spPr>
        <p:txBody>
          <a:bodyPr/>
          <a:lstStyle/>
          <a:p>
            <a:r>
              <a:rPr lang="ru-RU" altLang="ru-RU" sz="3600" dirty="0"/>
              <a:t>План работы</a:t>
            </a:r>
            <a:r>
              <a:rPr lang="ru-RU" altLang="ru-RU" sz="4000" dirty="0"/>
              <a:t> </a:t>
            </a:r>
            <a:r>
              <a:rPr lang="ru-RU" altLang="ru-RU" sz="4000" dirty="0" smtClean="0"/>
              <a:t>с бездомным</a:t>
            </a:r>
            <a:endParaRPr lang="ru-RU" altLang="ru-RU" sz="4000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340768"/>
            <a:ext cx="8784976" cy="504056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/>
              <a:t>Действия</a:t>
            </a:r>
            <a:r>
              <a:rPr lang="ru-RU" altLang="ru-RU" sz="2800" u="sng" dirty="0" smtClean="0"/>
              <a:t>: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уважительное отношение (расположить человека)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покормить (трапезная, сухой паек)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выдать одежду (вещевой склад)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проинформировать о наличии социальных служб (столовые, муниципальные приюты, санпропускники)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1100" u="sng" dirty="0" smtClean="0"/>
          </a:p>
          <a:p>
            <a:pPr marL="0" indent="0">
              <a:buFont typeface="Wingdings" pitchFamily="2" charset="2"/>
              <a:buNone/>
            </a:pPr>
            <a:r>
              <a:rPr lang="ru-RU" altLang="ru-RU" sz="2800" dirty="0" smtClean="0"/>
              <a:t>Принять </a:t>
            </a:r>
            <a:r>
              <a:rPr lang="ru-RU" altLang="ru-RU" sz="2800" dirty="0"/>
              <a:t>решение: </a:t>
            </a:r>
          </a:p>
          <a:p>
            <a:pPr marL="0" indent="0">
              <a:buFontTx/>
              <a:buNone/>
            </a:pPr>
            <a:r>
              <a:rPr lang="ru-RU" altLang="ru-RU" sz="2800" dirty="0" smtClean="0"/>
              <a:t>- определяемся занимаемся </a:t>
            </a:r>
            <a:r>
              <a:rPr lang="ru-RU" altLang="ru-RU" sz="2800" dirty="0"/>
              <a:t>с </a:t>
            </a:r>
            <a:r>
              <a:rPr lang="ru-RU" altLang="ru-RU" sz="2800" dirty="0" smtClean="0"/>
              <a:t>бездомным или нет</a:t>
            </a:r>
          </a:p>
          <a:p>
            <a:pPr marL="0" indent="0">
              <a:buFontTx/>
              <a:buNone/>
            </a:pPr>
            <a:r>
              <a:rPr lang="ru-RU" altLang="ru-RU" sz="2800" dirty="0" smtClean="0"/>
              <a:t>- уверенность </a:t>
            </a:r>
            <a:r>
              <a:rPr lang="ru-RU" altLang="ru-RU" sz="2800" dirty="0"/>
              <a:t>в том, что бездомный снова придет</a:t>
            </a:r>
            <a:endParaRPr lang="ru-RU" altLang="ru-RU" sz="2800" dirty="0" smtClean="0"/>
          </a:p>
          <a:p>
            <a:pPr marL="0" indent="0">
              <a:buFontTx/>
              <a:buNone/>
            </a:pPr>
            <a:endParaRPr lang="ru-RU" altLang="ru-RU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План работы с бездомным</a:t>
            </a:r>
            <a:endParaRPr lang="ru-RU" altLang="ru-RU" sz="4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773239"/>
            <a:ext cx="8540750" cy="4104034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u="sng" dirty="0"/>
              <a:t>Опрос:</a:t>
            </a:r>
            <a:r>
              <a:rPr lang="ru-RU" altLang="ru-RU" sz="2800" dirty="0"/>
              <a:t>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ФИО, возраст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последнее место прописки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наличие документов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контакты родных, их отношение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предыстория попадания на улицу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</a:t>
            </a:r>
            <a:r>
              <a:rPr lang="ru-RU" altLang="ru-RU" sz="2800" u="sng" dirty="0"/>
              <a:t>пожелания самого бездомного 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b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Пути социального устройства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82441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Родные</a:t>
            </a:r>
            <a:endParaRPr lang="ru-RU" altLang="ru-RU" sz="2800" dirty="0"/>
          </a:p>
          <a:p>
            <a:pPr>
              <a:buFontTx/>
              <a:buChar char="-"/>
            </a:pPr>
            <a:r>
              <a:rPr lang="ru-RU" altLang="ru-RU" sz="2800" dirty="0" smtClean="0"/>
              <a:t>телефон → созвониться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адрес → телеграмма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адрес → участковый</a:t>
            </a:r>
          </a:p>
          <a:p>
            <a:pPr marL="0" indent="0">
              <a:buNone/>
            </a:pPr>
            <a:endParaRPr lang="ru-RU" altLang="ru-RU" sz="2800" dirty="0" smtClean="0"/>
          </a:p>
          <a:p>
            <a:pPr marL="0" indent="0">
              <a:buNone/>
            </a:pPr>
            <a:r>
              <a:rPr lang="ru-RU" altLang="ru-RU" sz="2800" dirty="0" smtClean="0"/>
              <a:t>Сайт областного УВД → телефон районного УВД → телефон участкового → просьба </a:t>
            </a:r>
          </a:p>
          <a:p>
            <a:pPr marL="0" indent="0">
              <a:buNone/>
            </a:pPr>
            <a:endParaRPr lang="ru-RU" alt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Пути социального устройства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392959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Региональный муниципальный приют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1100" u="sng" dirty="0" smtClean="0"/>
          </a:p>
          <a:p>
            <a:pPr>
              <a:buFontTx/>
              <a:buChar char="-"/>
            </a:pPr>
            <a:r>
              <a:rPr lang="ru-RU" altLang="ru-RU" sz="2800" dirty="0" smtClean="0"/>
              <a:t>адрес </a:t>
            </a:r>
            <a:r>
              <a:rPr lang="ru-RU" altLang="ru-RU" sz="2800" dirty="0"/>
              <a:t>приюта по </a:t>
            </a:r>
            <a:r>
              <a:rPr lang="ru-RU" altLang="ru-RU" sz="2800" dirty="0" smtClean="0"/>
              <a:t>справочнику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звонок: режим работы, наличие мест, готовность принять бездомного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иногда </a:t>
            </a:r>
            <a:r>
              <a:rPr lang="ru-RU" altLang="ru-RU" sz="2800" dirty="0"/>
              <a:t>- официальный запрос в департамент </a:t>
            </a:r>
            <a:r>
              <a:rPr lang="ru-RU" altLang="ru-RU" sz="2800" dirty="0" smtClean="0"/>
              <a:t>соцзащиты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отправка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21865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Справочник</a:t>
            </a:r>
            <a:br>
              <a:rPr lang="ru-RU" altLang="ru-RU" dirty="0" smtClean="0"/>
            </a:br>
            <a:r>
              <a:rPr lang="en-US" altLang="ru-RU" sz="2400" dirty="0" smtClean="0"/>
              <a:t>http://diaconia.ru/books</a:t>
            </a:r>
            <a:endParaRPr lang="ru-RU" alt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700808"/>
            <a:ext cx="2659277" cy="41375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Пути социального устройства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825007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Церковный приют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1100" u="sng" dirty="0" smtClean="0"/>
          </a:p>
          <a:p>
            <a:pPr>
              <a:buFontTx/>
              <a:buChar char="-"/>
            </a:pPr>
            <a:r>
              <a:rPr lang="ru-RU" altLang="ru-RU" sz="2800" dirty="0" smtClean="0"/>
              <a:t>адрес </a:t>
            </a:r>
            <a:r>
              <a:rPr lang="ru-RU" altLang="ru-RU" sz="2800" dirty="0"/>
              <a:t>приюта по </a:t>
            </a:r>
            <a:r>
              <a:rPr lang="ru-RU" altLang="ru-RU" sz="2800" dirty="0" smtClean="0"/>
              <a:t>справочнику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звонок: режим работы, наличие мест, готовность принять бездомного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отправка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особенность – церковные приюты часто переполнены</a:t>
            </a:r>
          </a:p>
          <a:p>
            <a:pPr marL="0" indent="0">
              <a:buNone/>
            </a:pPr>
            <a:endParaRPr lang="ru-RU" altLang="ru-RU" sz="1100" dirty="0" smtClean="0"/>
          </a:p>
          <a:p>
            <a:pPr marL="0" indent="0">
              <a:buNone/>
            </a:pPr>
            <a:r>
              <a:rPr lang="ru-RU" altLang="ru-RU" sz="2800" u="sng" dirty="0" smtClean="0"/>
              <a:t>Общественные приюты </a:t>
            </a:r>
          </a:p>
          <a:p>
            <a:pPr marL="0" indent="0">
              <a:buNone/>
            </a:pPr>
            <a:r>
              <a:rPr lang="ru-RU" altLang="ru-RU" sz="2800" dirty="0" smtClean="0"/>
              <a:t>- с осторожностью</a:t>
            </a:r>
          </a:p>
          <a:p>
            <a:pPr>
              <a:buFontTx/>
              <a:buChar char="-"/>
            </a:pP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4480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Отправка 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2"/>
            <a:ext cx="8229600" cy="5400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endParaRPr lang="ru-RU" altLang="ru-RU" sz="2800" u="sng" dirty="0" smtClean="0"/>
          </a:p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Документы: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паспорт или любой другой документ, удостоверяющий личность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справка о потери документов из ОУФМС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справка-ходатайство об отправке бездомного на фирменном бланке храма с печатью, фотографией бездомного и обязательным порядковым номером ходатайства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договориться при отправке, приобретя документы на свое имя</a:t>
            </a:r>
          </a:p>
          <a:p>
            <a:pPr marL="0" indent="0">
              <a:buNone/>
            </a:pPr>
            <a:endParaRPr lang="ru-RU" altLang="ru-RU" sz="1100" dirty="0" smtClean="0"/>
          </a:p>
          <a:p>
            <a:pPr>
              <a:buFontTx/>
              <a:buChar char="-"/>
            </a:pP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258926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Паспортизация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u="sng" dirty="0" smtClean="0"/>
              <a:t>Нормативный документ:</a:t>
            </a:r>
          </a:p>
          <a:p>
            <a:pPr marL="0" indent="0">
              <a:buNone/>
            </a:pPr>
            <a:r>
              <a:rPr lang="ru-RU" sz="2800" dirty="0" smtClean="0"/>
              <a:t>Приказ </a:t>
            </a:r>
            <a:r>
              <a:rPr lang="ru-RU" sz="2800" dirty="0"/>
              <a:t>Федеральной миграционной службы (ФМС России) от 30 ноября 2012 г. N 391 г. Москва</a:t>
            </a:r>
          </a:p>
          <a:p>
            <a:pPr marL="0" indent="0">
              <a:buNone/>
            </a:pPr>
            <a:r>
              <a:rPr lang="ru-RU" sz="2800" dirty="0"/>
              <a:t>"Об утверждении Административного регламента Федеральной миграционной службы по предоставлению государственной услуги по выдаче и замене паспорта гражданина Российской Федерации, удостоверяющего личность гражданина Российской Федерации на территории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3591681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Паспортизация 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2"/>
            <a:ext cx="8229600" cy="5400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Нужно: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сделать фотографии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сходить вместе с бездомным в ОУФМС и написать заявление об утрате паспорта и заявление об выдаче нового документа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оплатить госпошлину </a:t>
            </a:r>
            <a:r>
              <a:rPr lang="ru-RU" altLang="ru-RU" sz="2000" dirty="0" smtClean="0"/>
              <a:t>(реквизиты выдадут в ОУФМС, 1500 руб.)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оплатить штраф </a:t>
            </a:r>
            <a:r>
              <a:rPr lang="ru-RU" altLang="ru-RU" sz="2000" dirty="0" smtClean="0"/>
              <a:t>(реквизиты выдадут в ОУФМС, от 300 руб.)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в установленный срок бездомный должен явиться за паспортом (2 месяца – по месту обращения)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иногда - официальный запрос от организации в ОУФМС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52646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Аспекты медицинской помощи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u="sng" dirty="0" smtClean="0"/>
              <a:t>ОМС</a:t>
            </a:r>
          </a:p>
          <a:p>
            <a:pPr marL="0" indent="0">
              <a:buNone/>
            </a:pPr>
            <a:r>
              <a:rPr lang="ru-RU" sz="2800" dirty="0" smtClean="0"/>
              <a:t>- паспорт, документ удостоверяющий личность </a:t>
            </a:r>
          </a:p>
          <a:p>
            <a:pPr marL="0" indent="0">
              <a:buNone/>
            </a:pPr>
            <a:r>
              <a:rPr lang="ru-RU" sz="2800" dirty="0" smtClean="0"/>
              <a:t>- в любой страховой компании</a:t>
            </a:r>
          </a:p>
          <a:p>
            <a:pPr marL="0" indent="0">
              <a:buNone/>
            </a:pPr>
            <a:r>
              <a:rPr lang="ru-RU" sz="2800" u="sng" dirty="0" smtClean="0"/>
              <a:t>Госпитализация</a:t>
            </a:r>
          </a:p>
          <a:p>
            <a:pPr marL="0" indent="0">
              <a:buNone/>
            </a:pPr>
            <a:r>
              <a:rPr lang="ru-RU" sz="2800" dirty="0" smtClean="0"/>
              <a:t>- важен ОМС</a:t>
            </a:r>
          </a:p>
          <a:p>
            <a:pPr marL="0" indent="0">
              <a:buNone/>
            </a:pPr>
            <a:r>
              <a:rPr lang="ru-RU" sz="2800" dirty="0" smtClean="0"/>
              <a:t>- на улицу скорая помощь приедет обязательно</a:t>
            </a:r>
          </a:p>
          <a:p>
            <a:pPr marL="0" indent="0">
              <a:buNone/>
            </a:pPr>
            <a:r>
              <a:rPr lang="ru-RU" sz="2800" dirty="0" smtClean="0"/>
              <a:t>- экстренные случаи – берут, но много отказов</a:t>
            </a:r>
          </a:p>
          <a:p>
            <a:pPr marL="0" indent="0">
              <a:buNone/>
            </a:pPr>
            <a:r>
              <a:rPr lang="ru-RU" sz="2800" dirty="0" smtClean="0"/>
              <a:t>- сопровождение по скорой</a:t>
            </a:r>
          </a:p>
          <a:p>
            <a:pPr marL="0" indent="0">
              <a:buNone/>
            </a:pPr>
            <a:r>
              <a:rPr lang="ru-RU" sz="2800" dirty="0" smtClean="0"/>
              <a:t>- работа с бездомным в больнице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8911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Трудоустройство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184576"/>
          </a:xfrm>
        </p:spPr>
        <p:txBody>
          <a:bodyPr/>
          <a:lstStyle/>
          <a:p>
            <a:pPr marL="0" indent="0">
              <a:buNone/>
            </a:pPr>
            <a:r>
              <a:rPr lang="ru-RU" sz="2800" u="sng" dirty="0" smtClean="0"/>
              <a:t>Нужно:</a:t>
            </a:r>
          </a:p>
          <a:p>
            <a:pPr marL="0" indent="0">
              <a:buNone/>
            </a:pPr>
            <a:r>
              <a:rPr lang="ru-RU" sz="2800" dirty="0" smtClean="0"/>
              <a:t>- паспорт</a:t>
            </a:r>
          </a:p>
          <a:p>
            <a:pPr marL="0" indent="0">
              <a:buNone/>
            </a:pPr>
            <a:r>
              <a:rPr lang="ru-RU" sz="2800" dirty="0" smtClean="0"/>
              <a:t>- желание бездомного трудиться</a:t>
            </a:r>
          </a:p>
          <a:p>
            <a:pPr marL="0" indent="0">
              <a:buNone/>
            </a:pPr>
            <a:endParaRPr lang="ru-RU" sz="1200" dirty="0" smtClean="0"/>
          </a:p>
          <a:p>
            <a:pPr marL="0" indent="0">
              <a:buNone/>
            </a:pPr>
            <a:r>
              <a:rPr lang="ru-RU" sz="2800" u="sng" dirty="0" smtClean="0"/>
              <a:t>Варианты трудоустройства:</a:t>
            </a:r>
          </a:p>
          <a:p>
            <a:pPr marL="0" indent="0">
              <a:buNone/>
            </a:pPr>
            <a:r>
              <a:rPr lang="ru-RU" sz="2800" dirty="0" smtClean="0"/>
              <a:t>- при храмах</a:t>
            </a:r>
          </a:p>
          <a:p>
            <a:pPr marL="0" indent="0">
              <a:buNone/>
            </a:pPr>
            <a:r>
              <a:rPr lang="ru-RU" sz="2800" dirty="0" smtClean="0"/>
              <a:t>- поиск работы с проживанием - рассылка НКО</a:t>
            </a:r>
          </a:p>
          <a:p>
            <a:pPr marL="0" indent="0">
              <a:buNone/>
            </a:pPr>
            <a:r>
              <a:rPr lang="ru-RU" sz="2800" dirty="0" smtClean="0"/>
              <a:t>- центры занятости (поиск вакансий, но не пособия)</a:t>
            </a:r>
          </a:p>
          <a:p>
            <a:pPr marL="0" indent="0">
              <a:buNone/>
            </a:pPr>
            <a:r>
              <a:rPr lang="ru-RU" sz="2800" dirty="0" smtClean="0"/>
              <a:t>- фермерские хозяйства</a:t>
            </a:r>
          </a:p>
          <a:p>
            <a:pPr marL="0" indent="0">
              <a:buNone/>
            </a:pPr>
            <a:r>
              <a:rPr lang="ru-RU" sz="2800" dirty="0" smtClean="0"/>
              <a:t>- общественные организации – с осторожностью</a:t>
            </a:r>
          </a:p>
          <a:p>
            <a:pPr marL="0" indent="0">
              <a:buNone/>
            </a:pPr>
            <a:r>
              <a:rPr lang="ru-RU" sz="2800" dirty="0" smtClean="0"/>
              <a:t>- в другие регионы – с осторожностью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2379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Граждане других стран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2"/>
            <a:ext cx="8229600" cy="5400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Особенности: </a:t>
            </a:r>
            <a:r>
              <a:rPr lang="ru-RU" altLang="ru-RU" sz="2800" dirty="0" smtClean="0"/>
              <a:t> Возвращение на родину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План действий:</a:t>
            </a:r>
            <a:r>
              <a:rPr lang="ru-RU" altLang="ru-RU" sz="2800" dirty="0" smtClean="0"/>
              <a:t> Обращение в консульский отдел посольства для получения Визы на выезд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Нужно: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фотографии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заявление в консульстве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консульский сбор </a:t>
            </a:r>
            <a:r>
              <a:rPr lang="ru-RU" altLang="ru-RU" sz="2000" dirty="0" smtClean="0"/>
              <a:t>(порядка 20 €, иногда освобождают)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иногда - копия формы № 1 из паспортного стола по месту последней прописки </a:t>
            </a:r>
            <a:r>
              <a:rPr lang="ru-RU" altLang="ru-RU" sz="2000" dirty="0" smtClean="0"/>
              <a:t>(ускоряет оформление визы)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800" dirty="0" smtClean="0"/>
              <a:t> Максимальный срок ожидания – 2-3 месяца.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4218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Граждане других стран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525705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u="sng" dirty="0" smtClean="0"/>
              <a:t>Вопросы социального устройства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адрес </a:t>
            </a:r>
            <a:r>
              <a:rPr lang="ru-RU" altLang="ru-RU" sz="2800" dirty="0"/>
              <a:t>приюта по </a:t>
            </a:r>
            <a:r>
              <a:rPr lang="ru-RU" altLang="ru-RU" sz="2800" dirty="0" smtClean="0"/>
              <a:t>справочнику </a:t>
            </a:r>
            <a:r>
              <a:rPr lang="ru-RU" altLang="ru-RU" sz="2000" dirty="0" smtClean="0"/>
              <a:t>(Украина, Беларусь, Молдова) </a:t>
            </a:r>
            <a:r>
              <a:rPr lang="ru-RU" altLang="ru-RU" sz="2800" dirty="0" smtClean="0"/>
              <a:t>или  Региональный сайт министерства социальной защиты → справочный телефон → телефон профильного отдела </a:t>
            </a:r>
            <a:r>
              <a:rPr lang="ru-RU" altLang="ru-RU" sz="2000" dirty="0" smtClean="0"/>
              <a:t>(отдел стационарных учреждений) </a:t>
            </a:r>
            <a:r>
              <a:rPr lang="ru-RU" altLang="ru-RU" sz="2800" dirty="0" smtClean="0"/>
              <a:t>→ контакты приюта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звонок: режим работы, наличие мест, готовность принять бездомного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иногда </a:t>
            </a:r>
            <a:r>
              <a:rPr lang="ru-RU" altLang="ru-RU" sz="2800" dirty="0"/>
              <a:t>- официальный запрос </a:t>
            </a:r>
            <a:r>
              <a:rPr lang="ru-RU" altLang="ru-RU" sz="2800" dirty="0" smtClean="0"/>
              <a:t>в Министерство </a:t>
            </a:r>
          </a:p>
          <a:p>
            <a:pPr>
              <a:buFontTx/>
              <a:buChar char="-"/>
            </a:pPr>
            <a:r>
              <a:rPr lang="ru-RU" altLang="ru-RU" sz="2800" dirty="0" smtClean="0"/>
              <a:t>отправка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51682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altLang="ru-RU" sz="3600" dirty="0" smtClean="0"/>
              <a:t>Полезная информация</a:t>
            </a:r>
            <a:endParaRPr lang="ru-RU" altLang="ru-RU" sz="3600" dirty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908720"/>
            <a:ext cx="8784976" cy="5832648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400" u="sng" dirty="0" smtClean="0"/>
              <a:t>Список литературы: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 smtClean="0"/>
              <a:t>Н.М. </a:t>
            </a:r>
            <a:r>
              <a:rPr lang="ru-RU" altLang="ru-RU" sz="2400" dirty="0" err="1" smtClean="0"/>
              <a:t>Платнова</a:t>
            </a:r>
            <a:r>
              <a:rPr lang="ru-RU" altLang="ru-RU" sz="2400" dirty="0" smtClean="0"/>
              <a:t> «Социальная работа с бездомными», М., 2011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 smtClean="0"/>
              <a:t>И.В. Кусков, Н.Ф. Узун, Д.Ю. </a:t>
            </a:r>
            <a:r>
              <a:rPr lang="ru-RU" altLang="ru-RU" sz="2400" dirty="0" err="1" smtClean="0"/>
              <a:t>Рузина</a:t>
            </a:r>
            <a:r>
              <a:rPr lang="ru-RU" altLang="ru-RU" sz="2400" dirty="0" smtClean="0"/>
              <a:t> «Помощь бездомным. Справочник социального работника», М., 2013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 smtClean="0"/>
              <a:t>И. Кусков «Как организовать помощь бездомным на приходе», 2011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 smtClean="0"/>
              <a:t>Е.А. Коваленко «Юридическая помощь бездомным и другим социально исключенным группам: в помощь практикам», М., 2013</a:t>
            </a:r>
          </a:p>
          <a:p>
            <a:pPr marL="0" indent="0" algn="ctr">
              <a:buNone/>
            </a:pPr>
            <a:r>
              <a:rPr lang="ru-RU" altLang="ru-RU" sz="2800" b="1" dirty="0" smtClean="0"/>
              <a:t>Контактная информация:</a:t>
            </a:r>
          </a:p>
          <a:p>
            <a:pPr marL="0" indent="0" algn="ctr">
              <a:buNone/>
            </a:pPr>
            <a:r>
              <a:rPr lang="ru-RU" altLang="ru-RU" sz="2800" b="1" dirty="0" smtClean="0"/>
              <a:t>bus-miloserdie@yandex.ru</a:t>
            </a:r>
          </a:p>
          <a:p>
            <a:pPr marL="0" indent="0">
              <a:buNone/>
            </a:pPr>
            <a:endParaRPr lang="ru-RU" altLang="ru-RU" sz="1000" dirty="0" smtClean="0"/>
          </a:p>
          <a:p>
            <a:pPr marL="0" indent="0" algn="ctr">
              <a:buNone/>
            </a:pPr>
            <a:r>
              <a:rPr lang="ru-RU" altLang="ru-RU" b="1" dirty="0" smtClean="0"/>
              <a:t>СПАСИБО ЗА ВНИМАНИЕ!</a:t>
            </a:r>
          </a:p>
          <a:p>
            <a:pPr marL="0" indent="0" algn="ctr">
              <a:buNone/>
            </a:pPr>
            <a:r>
              <a:rPr lang="ru-RU" altLang="ru-RU" b="1" dirty="0" smtClean="0"/>
              <a:t>СПАСИ  ГОСПОДИ!</a:t>
            </a:r>
          </a:p>
        </p:txBody>
      </p:sp>
    </p:spTree>
    <p:extLst>
      <p:ext uri="{BB962C8B-B14F-4D97-AF65-F5344CB8AC3E}">
        <p14:creationId xmlns:p14="http://schemas.microsoft.com/office/powerpoint/2010/main" val="303687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314</TotalTime>
  <Words>717</Words>
  <Application>Microsoft Office PowerPoint</Application>
  <PresentationFormat>Экран (4:3)</PresentationFormat>
  <Paragraphs>143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Течение</vt:lpstr>
      <vt:lpstr>Презентация PowerPoint</vt:lpstr>
      <vt:lpstr>Нужды бездомных</vt:lpstr>
      <vt:lpstr>План работы с бездомным</vt:lpstr>
      <vt:lpstr>План работы с бездомным</vt:lpstr>
      <vt:lpstr>Пути социального устройства</vt:lpstr>
      <vt:lpstr>Пути социального устройства</vt:lpstr>
      <vt:lpstr>Справочник http://diaconia.ru/books</vt:lpstr>
      <vt:lpstr>Пути социального устройства</vt:lpstr>
      <vt:lpstr>Отправка </vt:lpstr>
      <vt:lpstr>Паспортизация </vt:lpstr>
      <vt:lpstr>Паспортизация </vt:lpstr>
      <vt:lpstr>Аспекты медицинской помощи</vt:lpstr>
      <vt:lpstr>Трудоустройство</vt:lpstr>
      <vt:lpstr>Граждане других стран</vt:lpstr>
      <vt:lpstr>Граждане других стран</vt:lpstr>
      <vt:lpstr>Полезная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Кусков Илия</dc:creator>
  <cp:lastModifiedBy>Игорь</cp:lastModifiedBy>
  <cp:revision>26</cp:revision>
  <dcterms:created xsi:type="dcterms:W3CDTF">2012-11-03T13:34:56Z</dcterms:created>
  <dcterms:modified xsi:type="dcterms:W3CDTF">2015-10-25T17:05:45Z</dcterms:modified>
</cp:coreProperties>
</file>