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80" r:id="rId3"/>
    <p:sldId id="281" r:id="rId4"/>
    <p:sldId id="282" r:id="rId5"/>
    <p:sldId id="283" r:id="rId6"/>
    <p:sldId id="284" r:id="rId7"/>
    <p:sldId id="285" r:id="rId8"/>
    <p:sldId id="289" r:id="rId9"/>
    <p:sldId id="286" r:id="rId10"/>
    <p:sldId id="288" r:id="rId11"/>
    <p:sldId id="287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264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94660"/>
  </p:normalViewPr>
  <p:slideViewPr>
    <p:cSldViewPr>
      <p:cViewPr varScale="1">
        <p:scale>
          <a:sx n="111" d="100"/>
          <a:sy n="111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0963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 smtClean="0"/>
              <a:t>Отдел </a:t>
            </a:r>
            <a:r>
              <a:rPr lang="ru-RU" altLang="ru-RU" sz="2400" b="1" dirty="0"/>
              <a:t>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</a:t>
            </a:r>
            <a:r>
              <a:rPr lang="ru-RU" altLang="ru-RU" sz="2400" b="1" dirty="0" smtClean="0"/>
              <a:t>служению РПЦ</a:t>
            </a:r>
            <a:endParaRPr lang="en-US" altLang="ru-RU" sz="2400" b="1" dirty="0"/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Направление помощи бездомным </a:t>
            </a:r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Курс «Организация работы с бездомными»</a:t>
            </a:r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«Вводная лекция»</a:t>
            </a:r>
            <a:endParaRPr lang="ru-RU" altLang="ru-RU" sz="2400" dirty="0"/>
          </a:p>
        </p:txBody>
      </p:sp>
      <p:pic>
        <p:nvPicPr>
          <p:cNvPr id="4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83874" cy="163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Терминология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Бездомные – это лица, не имеющие крыши над головой, проживающие на улице, в публичных, небезопасных, не подходящих для жилья, здоровья и жизни местах либо в  государственных или общественных специальных учреждениях, а также в различных убежищах без права на владение ими или находящихся под угрозой немедленного выселения. (</a:t>
            </a:r>
            <a:r>
              <a:rPr lang="en-US" sz="2400" dirty="0"/>
              <a:t>European Federation of National </a:t>
            </a:r>
            <a:r>
              <a:rPr lang="en-US" sz="2400" dirty="0" smtClean="0"/>
              <a:t>Organizations </a:t>
            </a:r>
            <a:r>
              <a:rPr lang="en-US" sz="2400" dirty="0"/>
              <a:t>working with the </a:t>
            </a:r>
            <a:r>
              <a:rPr lang="en-US" sz="2400" dirty="0" smtClean="0"/>
              <a:t>Homeless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01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Исторический обзор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400" dirty="0" smtClean="0"/>
              <a:t>Три периода:</a:t>
            </a:r>
          </a:p>
          <a:p>
            <a:pPr>
              <a:buFontTx/>
              <a:buChar char="-"/>
            </a:pPr>
            <a:r>
              <a:rPr lang="ru-RU" sz="2400" dirty="0" smtClean="0"/>
              <a:t>дореволюционный</a:t>
            </a:r>
          </a:p>
          <a:p>
            <a:pPr>
              <a:buFontTx/>
              <a:buChar char="-"/>
            </a:pPr>
            <a:r>
              <a:rPr lang="ru-RU" sz="2400" dirty="0" smtClean="0"/>
              <a:t>советский</a:t>
            </a:r>
          </a:p>
          <a:p>
            <a:pPr>
              <a:buFontTx/>
              <a:buChar char="-"/>
            </a:pPr>
            <a:r>
              <a:rPr lang="ru-RU" sz="2400" dirty="0" smtClean="0"/>
              <a:t>современный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544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Дореволюционный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Использовался термин: «нищие», «бродяги»</a:t>
            </a:r>
          </a:p>
          <a:p>
            <a:pPr marL="0" indent="0">
              <a:buNone/>
            </a:pPr>
            <a:r>
              <a:rPr lang="ru-RU" sz="2400" dirty="0" smtClean="0"/>
              <a:t>Количество: 293 445 человек на 1877 год (МВД РИ)</a:t>
            </a:r>
          </a:p>
          <a:p>
            <a:pPr marL="0" indent="0">
              <a:buNone/>
            </a:pPr>
            <a:r>
              <a:rPr lang="ru-RU" sz="2400" dirty="0" smtClean="0"/>
              <a:t>Метод оценки: задержание полицией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Причины:</a:t>
            </a:r>
          </a:p>
          <a:p>
            <a:pPr marL="0" indent="0">
              <a:buNone/>
            </a:pPr>
            <a:r>
              <a:rPr lang="ru-RU" sz="2400" dirty="0" smtClean="0"/>
              <a:t>Экономические </a:t>
            </a:r>
          </a:p>
          <a:p>
            <a:pPr>
              <a:buFontTx/>
              <a:buChar char="-"/>
            </a:pPr>
            <a:r>
              <a:rPr lang="ru-RU" sz="2400" dirty="0" smtClean="0"/>
              <a:t>хронические неурожаи, голод</a:t>
            </a:r>
          </a:p>
          <a:p>
            <a:pPr>
              <a:buFontTx/>
              <a:buChar char="-"/>
            </a:pPr>
            <a:r>
              <a:rPr lang="ru-RU" sz="2400" dirty="0" smtClean="0"/>
              <a:t>малоземелье и обеднение крестьян</a:t>
            </a:r>
          </a:p>
          <a:p>
            <a:pPr>
              <a:buFontTx/>
              <a:buChar char="-"/>
            </a:pPr>
            <a:r>
              <a:rPr lang="ru-RU" sz="2400" dirty="0" smtClean="0"/>
              <a:t>отсутствие местных промыслов </a:t>
            </a:r>
          </a:p>
          <a:p>
            <a:pPr>
              <a:buFontTx/>
              <a:buChar char="-"/>
            </a:pPr>
            <a:r>
              <a:rPr lang="ru-RU" sz="2400" dirty="0" smtClean="0"/>
              <a:t>трудовая миграция в крупные промышленные центры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792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Дореволюционный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Репрессивные </a:t>
            </a:r>
          </a:p>
          <a:p>
            <a:pPr>
              <a:buFontTx/>
              <a:buChar char="-"/>
            </a:pPr>
            <a:r>
              <a:rPr lang="ru-RU" sz="2400" dirty="0" smtClean="0"/>
              <a:t>ссылки на поселение (Томская, Тобольская, Иркутская, Енисейская губернии)</a:t>
            </a:r>
          </a:p>
          <a:p>
            <a:pPr>
              <a:buFontTx/>
              <a:buChar char="-"/>
            </a:pPr>
            <a:r>
              <a:rPr lang="ru-RU" sz="2400" dirty="0" smtClean="0"/>
              <a:t>высылка из столиц за правонарушения</a:t>
            </a:r>
          </a:p>
          <a:p>
            <a:pPr>
              <a:buFontTx/>
              <a:buChar char="-"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Социальные</a:t>
            </a:r>
          </a:p>
          <a:p>
            <a:pPr>
              <a:buFontTx/>
              <a:buChar char="-"/>
            </a:pPr>
            <a:r>
              <a:rPr lang="ru-RU" sz="2400" dirty="0" smtClean="0"/>
              <a:t>отсутствие развитой системы социальной поддержки престарелых (системы призрения)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Этнографические</a:t>
            </a:r>
          </a:p>
          <a:p>
            <a:pPr marL="0" indent="0">
              <a:buNone/>
            </a:pPr>
            <a:r>
              <a:rPr lang="ru-RU" sz="2400" dirty="0" smtClean="0"/>
              <a:t>- кочевые народности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711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Дореволюционный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Распространение</a:t>
            </a:r>
          </a:p>
          <a:p>
            <a:pPr marL="0" indent="0">
              <a:buNone/>
            </a:pPr>
            <a:r>
              <a:rPr lang="ru-RU" sz="2400" u="sng" dirty="0" smtClean="0"/>
              <a:t>Практически нет в губерниях</a:t>
            </a:r>
          </a:p>
          <a:p>
            <a:pPr marL="0" indent="0">
              <a:buNone/>
            </a:pPr>
            <a:r>
              <a:rPr lang="ru-RU" sz="2400" dirty="0" smtClean="0"/>
              <a:t>Архангельской, Бакинской, Бессарабской, Волынской, Екатеринославской, </a:t>
            </a:r>
            <a:r>
              <a:rPr lang="ru-RU" sz="2400" dirty="0" err="1" smtClean="0"/>
              <a:t>Калишской</a:t>
            </a:r>
            <a:r>
              <a:rPr lang="ru-RU" sz="2400" dirty="0" smtClean="0"/>
              <a:t>, Курляндской, </a:t>
            </a:r>
            <a:r>
              <a:rPr lang="ru-RU" sz="2400" dirty="0" err="1" smtClean="0"/>
              <a:t>Лифляндской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Люблинской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Олонецкой</a:t>
            </a:r>
            <a:r>
              <a:rPr lang="ru-RU" sz="2400" dirty="0" smtClean="0"/>
              <a:t>, Оренбургской, </a:t>
            </a:r>
            <a:r>
              <a:rPr lang="ru-RU" sz="2400" dirty="0" err="1" smtClean="0"/>
              <a:t>Плоцкой</a:t>
            </a:r>
            <a:r>
              <a:rPr lang="ru-RU" sz="2400" dirty="0" smtClean="0"/>
              <a:t>, Полтавской, Псковской, Ставропольской, </a:t>
            </a:r>
            <a:r>
              <a:rPr lang="ru-RU" sz="2400" dirty="0" err="1" smtClean="0"/>
              <a:t>Сувалкской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Седлецкой</a:t>
            </a:r>
            <a:r>
              <a:rPr lang="ru-RU" sz="2400" dirty="0" smtClean="0"/>
              <a:t>, Херсонской, Черноморской, Эриванской</a:t>
            </a:r>
          </a:p>
          <a:p>
            <a:pPr marL="0" indent="0">
              <a:buNone/>
            </a:pPr>
            <a:r>
              <a:rPr lang="ru-RU" sz="2400" u="sng" dirty="0" smtClean="0"/>
              <a:t>Мало в губерниях</a:t>
            </a:r>
          </a:p>
          <a:p>
            <a:pPr marL="0" indent="0">
              <a:buNone/>
            </a:pPr>
            <a:r>
              <a:rPr lang="ru-RU" sz="2400" dirty="0" smtClean="0"/>
              <a:t>Варшавской, </a:t>
            </a:r>
            <a:r>
              <a:rPr lang="ru-RU" sz="2400" dirty="0" err="1" smtClean="0"/>
              <a:t>Виленской</a:t>
            </a:r>
            <a:r>
              <a:rPr lang="ru-RU" sz="2400" dirty="0" smtClean="0"/>
              <a:t>, </a:t>
            </a:r>
            <a:r>
              <a:rPr lang="ru-RU" sz="2400" dirty="0" err="1" smtClean="0"/>
              <a:t>Ковенской</a:t>
            </a:r>
            <a:r>
              <a:rPr lang="ru-RU" sz="2400" dirty="0" smtClean="0"/>
              <a:t>, Минской, Пермской, </a:t>
            </a:r>
            <a:r>
              <a:rPr lang="ru-RU" sz="2400" dirty="0" err="1" smtClean="0"/>
              <a:t>Радомской</a:t>
            </a:r>
            <a:r>
              <a:rPr lang="ru-RU" sz="2400" dirty="0" smtClean="0"/>
              <a:t>, Тверской, Уфимской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7875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Дореволюционный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Распространение</a:t>
            </a:r>
          </a:p>
          <a:p>
            <a:pPr marL="0" indent="0">
              <a:buNone/>
            </a:pPr>
            <a:r>
              <a:rPr lang="ru-RU" sz="2400" u="sng" dirty="0" smtClean="0"/>
              <a:t>Имеется </a:t>
            </a:r>
            <a:r>
              <a:rPr lang="ru-RU" sz="2400" u="sng" dirty="0"/>
              <a:t>в губерниях</a:t>
            </a:r>
          </a:p>
          <a:p>
            <a:pPr marL="0" indent="0">
              <a:buNone/>
            </a:pPr>
            <a:r>
              <a:rPr lang="ru-RU" sz="2400" dirty="0" smtClean="0"/>
              <a:t>Владимирская, Вологодская, Воронежская, Витебская, Вятская, Гродненская, Калужская, Казанская, Костромская, Калужская, Могилевская, Нижегородская, Рязанская, Самарская, Симбирская, Тамбовская</a:t>
            </a:r>
          </a:p>
          <a:p>
            <a:pPr marL="0" indent="0">
              <a:buNone/>
            </a:pPr>
            <a:r>
              <a:rPr lang="ru-RU" sz="2400" u="sng" dirty="0" smtClean="0"/>
              <a:t>Значительно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Курская, Иркутская, Тобольская, города Астрахань, Казань, Киев, Москва, Николаев, Орел, Одесса, Санкт-Петербург, Саратов, </a:t>
            </a:r>
            <a:r>
              <a:rPr lang="ru-RU" sz="2400" dirty="0" err="1" smtClean="0"/>
              <a:t>Ченстохов</a:t>
            </a:r>
            <a:r>
              <a:rPr lang="ru-RU" sz="2400" dirty="0" smtClean="0"/>
              <a:t>, </a:t>
            </a:r>
            <a:r>
              <a:rPr lang="ru-RU" sz="2400" dirty="0" err="1" smtClean="0"/>
              <a:t>Хресон</a:t>
            </a:r>
            <a:r>
              <a:rPr lang="ru-RU" sz="2400" dirty="0" smtClean="0"/>
              <a:t> и Царицын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088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Дореволюционный период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40768"/>
            <a:ext cx="5976664" cy="5184576"/>
          </a:xfrm>
        </p:spPr>
      </p:pic>
    </p:spTree>
    <p:extLst>
      <p:ext uri="{BB962C8B-B14F-4D97-AF65-F5344CB8AC3E}">
        <p14:creationId xmlns:p14="http://schemas.microsoft.com/office/powerpoint/2010/main" val="421337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sz="3600" dirty="0" smtClean="0"/>
              <a:t>Советский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Использовался термин: </a:t>
            </a:r>
            <a:r>
              <a:rPr lang="ru-RU" sz="2400" dirty="0" smtClean="0"/>
              <a:t>«антиобщественные и паразитические элементы»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Количество: </a:t>
            </a:r>
            <a:r>
              <a:rPr lang="ru-RU" sz="2400" dirty="0" smtClean="0"/>
              <a:t>20 509 </a:t>
            </a:r>
            <a:r>
              <a:rPr lang="ru-RU" sz="2400" dirty="0"/>
              <a:t>человек на </a:t>
            </a:r>
            <a:r>
              <a:rPr lang="ru-RU" sz="2400" dirty="0" smtClean="0"/>
              <a:t>1954 год (МВД СССР)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Метод оценки: задержание </a:t>
            </a:r>
            <a:r>
              <a:rPr lang="ru-RU" sz="2400" dirty="0" smtClean="0"/>
              <a:t>милицией</a:t>
            </a:r>
            <a:endParaRPr lang="ru-RU" sz="24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2400" dirty="0" smtClean="0"/>
              <a:t>Особенности:</a:t>
            </a:r>
          </a:p>
          <a:p>
            <a:pPr marL="0" indent="0">
              <a:buNone/>
            </a:pPr>
            <a:r>
              <a:rPr lang="ru-RU" sz="2400" u="sng" dirty="0" smtClean="0"/>
              <a:t>Ограничительная и репрессивная система</a:t>
            </a:r>
          </a:p>
          <a:p>
            <a:pPr>
              <a:buFontTx/>
              <a:buChar char="-"/>
            </a:pPr>
            <a:r>
              <a:rPr lang="ru-RU" sz="2400" dirty="0" smtClean="0"/>
              <a:t>Паспортная система с институтом прописки с 1932 года (ограничение миграционных потоков)</a:t>
            </a:r>
          </a:p>
          <a:p>
            <a:pPr>
              <a:buFontTx/>
              <a:buChar char="-"/>
            </a:pPr>
            <a:r>
              <a:rPr lang="ru-RU" sz="2400" dirty="0" smtClean="0"/>
              <a:t>Законы о тунеядстве и бродяжничестве</a:t>
            </a:r>
          </a:p>
          <a:p>
            <a:pPr marL="0" indent="0">
              <a:buNone/>
            </a:pPr>
            <a:r>
              <a:rPr lang="ru-RU" sz="2400" dirty="0" smtClean="0"/>
              <a:t>Указ </a:t>
            </a:r>
            <a:r>
              <a:rPr lang="ru-RU" sz="2400" dirty="0"/>
              <a:t>президиума Верховного совета </a:t>
            </a:r>
            <a:r>
              <a:rPr lang="ru-RU" sz="2400" dirty="0" smtClean="0"/>
              <a:t>СССР«О </a:t>
            </a:r>
            <a:r>
              <a:rPr lang="ru-RU" sz="2400" dirty="0"/>
              <a:t>мерах борьбы с антиобщественными, паразитическими </a:t>
            </a:r>
            <a:r>
              <a:rPr lang="ru-RU" sz="2400" dirty="0" smtClean="0"/>
              <a:t>элементами» от 23.07.1951  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3235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Советский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Меры: направлять на </a:t>
            </a:r>
            <a:r>
              <a:rPr lang="ru-RU" sz="2400" dirty="0" err="1"/>
              <a:t>спецпоселение</a:t>
            </a:r>
            <a:r>
              <a:rPr lang="ru-RU" sz="2400" dirty="0"/>
              <a:t> в отдаленные районы </a:t>
            </a:r>
          </a:p>
          <a:p>
            <a:pPr marL="0" indent="0">
              <a:buNone/>
            </a:pPr>
            <a:r>
              <a:rPr lang="ru-RU" sz="2400" dirty="0" smtClean="0"/>
              <a:t>СССР на </a:t>
            </a:r>
            <a:r>
              <a:rPr lang="ru-RU" sz="2400" dirty="0"/>
              <a:t>5 </a:t>
            </a:r>
            <a:r>
              <a:rPr lang="ru-RU" sz="2400" dirty="0" smtClean="0"/>
              <a:t>лет </a:t>
            </a:r>
            <a:r>
              <a:rPr lang="ru-RU" sz="2400" dirty="0"/>
              <a:t>с обязательным трудоустройством попрошаек и </a:t>
            </a:r>
            <a:r>
              <a:rPr lang="ru-RU" sz="2400" dirty="0" smtClean="0"/>
              <a:t>бродяг</a:t>
            </a:r>
            <a:r>
              <a:rPr lang="ru-RU" sz="2400" dirty="0"/>
              <a:t>, не имеющих определенных занятий и места жительства</a:t>
            </a:r>
          </a:p>
          <a:p>
            <a:pPr marL="0" indent="0">
              <a:buNone/>
            </a:pPr>
            <a:r>
              <a:rPr lang="ru-RU" sz="2400" dirty="0" smtClean="0"/>
              <a:t>209 ст. УК РСФСР от 01.01.1961</a:t>
            </a:r>
          </a:p>
          <a:p>
            <a:pPr marL="0" indent="0">
              <a:buNone/>
            </a:pPr>
            <a:r>
              <a:rPr lang="ru-RU" sz="2400" dirty="0" smtClean="0"/>
              <a:t>Меры:  за </a:t>
            </a:r>
            <a:r>
              <a:rPr lang="ru-RU" sz="2400" dirty="0"/>
              <a:t>систематическое занятие бродяжничеством или </a:t>
            </a:r>
            <a:r>
              <a:rPr lang="ru-RU" sz="2400" dirty="0" smtClean="0"/>
              <a:t>попрошайничеством </a:t>
            </a:r>
            <a:r>
              <a:rPr lang="ru-RU" sz="2400" dirty="0"/>
              <a:t>лишение свободы до двух лет или исправительные работы от 6 до 12 месяцев</a:t>
            </a:r>
          </a:p>
          <a:p>
            <a:pPr marL="0" indent="0">
              <a:buNone/>
            </a:pPr>
            <a:endParaRPr lang="ru-RU" sz="1400" u="sng" dirty="0" smtClean="0"/>
          </a:p>
          <a:p>
            <a:pPr marL="0" indent="0">
              <a:buNone/>
            </a:pPr>
            <a:r>
              <a:rPr lang="ru-RU" sz="2400" u="sng" dirty="0" smtClean="0"/>
              <a:t>Профилактическая </a:t>
            </a:r>
            <a:r>
              <a:rPr lang="ru-RU" sz="2400" u="sng" dirty="0"/>
              <a:t>система</a:t>
            </a:r>
          </a:p>
          <a:p>
            <a:pPr marL="0" indent="0">
              <a:buNone/>
            </a:pPr>
            <a:r>
              <a:rPr lang="ru-RU" sz="2400" dirty="0" smtClean="0"/>
              <a:t>- Относительная </a:t>
            </a:r>
            <a:r>
              <a:rPr lang="ru-RU" sz="2400" dirty="0"/>
              <a:t>доступность жилья, отсутствие прав </a:t>
            </a:r>
            <a:r>
              <a:rPr lang="ru-RU" sz="2400" dirty="0" smtClean="0"/>
              <a:t>собственности</a:t>
            </a:r>
          </a:p>
          <a:p>
            <a:pPr marL="0" indent="0">
              <a:buNone/>
            </a:pPr>
            <a:r>
              <a:rPr lang="ru-RU" sz="2400" dirty="0" smtClean="0"/>
              <a:t>- Доступность </a:t>
            </a:r>
            <a:r>
              <a:rPr lang="ru-RU" sz="2400" dirty="0"/>
              <a:t>рынка труда, отсутствие безработицы</a:t>
            </a:r>
          </a:p>
          <a:p>
            <a:pPr marL="0" indent="0">
              <a:buNone/>
            </a:pPr>
            <a:r>
              <a:rPr lang="ru-RU" sz="2400" dirty="0" smtClean="0"/>
              <a:t>- Доступность </a:t>
            </a:r>
            <a:r>
              <a:rPr lang="ru-RU" sz="2400" dirty="0"/>
              <a:t>среднего и высшего образования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383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Советский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Распространение</a:t>
            </a:r>
          </a:p>
          <a:p>
            <a:pPr marL="0" indent="0">
              <a:buNone/>
            </a:pPr>
            <a:r>
              <a:rPr lang="ru-RU" sz="2400" u="sng" dirty="0" smtClean="0"/>
              <a:t>Имеется в городах</a:t>
            </a:r>
          </a:p>
          <a:p>
            <a:pPr marL="0" indent="0">
              <a:buNone/>
            </a:pPr>
            <a:r>
              <a:rPr lang="ru-RU" sz="2400" dirty="0" smtClean="0"/>
              <a:t>Москва, Ленинград, Горький, Новосибирск, Ростов-на-Дону, Свердловск</a:t>
            </a:r>
          </a:p>
          <a:p>
            <a:pPr marL="0" indent="0">
              <a:buNone/>
            </a:pPr>
            <a:r>
              <a:rPr lang="ru-RU" sz="2400" u="sng" dirty="0" smtClean="0"/>
              <a:t>Имеется в областях</a:t>
            </a:r>
          </a:p>
          <a:p>
            <a:pPr marL="0" indent="0">
              <a:buNone/>
            </a:pPr>
            <a:r>
              <a:rPr lang="ru-RU" sz="2400" dirty="0" smtClean="0"/>
              <a:t>Калужская, Московская, Горьковская, Воронежская, Краснодарский край, Ярославская, Кировская, Рязанская, Челябинская, Брянская, </a:t>
            </a:r>
            <a:r>
              <a:rPr lang="ru-RU" sz="2400" dirty="0" err="1" smtClean="0"/>
              <a:t>Удмурдская</a:t>
            </a:r>
            <a:r>
              <a:rPr lang="ru-RU" sz="2400" dirty="0" smtClean="0"/>
              <a:t> АССР, Куйбышевская, </a:t>
            </a:r>
            <a:r>
              <a:rPr lang="ru-RU" sz="2400" dirty="0" err="1" smtClean="0"/>
              <a:t>Молотовская</a:t>
            </a:r>
            <a:r>
              <a:rPr lang="ru-RU" sz="2400" dirty="0" smtClean="0"/>
              <a:t>, Ивановская, Костромская, Тульская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702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Современный период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Используется </a:t>
            </a:r>
            <a:r>
              <a:rPr lang="ru-RU" sz="2400" dirty="0"/>
              <a:t>термин: </a:t>
            </a:r>
            <a:r>
              <a:rPr lang="ru-RU" sz="2400" dirty="0" smtClean="0"/>
              <a:t>БОМЖ, бездомные, бродяги 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Количество: </a:t>
            </a:r>
            <a:r>
              <a:rPr lang="ru-RU" sz="2400" dirty="0" smtClean="0"/>
              <a:t>102 866 человек </a:t>
            </a:r>
            <a:r>
              <a:rPr lang="ru-RU" sz="2400" dirty="0"/>
              <a:t>на </a:t>
            </a:r>
            <a:r>
              <a:rPr lang="ru-RU" sz="2400" dirty="0" smtClean="0"/>
              <a:t>2013 </a:t>
            </a:r>
            <a:r>
              <a:rPr lang="ru-RU" sz="2400" dirty="0"/>
              <a:t>год </a:t>
            </a:r>
            <a:r>
              <a:rPr lang="ru-RU" sz="2400" dirty="0" smtClean="0"/>
              <a:t>(Минтруд РФ)</a:t>
            </a:r>
          </a:p>
          <a:p>
            <a:pPr marL="0" indent="0">
              <a:buNone/>
            </a:pPr>
            <a:r>
              <a:rPr lang="ru-RU" sz="2400" dirty="0"/>
              <a:t>Метод оценки: </a:t>
            </a:r>
            <a:r>
              <a:rPr lang="ru-RU" sz="2400" dirty="0" smtClean="0"/>
              <a:t>количество человек, получивших помощь в системе государственных учреждений социальной помощи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Оценка экспертов: 250 000 человек  </a:t>
            </a:r>
            <a:endParaRPr lang="ru-RU" sz="24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dirty="0" smtClean="0"/>
              <a:t>Причины:</a:t>
            </a:r>
          </a:p>
          <a:p>
            <a:pPr marL="0" indent="0">
              <a:buNone/>
            </a:pPr>
            <a:r>
              <a:rPr lang="ru-RU" sz="2400" dirty="0" smtClean="0"/>
              <a:t>Экономические</a:t>
            </a:r>
          </a:p>
          <a:p>
            <a:pPr>
              <a:buFontTx/>
              <a:buChar char="-"/>
            </a:pPr>
            <a:r>
              <a:rPr lang="ru-RU" sz="2400" dirty="0" smtClean="0"/>
              <a:t>отсутствие доступной и достойно оплачиваемой  работы на местах, безработица</a:t>
            </a:r>
          </a:p>
          <a:p>
            <a:pPr>
              <a:buFontTx/>
              <a:buChar char="-"/>
            </a:pPr>
            <a:r>
              <a:rPr lang="ru-RU" sz="2400" smtClean="0"/>
              <a:t>малодоходность</a:t>
            </a:r>
            <a:r>
              <a:rPr lang="ru-RU" sz="2400" dirty="0" smtClean="0"/>
              <a:t>  </a:t>
            </a:r>
            <a:r>
              <a:rPr lang="ru-RU" sz="2400" dirty="0" smtClean="0"/>
              <a:t>семей</a:t>
            </a:r>
          </a:p>
          <a:p>
            <a:pPr>
              <a:buFontTx/>
              <a:buChar char="-"/>
            </a:pPr>
            <a:r>
              <a:rPr lang="ru-RU" sz="2400" dirty="0"/>
              <a:t>отсутствие развитого рынка дешевого </a:t>
            </a:r>
            <a:r>
              <a:rPr lang="ru-RU" sz="2400" dirty="0" smtClean="0"/>
              <a:t>жилья</a:t>
            </a:r>
          </a:p>
          <a:p>
            <a:pPr>
              <a:buFontTx/>
              <a:buChar char="-"/>
            </a:pPr>
            <a:r>
              <a:rPr lang="ru-RU" sz="2400" dirty="0"/>
              <a:t>трудовая миграция в крупные промышленные центры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8789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Пенитенциарные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сложность с трудоустройством,  поиском жилья, восстановлением документов для людей, освобождающихся из мест лишения свободы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Семейные </a:t>
            </a:r>
          </a:p>
          <a:p>
            <a:pPr>
              <a:buFontTx/>
              <a:buChar char="-"/>
            </a:pPr>
            <a:r>
              <a:rPr lang="ru-RU" sz="2400" dirty="0" smtClean="0"/>
              <a:t>разрушение семейных связей и утрата прав на жилье</a:t>
            </a:r>
          </a:p>
          <a:p>
            <a:pPr>
              <a:buFontTx/>
              <a:buChar char="-"/>
            </a:pPr>
            <a:r>
              <a:rPr lang="ru-RU" sz="2400" dirty="0" smtClean="0"/>
              <a:t>внутрисемейные конфликты</a:t>
            </a:r>
          </a:p>
          <a:p>
            <a:pPr>
              <a:buFontTx/>
              <a:buChar char="-"/>
            </a:pPr>
            <a:r>
              <a:rPr lang="ru-RU" sz="2400" dirty="0" smtClean="0"/>
              <a:t>дети-сироты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Чрезвычайные</a:t>
            </a:r>
          </a:p>
          <a:p>
            <a:pPr>
              <a:buFontTx/>
              <a:buChar char="-"/>
            </a:pPr>
            <a:r>
              <a:rPr lang="ru-RU" sz="2400" dirty="0" smtClean="0"/>
              <a:t>беженцы и вынужденные переселены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93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Современный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Распространение</a:t>
            </a:r>
          </a:p>
          <a:p>
            <a:pPr marL="0" indent="0">
              <a:buNone/>
            </a:pPr>
            <a:r>
              <a:rPr lang="ru-RU" sz="2400" dirty="0" smtClean="0"/>
              <a:t>Проблема актуальна практически для всех городов с населением свыше 50 000 чел. </a:t>
            </a:r>
          </a:p>
          <a:p>
            <a:pPr marL="0" indent="0">
              <a:buNone/>
            </a:pPr>
            <a:r>
              <a:rPr lang="ru-RU" sz="2400" dirty="0" smtClean="0"/>
              <a:t>Для сельской местности – не актуальна.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u="sng" dirty="0" smtClean="0"/>
              <a:t>Распространена в городах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Москва, Санкт-Петербург, Новосибирск, Екатеринбург, Нижний Новгород, Казань, Самара, Челябинск, Омск, Ростов-на-Дону, Уфа, Красноярск, Пермь, Волгоград, Воронеж и др.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u="sng" dirty="0" smtClean="0"/>
              <a:t>Не актуальна</a:t>
            </a:r>
            <a:r>
              <a:rPr lang="ru-RU" sz="2400" dirty="0" smtClean="0"/>
              <a:t>  </a:t>
            </a:r>
          </a:p>
          <a:p>
            <a:pPr marL="0" indent="0">
              <a:buNone/>
            </a:pPr>
            <a:r>
              <a:rPr lang="ru-RU" sz="2400" dirty="0" smtClean="0"/>
              <a:t>Ульяновск, Саранск, Орел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82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Терминология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Реабилитация – это комплексная, многоуровневая, этапная, динамическая  система взаимосвязанных действий, направленных на восстановление человека в правах, статусе, здоровье, дееспособности в собственных глазах и перед лицом окружающих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017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Система реабилитации бездомных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Этапы церковной системы реабилитации бездомных: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smtClean="0"/>
              <a:t>Экстренная социальная помощь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smtClean="0"/>
              <a:t>Низкопороговые приюты временного размещения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err="1" smtClean="0"/>
              <a:t>Высокопороговые</a:t>
            </a:r>
            <a:r>
              <a:rPr lang="ru-RU" sz="2400" dirty="0" smtClean="0"/>
              <a:t> реабилитационные центры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err="1" smtClean="0"/>
              <a:t>Постреабилитационное</a:t>
            </a:r>
            <a:r>
              <a:rPr lang="ru-RU" sz="2400" dirty="0" smtClean="0"/>
              <a:t> сопровождение 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84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Первый этап «Экстренная социальная помощь»</a:t>
            </a:r>
          </a:p>
          <a:p>
            <a:pPr marL="0" indent="0">
              <a:buNone/>
            </a:pPr>
            <a:r>
              <a:rPr lang="ru-RU" sz="2400" dirty="0" smtClean="0"/>
              <a:t>Отвечает на вопрос: «Как не дать человеку умереть на улице»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400" dirty="0"/>
              <a:t>Цель: </a:t>
            </a:r>
          </a:p>
          <a:p>
            <a:pPr>
              <a:buFontTx/>
              <a:buChar char="-"/>
            </a:pPr>
            <a:r>
              <a:rPr lang="ru-RU" sz="2400" dirty="0" smtClean="0"/>
              <a:t>решение экстренных социальных проблем человека: вопросов питания, одежды, гигиены, медицинского обслуживания, защиты от холода</a:t>
            </a:r>
          </a:p>
          <a:p>
            <a:pPr>
              <a:buFontTx/>
              <a:buChar char="-"/>
            </a:pPr>
            <a:r>
              <a:rPr lang="ru-RU" sz="2400" dirty="0" smtClean="0"/>
              <a:t>установление контакта с бездомным, начало </a:t>
            </a:r>
            <a:r>
              <a:rPr lang="ru-RU" sz="2400" dirty="0"/>
              <a:t>социальной </a:t>
            </a:r>
            <a:r>
              <a:rPr lang="ru-RU" sz="2400" dirty="0" smtClean="0"/>
              <a:t>работы и подготовка к следующему этапу реабилитации</a:t>
            </a:r>
          </a:p>
          <a:p>
            <a:pPr>
              <a:buFontTx/>
              <a:buChar char="-"/>
            </a:pPr>
            <a:r>
              <a:rPr lang="ru-RU" sz="2400" dirty="0" smtClean="0"/>
              <a:t>профилактика </a:t>
            </a:r>
            <a:r>
              <a:rPr lang="ru-RU" sz="2400" dirty="0"/>
              <a:t>бездомности (обнаружение и реабилитация  людей на ранней стадии бездомности</a:t>
            </a:r>
            <a:r>
              <a:rPr lang="ru-RU" sz="2400" dirty="0" smtClean="0"/>
              <a:t>)</a:t>
            </a:r>
          </a:p>
          <a:p>
            <a:pPr>
              <a:buFontTx/>
              <a:buChar char="-"/>
            </a:pPr>
            <a:r>
              <a:rPr lang="ru-RU" sz="2400" dirty="0"/>
              <a:t>профилактика </a:t>
            </a:r>
            <a:r>
              <a:rPr lang="ru-RU" sz="2400" dirty="0" smtClean="0"/>
              <a:t> преступности в </a:t>
            </a:r>
            <a:r>
              <a:rPr lang="ru-RU" sz="2400" dirty="0"/>
              <a:t>среде </a:t>
            </a:r>
            <a:r>
              <a:rPr lang="ru-RU" sz="2400" dirty="0" smtClean="0"/>
              <a:t>бездомных</a:t>
            </a:r>
          </a:p>
          <a:p>
            <a:pPr>
              <a:buFontTx/>
              <a:buChar char="-"/>
            </a:pPr>
            <a:r>
              <a:rPr lang="ru-RU" sz="2400" dirty="0"/>
              <a:t>мониторинг ситуации с бездомными в </a:t>
            </a:r>
            <a:r>
              <a:rPr lang="ru-RU" sz="2400" dirty="0" smtClean="0"/>
              <a:t>городе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9950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Виды социальных </a:t>
            </a:r>
            <a:r>
              <a:rPr lang="ru-RU" sz="2400" dirty="0" smtClean="0"/>
              <a:t>услуг: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выдача питания </a:t>
            </a:r>
          </a:p>
          <a:p>
            <a:pPr>
              <a:buFontTx/>
              <a:buChar char="-"/>
            </a:pPr>
            <a:r>
              <a:rPr lang="ru-RU" sz="2400" dirty="0" smtClean="0"/>
              <a:t>выдача </a:t>
            </a:r>
            <a:r>
              <a:rPr lang="ru-RU" sz="2400" dirty="0"/>
              <a:t>одежды 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/>
              <a:t>оказание первой медицинской </a:t>
            </a:r>
            <a:r>
              <a:rPr lang="ru-RU" sz="2400" dirty="0" smtClean="0"/>
              <a:t>помощи, содействие госпитализации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сопровождение – информирование и содействие в устройстве в низкопороговые приюты временного размещения и государственные социальные учреждения; восстановление документов и отправки по возможности</a:t>
            </a:r>
          </a:p>
          <a:p>
            <a:pPr>
              <a:buFontTx/>
              <a:buChar char="-"/>
            </a:pPr>
            <a:r>
              <a:rPr lang="ru-RU" sz="2400" dirty="0"/>
              <a:t>организация сезонных проектов по защите от холода – пунктов обогрева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384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Второй </a:t>
            </a:r>
            <a:r>
              <a:rPr lang="ru-RU" sz="2400" u="sng" dirty="0"/>
              <a:t>этап «Низкопороговые приюты временного </a:t>
            </a:r>
            <a:r>
              <a:rPr lang="ru-RU" sz="2400" u="sng" dirty="0" smtClean="0"/>
              <a:t>размещения (распределительные центры)»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/>
              <a:t>Отвечает на </a:t>
            </a:r>
            <a:r>
              <a:rPr lang="ru-RU" sz="2400" dirty="0" smtClean="0"/>
              <a:t>вопрос: «Как человеку восстановить документы и помочь ему выбрать путь дальнейшей реабилитации»</a:t>
            </a:r>
            <a:endParaRPr lang="ru-RU" sz="24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/>
              <a:t>Цель: 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социальная работа с бездомными по восстановлению полного пакета документов </a:t>
            </a:r>
          </a:p>
          <a:p>
            <a:pPr>
              <a:buFontTx/>
              <a:buChar char="-"/>
            </a:pPr>
            <a:r>
              <a:rPr lang="ru-RU" sz="2400" dirty="0" smtClean="0"/>
              <a:t>дифференцирование проблем бездомных и выбор оптимального пути их социального решения</a:t>
            </a:r>
          </a:p>
          <a:p>
            <a:pPr>
              <a:buFontTx/>
              <a:buChar char="-"/>
            </a:pPr>
            <a:r>
              <a:rPr lang="ru-RU" sz="2400" dirty="0" smtClean="0"/>
              <a:t>предоставление </a:t>
            </a:r>
            <a:r>
              <a:rPr lang="ru-RU" sz="2400" dirty="0"/>
              <a:t>временного приюта на время решения вопросов социального устройства и восстановления документов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1968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Виды социальных </a:t>
            </a:r>
            <a:r>
              <a:rPr lang="ru-RU" sz="2400" dirty="0" smtClean="0"/>
              <a:t>услуг</a:t>
            </a:r>
          </a:p>
          <a:p>
            <a:pPr>
              <a:buFontTx/>
              <a:buChar char="-"/>
            </a:pPr>
            <a:r>
              <a:rPr lang="ru-RU" sz="2400" dirty="0" smtClean="0"/>
              <a:t>круглосуточное размещение на определенное время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сопровождение – восстановление документов, поиск родственников и отправка к ним, поиск высокопорогового реабилитационного центра или государственного социального учреждения, поиск работы и содействие в трудоустройстве</a:t>
            </a:r>
          </a:p>
          <a:p>
            <a:pPr>
              <a:buFontTx/>
              <a:buChar char="-"/>
            </a:pPr>
            <a:r>
              <a:rPr lang="ru-RU" sz="2400" dirty="0" smtClean="0"/>
              <a:t>выдача питания</a:t>
            </a:r>
          </a:p>
          <a:p>
            <a:pPr>
              <a:buFontTx/>
              <a:buChar char="-"/>
            </a:pPr>
            <a:r>
              <a:rPr lang="ru-RU" sz="2400" dirty="0" smtClean="0"/>
              <a:t>услуги санитарного пропускника </a:t>
            </a:r>
          </a:p>
          <a:p>
            <a:pPr>
              <a:buFontTx/>
              <a:buChar char="-"/>
            </a:pPr>
            <a:r>
              <a:rPr lang="ru-RU" sz="2400" dirty="0" smtClean="0"/>
              <a:t>медицинская помощь </a:t>
            </a:r>
          </a:p>
          <a:p>
            <a:pPr>
              <a:buFontTx/>
              <a:buChar char="-"/>
            </a:pPr>
            <a:r>
              <a:rPr lang="ru-RU" sz="2400" dirty="0" smtClean="0"/>
              <a:t>духовное окормление по возможности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8913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Третий этап «</a:t>
            </a:r>
            <a:r>
              <a:rPr lang="ru-RU" sz="2400" u="sng" dirty="0" err="1" smtClean="0"/>
              <a:t>Высокопороговые</a:t>
            </a:r>
            <a:r>
              <a:rPr lang="ru-RU" sz="2400" u="sng" dirty="0" smtClean="0"/>
              <a:t> </a:t>
            </a:r>
            <a:r>
              <a:rPr lang="ru-RU" sz="2400" u="sng" dirty="0"/>
              <a:t>реабилитационные </a:t>
            </a:r>
            <a:r>
              <a:rPr lang="ru-RU" sz="2400" u="sng" dirty="0" smtClean="0"/>
              <a:t>центры»</a:t>
            </a:r>
            <a:endParaRPr lang="ru-RU" sz="2400" u="sng" dirty="0"/>
          </a:p>
          <a:p>
            <a:pPr marL="0" indent="0">
              <a:buNone/>
            </a:pPr>
            <a:r>
              <a:rPr lang="ru-RU" sz="2400" dirty="0" smtClean="0"/>
              <a:t>Отвечает </a:t>
            </a:r>
            <a:r>
              <a:rPr lang="ru-RU" sz="2400" dirty="0"/>
              <a:t>на </a:t>
            </a:r>
            <a:r>
              <a:rPr lang="ru-RU" sz="2400" dirty="0" smtClean="0"/>
              <a:t>вопрос «О духовной реабилитации человека»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Цель: </a:t>
            </a:r>
          </a:p>
          <a:p>
            <a:pPr>
              <a:buFontTx/>
              <a:buChar char="-"/>
            </a:pPr>
            <a:r>
              <a:rPr lang="ru-RU" sz="2400" dirty="0" smtClean="0"/>
              <a:t>воцерковление человека, его духовное преображение </a:t>
            </a:r>
          </a:p>
          <a:p>
            <a:pPr>
              <a:buFontTx/>
              <a:buChar char="-"/>
            </a:pPr>
            <a:r>
              <a:rPr lang="ru-RU" sz="2400" dirty="0" smtClean="0"/>
              <a:t>восстановление трудовых и социальных навыков человека</a:t>
            </a:r>
          </a:p>
          <a:p>
            <a:pPr>
              <a:buFontTx/>
              <a:buChar char="-"/>
            </a:pPr>
            <a:r>
              <a:rPr lang="ru-RU" sz="2400" dirty="0" smtClean="0"/>
              <a:t>подготовка </a:t>
            </a:r>
            <a:r>
              <a:rPr lang="ru-RU" sz="2400" dirty="0"/>
              <a:t>к </a:t>
            </a:r>
            <a:r>
              <a:rPr lang="ru-RU" sz="2400" dirty="0" smtClean="0"/>
              <a:t>самостоятельной трудовой </a:t>
            </a:r>
            <a:r>
              <a:rPr lang="ru-RU" sz="2400" dirty="0"/>
              <a:t>жизни в </a:t>
            </a:r>
            <a:r>
              <a:rPr lang="ru-RU" sz="2400" dirty="0" smtClean="0"/>
              <a:t>обществе 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29712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/>
              <a:t>Виды </a:t>
            </a:r>
            <a:r>
              <a:rPr lang="ru-RU" sz="2400" dirty="0" smtClean="0"/>
              <a:t>социальных услуг</a:t>
            </a:r>
            <a:r>
              <a:rPr lang="ru-RU" sz="2400" dirty="0"/>
              <a:t>:</a:t>
            </a:r>
          </a:p>
          <a:p>
            <a:pPr>
              <a:buFontTx/>
              <a:buChar char="-"/>
            </a:pPr>
            <a:r>
              <a:rPr lang="ru-RU" sz="2400" dirty="0" smtClean="0"/>
              <a:t>круглосуточное </a:t>
            </a:r>
            <a:r>
              <a:rPr lang="ru-RU" sz="2400" dirty="0"/>
              <a:t>размещение на </a:t>
            </a:r>
            <a:r>
              <a:rPr lang="ru-RU" sz="2400" dirty="0" smtClean="0"/>
              <a:t>длительный срок</a:t>
            </a:r>
          </a:p>
          <a:p>
            <a:pPr>
              <a:buFontTx/>
              <a:buChar char="-"/>
            </a:pPr>
            <a:r>
              <a:rPr lang="ru-RU" sz="2400" dirty="0"/>
              <a:t>духовное окормление: катехизация, программы по </a:t>
            </a:r>
            <a:r>
              <a:rPr lang="ru-RU" sz="2400" dirty="0" smtClean="0"/>
              <a:t>трезвости, активное участие в церковной жизни</a:t>
            </a:r>
          </a:p>
          <a:p>
            <a:pPr>
              <a:buFontTx/>
              <a:buChar char="-"/>
            </a:pPr>
            <a:r>
              <a:rPr lang="ru-RU" sz="2400" dirty="0" smtClean="0"/>
              <a:t>трудотерапия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сопровождение – восстановление документов, содействие в поиске последующего места проживания  работы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6750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Четвертый этап «</a:t>
            </a:r>
            <a:r>
              <a:rPr lang="ru-RU" sz="2400" u="sng" dirty="0" err="1" smtClean="0"/>
              <a:t>Постреабилитационное</a:t>
            </a:r>
            <a:r>
              <a:rPr lang="ru-RU" sz="2400" u="sng" dirty="0" smtClean="0"/>
              <a:t> сопровождение» </a:t>
            </a:r>
          </a:p>
          <a:p>
            <a:pPr marL="0" indent="0">
              <a:buNone/>
            </a:pPr>
            <a:r>
              <a:rPr lang="ru-RU" sz="2400" dirty="0"/>
              <a:t>Отвечает на </a:t>
            </a:r>
            <a:r>
              <a:rPr lang="ru-RU" sz="2400" dirty="0" smtClean="0"/>
              <a:t>вопрос: «Как не дать человеку снова попасть на улицу» 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Цель</a:t>
            </a:r>
          </a:p>
          <a:p>
            <a:pPr marL="0" indent="0">
              <a:buNone/>
            </a:pPr>
            <a:r>
              <a:rPr lang="ru-RU" sz="2400" dirty="0" smtClean="0"/>
              <a:t>- временное размещение и социальная поддержка людей, вернувшихся из реабилитационных центров и находящихся в поиске или процессе смена работы или внезапно оказавшихся в трудной жизненной ситуации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0326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Система реабилитации бездомных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/>
              <a:t>Виды социальных услуг:</a:t>
            </a:r>
          </a:p>
          <a:p>
            <a:pPr>
              <a:buFontTx/>
              <a:buChar char="-"/>
            </a:pPr>
            <a:r>
              <a:rPr lang="ru-RU" sz="2400" dirty="0" smtClean="0"/>
              <a:t>временное </a:t>
            </a:r>
            <a:r>
              <a:rPr lang="ru-RU" sz="2400" dirty="0"/>
              <a:t>размещение на определенное </a:t>
            </a:r>
            <a:r>
              <a:rPr lang="ru-RU" sz="2400" dirty="0" smtClean="0"/>
              <a:t>время</a:t>
            </a:r>
          </a:p>
          <a:p>
            <a:pPr>
              <a:buFontTx/>
              <a:buChar char="-"/>
            </a:pPr>
            <a:r>
              <a:rPr lang="ru-RU" sz="2400" dirty="0" smtClean="0"/>
              <a:t>содействие в трудоустройстве</a:t>
            </a:r>
          </a:p>
          <a:p>
            <a:pPr>
              <a:buFontTx/>
              <a:buChar char="-"/>
            </a:pPr>
            <a:r>
              <a:rPr lang="ru-RU" sz="2400" dirty="0"/>
              <a:t>ю</a:t>
            </a:r>
            <a:r>
              <a:rPr lang="ru-RU" sz="2400" dirty="0" smtClean="0"/>
              <a:t>ридические консультации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17559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Полезная информация</a:t>
            </a:r>
            <a:endParaRPr lang="ru-RU" altLang="ru-RU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96752"/>
            <a:ext cx="8784976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u="sng" dirty="0" smtClean="0"/>
              <a:t>Список литературы: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Н.М. </a:t>
            </a:r>
            <a:r>
              <a:rPr lang="ru-RU" altLang="ru-RU" sz="2400" dirty="0" err="1" smtClean="0"/>
              <a:t>Платнова</a:t>
            </a:r>
            <a:r>
              <a:rPr lang="ru-RU" altLang="ru-RU" sz="2400" dirty="0" smtClean="0"/>
              <a:t> «Социальная работа с бездомными», М., 2011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Сборник «Нищенство. Ретроспектива проблемы», СПб., 2004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Сборник «На краю советского общества. Социальные маргиналы как объект государственной политики 1945-1960гг»,  М., 2010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487</TotalTime>
  <Words>1191</Words>
  <Application>Microsoft Office PowerPoint</Application>
  <PresentationFormat>Экран (4:3)</PresentationFormat>
  <Paragraphs>198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Течение</vt:lpstr>
      <vt:lpstr>Презентация PowerPoint</vt:lpstr>
      <vt:lpstr>Терминология</vt:lpstr>
      <vt:lpstr>Исторический обзор</vt:lpstr>
      <vt:lpstr>Дореволюционный период</vt:lpstr>
      <vt:lpstr>Дореволюционный период</vt:lpstr>
      <vt:lpstr>Дореволюционный период</vt:lpstr>
      <vt:lpstr>Дореволюционный период</vt:lpstr>
      <vt:lpstr>Дореволюционный период</vt:lpstr>
      <vt:lpstr>Советский период</vt:lpstr>
      <vt:lpstr>Советский период</vt:lpstr>
      <vt:lpstr>Советский период</vt:lpstr>
      <vt:lpstr>Современный период</vt:lpstr>
      <vt:lpstr>Современный период</vt:lpstr>
      <vt:lpstr>Современный период</vt:lpstr>
      <vt:lpstr>Терминология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Система реабилитации бездомных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44</cp:revision>
  <dcterms:created xsi:type="dcterms:W3CDTF">2012-11-03T13:34:56Z</dcterms:created>
  <dcterms:modified xsi:type="dcterms:W3CDTF">2015-10-08T19:32:56Z</dcterms:modified>
</cp:coreProperties>
</file>