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1" r:id="rId2"/>
    <p:sldMasterId id="2147483658" r:id="rId3"/>
  </p:sldMasterIdLst>
  <p:notesMasterIdLst>
    <p:notesMasterId r:id="rId14"/>
  </p:notesMasterIdLst>
  <p:sldIdLst>
    <p:sldId id="256" r:id="rId4"/>
    <p:sldId id="257" r:id="rId5"/>
    <p:sldId id="265" r:id="rId6"/>
    <p:sldId id="274" r:id="rId7"/>
    <p:sldId id="266" r:id="rId8"/>
    <p:sldId id="267" r:id="rId9"/>
    <p:sldId id="268" r:id="rId10"/>
    <p:sldId id="273" r:id="rId11"/>
    <p:sldId id="275" r:id="rId12"/>
    <p:sldId id="260" r:id="rId1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1">
          <p15:clr>
            <a:srgbClr val="A4A3A4"/>
          </p15:clr>
        </p15:guide>
        <p15:guide id="2" orient="horz" pos="2651">
          <p15:clr>
            <a:srgbClr val="A4A3A4"/>
          </p15:clr>
        </p15:guide>
        <p15:guide id="3" orient="horz" pos="3031">
          <p15:clr>
            <a:srgbClr val="A4A3A4"/>
          </p15:clr>
        </p15:guide>
        <p15:guide id="4" orient="horz" pos="449">
          <p15:clr>
            <a:srgbClr val="A4A3A4"/>
          </p15:clr>
        </p15:guide>
        <p15:guide id="5" orient="horz" pos="2906">
          <p15:clr>
            <a:srgbClr val="A4A3A4"/>
          </p15:clr>
        </p15:guide>
        <p15:guide id="6" orient="horz" pos="745">
          <p15:clr>
            <a:srgbClr val="A4A3A4"/>
          </p15:clr>
        </p15:guide>
        <p15:guide id="7" orient="horz" pos="209">
          <p15:clr>
            <a:srgbClr val="A4A3A4"/>
          </p15:clr>
        </p15:guide>
        <p15:guide id="8" pos="795">
          <p15:clr>
            <a:srgbClr val="A4A3A4"/>
          </p15:clr>
        </p15:guide>
        <p15:guide id="9" pos="5457">
          <p15:clr>
            <a:srgbClr val="A4A3A4"/>
          </p15:clr>
        </p15:guide>
        <p15:guide id="10" pos="594">
          <p15:clr>
            <a:srgbClr val="A4A3A4"/>
          </p15:clr>
        </p15:guide>
        <p15:guide id="11" pos="498">
          <p15:clr>
            <a:srgbClr val="A4A3A4"/>
          </p15:clr>
        </p15:guide>
        <p15:guide id="12" pos="3180">
          <p15:clr>
            <a:srgbClr val="A4A3A4"/>
          </p15:clr>
        </p15:guide>
        <p15:guide id="13" pos="30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1B35"/>
    <a:srgbClr val="DE62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76" autoAdjust="0"/>
    <p:restoredTop sz="94637" autoAdjust="0"/>
  </p:normalViewPr>
  <p:slideViewPr>
    <p:cSldViewPr snapToObjects="1" showGuides="1">
      <p:cViewPr varScale="1">
        <p:scale>
          <a:sx n="153" d="100"/>
          <a:sy n="153" d="100"/>
        </p:scale>
        <p:origin x="162" y="168"/>
      </p:cViewPr>
      <p:guideLst>
        <p:guide orient="horz" pos="3121"/>
        <p:guide orient="horz" pos="2651"/>
        <p:guide orient="horz" pos="3031"/>
        <p:guide orient="horz" pos="449"/>
        <p:guide orient="horz" pos="2906"/>
        <p:guide orient="horz" pos="745"/>
        <p:guide orient="horz" pos="209"/>
        <p:guide pos="795"/>
        <p:guide pos="5457"/>
        <p:guide pos="594"/>
        <p:guide pos="498"/>
        <p:guide pos="3180"/>
        <p:guide pos="30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243F61-F37B-4EC7-B671-9F855F12EB8D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1F6B3C-DE0B-4629-83FE-37F1E9FE9E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156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1262063" y="1182291"/>
            <a:ext cx="7043737" cy="857250"/>
          </a:xfrm>
          <a:prstGeom prst="rect">
            <a:avLst/>
          </a:prstGeom>
        </p:spPr>
        <p:txBody>
          <a:bodyPr vert="horz" lIns="0" tIns="0" rIns="0" bIns="0" numCol="1" anchor="t" anchorCtr="0"/>
          <a:lstStyle>
            <a:lvl1pPr marL="0" indent="0">
              <a:spcBef>
                <a:spcPts val="0"/>
              </a:spcBef>
              <a:buFontTx/>
              <a:buNone/>
              <a:defRPr sz="3000" kern="3600" spc="50" baseline="0">
                <a:solidFill>
                  <a:srgbClr val="DE6222"/>
                </a:solidFill>
                <a:latin typeface="Verdana"/>
              </a:defRPr>
            </a:lvl1pPr>
            <a:lvl2pPr>
              <a:spcBef>
                <a:spcPts val="0"/>
              </a:spcBef>
              <a:buFontTx/>
              <a:buNone/>
              <a:defRPr sz="2200" kern="2800" spc="50">
                <a:solidFill>
                  <a:srgbClr val="DE6222"/>
                </a:solidFill>
                <a:latin typeface="Verdana"/>
              </a:defRPr>
            </a:lvl2pPr>
            <a:lvl3pPr>
              <a:spcBef>
                <a:spcPts val="0"/>
              </a:spcBef>
              <a:buFontTx/>
              <a:buNone/>
              <a:defRPr sz="2200" kern="2800" spc="50">
                <a:solidFill>
                  <a:srgbClr val="DE6222"/>
                </a:solidFill>
                <a:latin typeface="Verdana"/>
              </a:defRPr>
            </a:lvl3pPr>
            <a:lvl4pPr>
              <a:spcBef>
                <a:spcPts val="0"/>
              </a:spcBef>
              <a:buFontTx/>
              <a:buNone/>
              <a:defRPr sz="2200" kern="2800" spc="50">
                <a:solidFill>
                  <a:srgbClr val="DE6222"/>
                </a:solidFill>
                <a:latin typeface="Verdana"/>
              </a:defRPr>
            </a:lvl4pPr>
            <a:lvl5pPr>
              <a:spcBef>
                <a:spcPts val="0"/>
              </a:spcBef>
              <a:buFontTx/>
              <a:buNone/>
              <a:defRPr sz="2200" kern="2800" spc="50">
                <a:solidFill>
                  <a:srgbClr val="DE6222"/>
                </a:solidFill>
                <a:latin typeface="Verdana"/>
              </a:defRPr>
            </a:lvl5pPr>
          </a:lstStyle>
          <a:p>
            <a:pPr lvl="0"/>
            <a:r>
              <a:rPr lang="ru-RU" dirty="0" smtClean="0"/>
              <a:t>Заголовок слайда может быть</a:t>
            </a:r>
            <a:br>
              <a:rPr lang="ru-RU" dirty="0" smtClean="0"/>
            </a:br>
            <a:r>
              <a:rPr lang="ru-RU" dirty="0" smtClean="0"/>
              <a:t>в несколько строк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1262063" y="4457701"/>
            <a:ext cx="2133599" cy="35361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>
                <a:solidFill>
                  <a:schemeClr val="bg1"/>
                </a:solidFill>
                <a:latin typeface="Verdana"/>
              </a:defRPr>
            </a:lvl1pPr>
          </a:lstStyle>
          <a:p>
            <a:fld id="{2188776F-2313-F44E-93F4-312E7079EB60}" type="datetimeFigureOut">
              <a:rPr lang="en-US" smtClean="0"/>
              <a:pPr/>
              <a:t>9/1/2015</a:t>
            </a:fld>
            <a:endParaRPr lang="en-US" dirty="0"/>
          </a:p>
        </p:txBody>
      </p:sp>
      <p:pic>
        <p:nvPicPr>
          <p:cNvPr id="12" name="Picture 11" descr="Co_cover_logo-0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920806"/>
          </a:xfrm>
          <a:prstGeom prst="rect">
            <a:avLst/>
          </a:prstGeom>
        </p:spPr>
      </p:pic>
      <p:pic>
        <p:nvPicPr>
          <p:cNvPr id="13" name="Picture 12" descr="Co_cover_1side-01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2534205"/>
            <a:ext cx="9144000" cy="16734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1262063" y="4457701"/>
            <a:ext cx="2133599" cy="35361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>
                <a:solidFill>
                  <a:schemeClr val="bg1"/>
                </a:solidFill>
                <a:latin typeface="Verdana"/>
              </a:defRPr>
            </a:lvl1pPr>
          </a:lstStyle>
          <a:p>
            <a:fld id="{2188776F-2313-F44E-93F4-312E7079EB60}" type="datetimeFigureOut">
              <a:rPr lang="en-US" smtClean="0"/>
              <a:pPr/>
              <a:t>9/1/2015</a:t>
            </a:fld>
            <a:endParaRPr lang="en-US" dirty="0"/>
          </a:p>
        </p:txBody>
      </p:sp>
      <p:pic>
        <p:nvPicPr>
          <p:cNvPr id="4" name="Picture 3" descr="Co_cover_2side-0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880758"/>
            <a:ext cx="9144000" cy="33269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5"/>
          <p:cNvSpPr>
            <a:spLocks noGrp="1"/>
          </p:cNvSpPr>
          <p:nvPr>
            <p:ph type="body" sz="quarter" idx="12" hasCustomPrompt="1"/>
          </p:nvPr>
        </p:nvSpPr>
        <p:spPr>
          <a:xfrm>
            <a:off x="1262064" y="1296592"/>
            <a:ext cx="7400924" cy="3317081"/>
          </a:xfrm>
          <a:prstGeom prst="rect">
            <a:avLst/>
          </a:prstGeom>
        </p:spPr>
        <p:txBody>
          <a:bodyPr vert="horz" lIns="0" tIns="0" rIns="0" bIns="0" numCol="1" anchor="t" anchorCtr="0"/>
          <a:lstStyle>
            <a:lvl1pPr marL="0" indent="-540000">
              <a:spcBef>
                <a:spcPts val="0"/>
              </a:spcBef>
              <a:buClr>
                <a:srgbClr val="DE6222"/>
              </a:buClr>
              <a:buSzPct val="50000"/>
              <a:buFontTx/>
              <a:buNone/>
              <a:defRPr sz="1800" kern="2100" spc="100" baseline="0">
                <a:solidFill>
                  <a:srgbClr val="061B35"/>
                </a:solidFill>
                <a:latin typeface="Verdana"/>
              </a:defRPr>
            </a:lvl1pPr>
            <a:lvl2pPr>
              <a:spcBef>
                <a:spcPts val="0"/>
              </a:spcBef>
              <a:buFontTx/>
              <a:buNone/>
              <a:defRPr sz="2200" kern="2800" spc="50">
                <a:solidFill>
                  <a:srgbClr val="DE6222"/>
                </a:solidFill>
                <a:latin typeface="Verdana"/>
              </a:defRPr>
            </a:lvl2pPr>
            <a:lvl3pPr>
              <a:spcBef>
                <a:spcPts val="0"/>
              </a:spcBef>
              <a:buFontTx/>
              <a:buNone/>
              <a:defRPr sz="2200" kern="2800" spc="50">
                <a:solidFill>
                  <a:srgbClr val="DE6222"/>
                </a:solidFill>
                <a:latin typeface="Verdana"/>
              </a:defRPr>
            </a:lvl3pPr>
            <a:lvl4pPr>
              <a:spcBef>
                <a:spcPts val="0"/>
              </a:spcBef>
              <a:buFontTx/>
              <a:buNone/>
              <a:defRPr sz="2200" kern="2800" spc="50">
                <a:solidFill>
                  <a:srgbClr val="DE6222"/>
                </a:solidFill>
                <a:latin typeface="Verdana"/>
              </a:defRPr>
            </a:lvl4pPr>
            <a:lvl5pPr>
              <a:spcBef>
                <a:spcPts val="0"/>
              </a:spcBef>
              <a:buFontTx/>
              <a:buNone/>
              <a:defRPr sz="2200" kern="2800" spc="50">
                <a:solidFill>
                  <a:srgbClr val="DE6222"/>
                </a:solidFill>
                <a:latin typeface="Verdana"/>
              </a:defRPr>
            </a:lvl5pPr>
          </a:lstStyle>
          <a:p>
            <a:pPr lvl="0"/>
            <a:r>
              <a:rPr lang="ru-RU" dirty="0" smtClean="0"/>
              <a:t>Абзац 1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Абзац 2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Абзац 3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1262064" y="713185"/>
            <a:ext cx="7400924" cy="469106"/>
          </a:xfrm>
          <a:prstGeom prst="rect">
            <a:avLst/>
          </a:prstGeom>
        </p:spPr>
        <p:txBody>
          <a:bodyPr vert="horz" wrap="square" lIns="0" tIns="0" rIns="0" bIns="0" numCol="1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200" kern="2800" spc="100">
                <a:solidFill>
                  <a:srgbClr val="DE6222"/>
                </a:solidFill>
                <a:latin typeface="Verdana"/>
                <a:cs typeface="Verdana"/>
              </a:defRPr>
            </a:lvl1pPr>
            <a:lvl2pPr indent="0">
              <a:lnSpc>
                <a:spcPct val="100000"/>
              </a:lnSpc>
              <a:spcBef>
                <a:spcPts val="0"/>
              </a:spcBef>
              <a:buFontTx/>
              <a:buNone/>
              <a:defRPr sz="2200" kern="2800" spc="100">
                <a:solidFill>
                  <a:srgbClr val="DE6222"/>
                </a:solidFill>
                <a:latin typeface="Verdana"/>
                <a:cs typeface="Verdana"/>
              </a:defRPr>
            </a:lvl2pPr>
            <a:lvl3pPr indent="0">
              <a:lnSpc>
                <a:spcPct val="100000"/>
              </a:lnSpc>
              <a:spcBef>
                <a:spcPts val="0"/>
              </a:spcBef>
              <a:buFontTx/>
              <a:buNone/>
              <a:defRPr sz="2200" kern="2800" spc="100">
                <a:solidFill>
                  <a:srgbClr val="DE6222"/>
                </a:solidFill>
                <a:latin typeface="Verdana"/>
                <a:cs typeface="Verdana"/>
              </a:defRPr>
            </a:lvl3pPr>
            <a:lvl4pPr indent="0">
              <a:lnSpc>
                <a:spcPct val="100000"/>
              </a:lnSpc>
              <a:spcBef>
                <a:spcPts val="0"/>
              </a:spcBef>
              <a:buFontTx/>
              <a:buNone/>
              <a:defRPr sz="2200" kern="2800" spc="100">
                <a:solidFill>
                  <a:srgbClr val="DE6222"/>
                </a:solidFill>
                <a:latin typeface="Verdana"/>
                <a:cs typeface="Verdana"/>
              </a:defRPr>
            </a:lvl4pPr>
            <a:lvl5pPr indent="0">
              <a:lnSpc>
                <a:spcPct val="100000"/>
              </a:lnSpc>
              <a:spcBef>
                <a:spcPts val="0"/>
              </a:spcBef>
              <a:buFontTx/>
              <a:buNone/>
              <a:defRPr sz="2200" kern="2800" spc="100">
                <a:solidFill>
                  <a:srgbClr val="DE6222"/>
                </a:solidFill>
                <a:latin typeface="Verdana"/>
                <a:cs typeface="Verdana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53992" y="4811316"/>
            <a:ext cx="308996" cy="233593"/>
          </a:xfrm>
          <a:prstGeom prst="rect">
            <a:avLst/>
          </a:prstGeom>
        </p:spPr>
        <p:txBody>
          <a:bodyPr vert="horz" lIns="0" tIns="0" rIns="0" bIns="0" rtlCol="0" anchor="ctr" anchorCtr="1"/>
          <a:lstStyle>
            <a:lvl1pPr algn="ctr">
              <a:defRPr sz="800">
                <a:solidFill>
                  <a:srgbClr val="DE6222"/>
                </a:solidFill>
                <a:latin typeface="Verdana"/>
              </a:defRPr>
            </a:lvl1pPr>
          </a:lstStyle>
          <a:p>
            <a:fld id="{B24FA5AB-53F1-1440-832F-B48B7B08CF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1"/>
          <p:cNvSpPr txBox="1"/>
          <p:nvPr userDrawn="1"/>
        </p:nvSpPr>
        <p:spPr>
          <a:xfrm>
            <a:off x="1262063" y="4879717"/>
            <a:ext cx="3630612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ru-RU" sz="800" kern="100" spc="0" dirty="0" smtClean="0">
                <a:solidFill>
                  <a:srgbClr val="DE6222"/>
                </a:solidFill>
                <a:latin typeface="Verdana"/>
                <a:cs typeface="Verdana"/>
              </a:rPr>
              <a:t>Фонд поддержки слепоглухих</a:t>
            </a:r>
            <a:endParaRPr lang="en-US" sz="800" kern="100" spc="0" dirty="0">
              <a:solidFill>
                <a:srgbClr val="DE6222"/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5"/>
          <p:cNvSpPr>
            <a:spLocks noGrp="1"/>
          </p:cNvSpPr>
          <p:nvPr>
            <p:ph type="body" sz="quarter" idx="12" hasCustomPrompt="1"/>
          </p:nvPr>
        </p:nvSpPr>
        <p:spPr>
          <a:xfrm>
            <a:off x="1262064" y="1296592"/>
            <a:ext cx="7400924" cy="3317081"/>
          </a:xfrm>
          <a:prstGeom prst="rect">
            <a:avLst/>
          </a:prstGeom>
        </p:spPr>
        <p:txBody>
          <a:bodyPr vert="horz" lIns="0" tIns="0" rIns="0" bIns="0" numCol="2" spcCol="180000" anchor="t" anchorCtr="0"/>
          <a:lstStyle>
            <a:lvl1pPr marL="0" indent="-540000">
              <a:spcBef>
                <a:spcPts val="0"/>
              </a:spcBef>
              <a:buClr>
                <a:srgbClr val="DE6222"/>
              </a:buClr>
              <a:buSzPct val="50000"/>
              <a:buFontTx/>
              <a:buNone/>
              <a:defRPr sz="1800" kern="2100" spc="100" baseline="0">
                <a:solidFill>
                  <a:srgbClr val="061B35"/>
                </a:solidFill>
                <a:latin typeface="Verdana"/>
              </a:defRPr>
            </a:lvl1pPr>
            <a:lvl2pPr>
              <a:spcBef>
                <a:spcPts val="0"/>
              </a:spcBef>
              <a:buFontTx/>
              <a:buNone/>
              <a:defRPr sz="2200" kern="2800" spc="50">
                <a:solidFill>
                  <a:srgbClr val="DE6222"/>
                </a:solidFill>
                <a:latin typeface="Verdana"/>
              </a:defRPr>
            </a:lvl2pPr>
            <a:lvl3pPr>
              <a:spcBef>
                <a:spcPts val="0"/>
              </a:spcBef>
              <a:buFontTx/>
              <a:buNone/>
              <a:defRPr sz="2200" kern="2800" spc="50">
                <a:solidFill>
                  <a:srgbClr val="DE6222"/>
                </a:solidFill>
                <a:latin typeface="Verdana"/>
              </a:defRPr>
            </a:lvl3pPr>
            <a:lvl4pPr>
              <a:spcBef>
                <a:spcPts val="0"/>
              </a:spcBef>
              <a:buFontTx/>
              <a:buNone/>
              <a:defRPr sz="2200" kern="2800" spc="50">
                <a:solidFill>
                  <a:srgbClr val="DE6222"/>
                </a:solidFill>
                <a:latin typeface="Verdana"/>
              </a:defRPr>
            </a:lvl4pPr>
            <a:lvl5pPr>
              <a:spcBef>
                <a:spcPts val="0"/>
              </a:spcBef>
              <a:buFontTx/>
              <a:buNone/>
              <a:defRPr sz="2200" kern="2800" spc="50">
                <a:solidFill>
                  <a:srgbClr val="DE6222"/>
                </a:solidFill>
                <a:latin typeface="Verdana"/>
              </a:defRPr>
            </a:lvl5pPr>
          </a:lstStyle>
          <a:p>
            <a:pPr lvl="0"/>
            <a:r>
              <a:rPr lang="ru-RU" dirty="0" smtClean="0"/>
              <a:t>Абзац 1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Абзац 2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Абзац 3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Абзац 4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Абзац 5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Абзац 6</a:t>
            </a:r>
            <a:endParaRPr lang="en-US" dirty="0" smtClean="0"/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Абзац 7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Абзац 8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Абзац 9</a:t>
            </a:r>
            <a:endParaRPr lang="en-US" dirty="0" smtClean="0"/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Абзац 10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Абзац 11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Абзац 12</a:t>
            </a:r>
            <a:endParaRPr lang="en-US" dirty="0" smtClean="0"/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Абзац 13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Абзац 14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Абзац 15</a:t>
            </a:r>
            <a:endParaRPr lang="en-US" dirty="0" smtClean="0"/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Абзац 16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1262064" y="713185"/>
            <a:ext cx="7400924" cy="469106"/>
          </a:xfrm>
          <a:prstGeom prst="rect">
            <a:avLst/>
          </a:prstGeom>
        </p:spPr>
        <p:txBody>
          <a:bodyPr vert="horz" wrap="square" lIns="0" tIns="0" rIns="0" bIns="0" numCol="1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200" kern="2800" spc="100">
                <a:solidFill>
                  <a:srgbClr val="DE6222"/>
                </a:solidFill>
                <a:latin typeface="Verdana"/>
                <a:cs typeface="Verdana"/>
              </a:defRPr>
            </a:lvl1pPr>
            <a:lvl2pPr indent="0">
              <a:lnSpc>
                <a:spcPct val="100000"/>
              </a:lnSpc>
              <a:spcBef>
                <a:spcPts val="0"/>
              </a:spcBef>
              <a:buFontTx/>
              <a:buNone/>
              <a:defRPr sz="2200" kern="2800" spc="100">
                <a:solidFill>
                  <a:srgbClr val="DE6222"/>
                </a:solidFill>
                <a:latin typeface="Verdana"/>
                <a:cs typeface="Verdana"/>
              </a:defRPr>
            </a:lvl2pPr>
            <a:lvl3pPr indent="0">
              <a:lnSpc>
                <a:spcPct val="100000"/>
              </a:lnSpc>
              <a:spcBef>
                <a:spcPts val="0"/>
              </a:spcBef>
              <a:buFontTx/>
              <a:buNone/>
              <a:defRPr sz="2200" kern="2800" spc="100">
                <a:solidFill>
                  <a:srgbClr val="DE6222"/>
                </a:solidFill>
                <a:latin typeface="Verdana"/>
                <a:cs typeface="Verdana"/>
              </a:defRPr>
            </a:lvl3pPr>
            <a:lvl4pPr indent="0">
              <a:lnSpc>
                <a:spcPct val="100000"/>
              </a:lnSpc>
              <a:spcBef>
                <a:spcPts val="0"/>
              </a:spcBef>
              <a:buFontTx/>
              <a:buNone/>
              <a:defRPr sz="2200" kern="2800" spc="100">
                <a:solidFill>
                  <a:srgbClr val="DE6222"/>
                </a:solidFill>
                <a:latin typeface="Verdana"/>
                <a:cs typeface="Verdana"/>
              </a:defRPr>
            </a:lvl4pPr>
            <a:lvl5pPr indent="0">
              <a:lnSpc>
                <a:spcPct val="100000"/>
              </a:lnSpc>
              <a:spcBef>
                <a:spcPts val="0"/>
              </a:spcBef>
              <a:buFontTx/>
              <a:buNone/>
              <a:defRPr sz="2200" kern="2800" spc="100">
                <a:solidFill>
                  <a:srgbClr val="DE6222"/>
                </a:solidFill>
                <a:latin typeface="Verdana"/>
                <a:cs typeface="Verdana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53992" y="4811316"/>
            <a:ext cx="308996" cy="233593"/>
          </a:xfrm>
          <a:prstGeom prst="rect">
            <a:avLst/>
          </a:prstGeom>
        </p:spPr>
        <p:txBody>
          <a:bodyPr vert="horz" lIns="0" tIns="0" rIns="0" bIns="0" rtlCol="0" anchor="ctr" anchorCtr="1"/>
          <a:lstStyle>
            <a:lvl1pPr algn="ctr">
              <a:defRPr sz="800">
                <a:solidFill>
                  <a:srgbClr val="DE6222"/>
                </a:solidFill>
                <a:latin typeface="Verdana"/>
              </a:defRPr>
            </a:lvl1pPr>
          </a:lstStyle>
          <a:p>
            <a:fld id="{B24FA5AB-53F1-1440-832F-B48B7B08CF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1"/>
          <p:cNvSpPr txBox="1"/>
          <p:nvPr userDrawn="1"/>
        </p:nvSpPr>
        <p:spPr>
          <a:xfrm>
            <a:off x="1262063" y="4879717"/>
            <a:ext cx="3630612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ru-RU" sz="800" kern="100" spc="0" dirty="0" smtClean="0">
                <a:solidFill>
                  <a:srgbClr val="DE6222"/>
                </a:solidFill>
                <a:latin typeface="Verdana"/>
                <a:cs typeface="Verdana"/>
              </a:rPr>
              <a:t>Фонд поддержки слепоглухих</a:t>
            </a:r>
            <a:endParaRPr lang="en-US" sz="800" kern="100" spc="0" dirty="0">
              <a:solidFill>
                <a:srgbClr val="DE6222"/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1" hasCustomPrompt="1"/>
          </p:nvPr>
        </p:nvSpPr>
        <p:spPr>
          <a:xfrm>
            <a:off x="5048250" y="1296592"/>
            <a:ext cx="3614738" cy="3317081"/>
          </a:xfrm>
          <a:prstGeom prst="rect">
            <a:avLst/>
          </a:prstGeom>
        </p:spPr>
        <p:txBody>
          <a:bodyPr vert="horz"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lvl1pPr>
          </a:lstStyle>
          <a:p>
            <a:r>
              <a:rPr lang="ru-RU" dirty="0" smtClean="0"/>
              <a:t>Рисунок, объект или диаграмма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21" name="Text Placeholder 15"/>
          <p:cNvSpPr>
            <a:spLocks noGrp="1"/>
          </p:cNvSpPr>
          <p:nvPr>
            <p:ph type="body" sz="quarter" idx="12" hasCustomPrompt="1"/>
          </p:nvPr>
        </p:nvSpPr>
        <p:spPr>
          <a:xfrm>
            <a:off x="1262064" y="1296592"/>
            <a:ext cx="3630612" cy="3317081"/>
          </a:xfrm>
          <a:prstGeom prst="rect">
            <a:avLst/>
          </a:prstGeom>
        </p:spPr>
        <p:txBody>
          <a:bodyPr vert="horz" lIns="0" tIns="0" rIns="0" bIns="0" numCol="1" anchor="t" anchorCtr="0"/>
          <a:lstStyle>
            <a:lvl1pPr marL="0" indent="0">
              <a:spcBef>
                <a:spcPts val="0"/>
              </a:spcBef>
              <a:buFontTx/>
              <a:buNone/>
              <a:defRPr sz="1800" kern="2100" spc="100" baseline="0">
                <a:solidFill>
                  <a:srgbClr val="061B35"/>
                </a:solidFill>
                <a:latin typeface="Verdana"/>
              </a:defRPr>
            </a:lvl1pPr>
            <a:lvl2pPr>
              <a:spcBef>
                <a:spcPts val="0"/>
              </a:spcBef>
              <a:buFontTx/>
              <a:buNone/>
              <a:defRPr sz="2200" kern="2800" spc="50">
                <a:solidFill>
                  <a:srgbClr val="DE6222"/>
                </a:solidFill>
                <a:latin typeface="Verdana"/>
              </a:defRPr>
            </a:lvl2pPr>
            <a:lvl3pPr>
              <a:spcBef>
                <a:spcPts val="0"/>
              </a:spcBef>
              <a:buFontTx/>
              <a:buNone/>
              <a:defRPr sz="2200" kern="2800" spc="50">
                <a:solidFill>
                  <a:srgbClr val="DE6222"/>
                </a:solidFill>
                <a:latin typeface="Verdana"/>
              </a:defRPr>
            </a:lvl3pPr>
            <a:lvl4pPr>
              <a:spcBef>
                <a:spcPts val="0"/>
              </a:spcBef>
              <a:buFontTx/>
              <a:buNone/>
              <a:defRPr sz="2200" kern="2800" spc="50">
                <a:solidFill>
                  <a:srgbClr val="DE6222"/>
                </a:solidFill>
                <a:latin typeface="Verdana"/>
              </a:defRPr>
            </a:lvl4pPr>
            <a:lvl5pPr>
              <a:spcBef>
                <a:spcPts val="0"/>
              </a:spcBef>
              <a:buFontTx/>
              <a:buNone/>
              <a:defRPr sz="2200" kern="2800" spc="50">
                <a:solidFill>
                  <a:srgbClr val="DE6222"/>
                </a:solidFill>
                <a:latin typeface="Verdana"/>
              </a:defRPr>
            </a:lvl5pPr>
          </a:lstStyle>
          <a:p>
            <a:pPr lvl="0"/>
            <a:r>
              <a:rPr lang="ru-RU" dirty="0" smtClean="0"/>
              <a:t>Абзац 1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Абзац 2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Абзац 3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1262064" y="713185"/>
            <a:ext cx="7400924" cy="469106"/>
          </a:xfrm>
          <a:prstGeom prst="rect">
            <a:avLst/>
          </a:prstGeom>
        </p:spPr>
        <p:txBody>
          <a:bodyPr vert="horz" wrap="square" lIns="0" tIns="0" rIns="0" bIns="0" numCol="1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200" kern="2800" spc="100">
                <a:solidFill>
                  <a:srgbClr val="DE6222"/>
                </a:solidFill>
                <a:latin typeface="Verdana"/>
                <a:cs typeface="Verdana"/>
              </a:defRPr>
            </a:lvl1pPr>
            <a:lvl2pPr indent="0">
              <a:lnSpc>
                <a:spcPct val="100000"/>
              </a:lnSpc>
              <a:spcBef>
                <a:spcPts val="0"/>
              </a:spcBef>
              <a:buFontTx/>
              <a:buNone/>
              <a:defRPr sz="2200" kern="2800" spc="100">
                <a:solidFill>
                  <a:srgbClr val="DE6222"/>
                </a:solidFill>
                <a:latin typeface="Verdana"/>
                <a:cs typeface="Verdana"/>
              </a:defRPr>
            </a:lvl2pPr>
            <a:lvl3pPr indent="0">
              <a:lnSpc>
                <a:spcPct val="100000"/>
              </a:lnSpc>
              <a:spcBef>
                <a:spcPts val="0"/>
              </a:spcBef>
              <a:buFontTx/>
              <a:buNone/>
              <a:defRPr sz="2200" kern="2800" spc="100">
                <a:solidFill>
                  <a:srgbClr val="DE6222"/>
                </a:solidFill>
                <a:latin typeface="Verdana"/>
                <a:cs typeface="Verdana"/>
              </a:defRPr>
            </a:lvl3pPr>
            <a:lvl4pPr indent="0">
              <a:lnSpc>
                <a:spcPct val="100000"/>
              </a:lnSpc>
              <a:spcBef>
                <a:spcPts val="0"/>
              </a:spcBef>
              <a:buFontTx/>
              <a:buNone/>
              <a:defRPr sz="2200" kern="2800" spc="100">
                <a:solidFill>
                  <a:srgbClr val="DE6222"/>
                </a:solidFill>
                <a:latin typeface="Verdana"/>
                <a:cs typeface="Verdana"/>
              </a:defRPr>
            </a:lvl4pPr>
            <a:lvl5pPr indent="0">
              <a:lnSpc>
                <a:spcPct val="100000"/>
              </a:lnSpc>
              <a:spcBef>
                <a:spcPts val="0"/>
              </a:spcBef>
              <a:buFontTx/>
              <a:buNone/>
              <a:defRPr sz="2200" kern="2800" spc="100">
                <a:solidFill>
                  <a:srgbClr val="DE6222"/>
                </a:solidFill>
                <a:latin typeface="Verdana"/>
                <a:cs typeface="Verdana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53992" y="4811316"/>
            <a:ext cx="308996" cy="233593"/>
          </a:xfrm>
          <a:prstGeom prst="rect">
            <a:avLst/>
          </a:prstGeom>
        </p:spPr>
        <p:txBody>
          <a:bodyPr vert="horz" lIns="0" tIns="0" rIns="0" bIns="0" rtlCol="0" anchor="ctr" anchorCtr="1"/>
          <a:lstStyle>
            <a:lvl1pPr algn="ctr">
              <a:defRPr sz="800">
                <a:solidFill>
                  <a:srgbClr val="DE6222"/>
                </a:solidFill>
                <a:latin typeface="Verdana"/>
              </a:defRPr>
            </a:lvl1pPr>
          </a:lstStyle>
          <a:p>
            <a:fld id="{B24FA5AB-53F1-1440-832F-B48B7B08CF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1"/>
          <p:cNvSpPr txBox="1"/>
          <p:nvPr userDrawn="1"/>
        </p:nvSpPr>
        <p:spPr>
          <a:xfrm>
            <a:off x="1262063" y="4879717"/>
            <a:ext cx="3630612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ru-RU" sz="800" kern="100" spc="0" dirty="0" smtClean="0">
                <a:solidFill>
                  <a:srgbClr val="DE6222"/>
                </a:solidFill>
                <a:latin typeface="Verdana"/>
                <a:cs typeface="Verdana"/>
              </a:rPr>
              <a:t>Фонд поддержки слепоглухих</a:t>
            </a:r>
            <a:endParaRPr lang="en-US" sz="800" kern="100" spc="0" dirty="0">
              <a:solidFill>
                <a:srgbClr val="DE6222"/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1" hasCustomPrompt="1"/>
          </p:nvPr>
        </p:nvSpPr>
        <p:spPr>
          <a:xfrm>
            <a:off x="5048250" y="1296592"/>
            <a:ext cx="3614738" cy="3317081"/>
          </a:xfrm>
          <a:prstGeom prst="rect">
            <a:avLst/>
          </a:prstGeom>
        </p:spPr>
        <p:txBody>
          <a:bodyPr vert="horz"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lvl1pPr>
          </a:lstStyle>
          <a:p>
            <a:r>
              <a:rPr lang="ru-RU" dirty="0" smtClean="0"/>
              <a:t>Рисунок, объект или диаграмма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21" name="Text Placeholder 15"/>
          <p:cNvSpPr>
            <a:spLocks noGrp="1"/>
          </p:cNvSpPr>
          <p:nvPr>
            <p:ph type="body" sz="quarter" idx="12" hasCustomPrompt="1"/>
          </p:nvPr>
        </p:nvSpPr>
        <p:spPr>
          <a:xfrm>
            <a:off x="1262064" y="1296592"/>
            <a:ext cx="3630612" cy="3317081"/>
          </a:xfrm>
          <a:prstGeom prst="rect">
            <a:avLst/>
          </a:prstGeom>
        </p:spPr>
        <p:txBody>
          <a:bodyPr vert="horz" lIns="0" tIns="0" rIns="0" bIns="0" numCol="1" anchor="t" anchorCtr="0"/>
          <a:lstStyle>
            <a:lvl1pPr marL="285750" indent="-285750">
              <a:spcBef>
                <a:spcPts val="0"/>
              </a:spcBef>
              <a:buClr>
                <a:srgbClr val="DE6222"/>
              </a:buClr>
              <a:buSzPct val="75000"/>
              <a:buFont typeface="Arial" panose="020B0604020202020204" pitchFamily="34" charset="0"/>
              <a:buChar char="•"/>
              <a:defRPr sz="1800" kern="2100" spc="100" baseline="0">
                <a:solidFill>
                  <a:srgbClr val="061B35"/>
                </a:solidFill>
                <a:latin typeface="Verdana"/>
              </a:defRPr>
            </a:lvl1pPr>
            <a:lvl2pPr>
              <a:spcBef>
                <a:spcPts val="0"/>
              </a:spcBef>
              <a:buFontTx/>
              <a:buNone/>
              <a:defRPr sz="2200" kern="2800" spc="50">
                <a:solidFill>
                  <a:srgbClr val="DE6222"/>
                </a:solidFill>
                <a:latin typeface="Verdana"/>
              </a:defRPr>
            </a:lvl2pPr>
            <a:lvl3pPr>
              <a:spcBef>
                <a:spcPts val="0"/>
              </a:spcBef>
              <a:buFontTx/>
              <a:buNone/>
              <a:defRPr sz="2200" kern="2800" spc="50">
                <a:solidFill>
                  <a:srgbClr val="DE6222"/>
                </a:solidFill>
                <a:latin typeface="Verdana"/>
              </a:defRPr>
            </a:lvl3pPr>
            <a:lvl4pPr>
              <a:spcBef>
                <a:spcPts val="0"/>
              </a:spcBef>
              <a:buFontTx/>
              <a:buNone/>
              <a:defRPr sz="2200" kern="2800" spc="50">
                <a:solidFill>
                  <a:srgbClr val="DE6222"/>
                </a:solidFill>
                <a:latin typeface="Verdana"/>
              </a:defRPr>
            </a:lvl4pPr>
            <a:lvl5pPr>
              <a:spcBef>
                <a:spcPts val="0"/>
              </a:spcBef>
              <a:buFontTx/>
              <a:buNone/>
              <a:defRPr sz="2200" kern="2800" spc="50">
                <a:solidFill>
                  <a:srgbClr val="DE6222"/>
                </a:solidFill>
                <a:latin typeface="Verdana"/>
              </a:defRPr>
            </a:lvl5pPr>
          </a:lstStyle>
          <a:p>
            <a:pPr lvl="0"/>
            <a:r>
              <a:rPr lang="ru-RU" dirty="0" smtClean="0"/>
              <a:t>Абзац 1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Абзац 2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Абзац 3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1262064" y="713185"/>
            <a:ext cx="7400924" cy="469106"/>
          </a:xfrm>
          <a:prstGeom prst="rect">
            <a:avLst/>
          </a:prstGeom>
        </p:spPr>
        <p:txBody>
          <a:bodyPr vert="horz" wrap="square" lIns="0" tIns="0" rIns="0" bIns="0" numCol="1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200" kern="2800" spc="100">
                <a:solidFill>
                  <a:srgbClr val="DE6222"/>
                </a:solidFill>
                <a:latin typeface="Verdana"/>
                <a:cs typeface="Verdana"/>
              </a:defRPr>
            </a:lvl1pPr>
            <a:lvl2pPr indent="0">
              <a:lnSpc>
                <a:spcPct val="100000"/>
              </a:lnSpc>
              <a:spcBef>
                <a:spcPts val="0"/>
              </a:spcBef>
              <a:buFontTx/>
              <a:buNone/>
              <a:defRPr sz="2200" kern="2800" spc="100">
                <a:solidFill>
                  <a:srgbClr val="DE6222"/>
                </a:solidFill>
                <a:latin typeface="Verdana"/>
                <a:cs typeface="Verdana"/>
              </a:defRPr>
            </a:lvl2pPr>
            <a:lvl3pPr indent="0">
              <a:lnSpc>
                <a:spcPct val="100000"/>
              </a:lnSpc>
              <a:spcBef>
                <a:spcPts val="0"/>
              </a:spcBef>
              <a:buFontTx/>
              <a:buNone/>
              <a:defRPr sz="2200" kern="2800" spc="100">
                <a:solidFill>
                  <a:srgbClr val="DE6222"/>
                </a:solidFill>
                <a:latin typeface="Verdana"/>
                <a:cs typeface="Verdana"/>
              </a:defRPr>
            </a:lvl3pPr>
            <a:lvl4pPr indent="0">
              <a:lnSpc>
                <a:spcPct val="100000"/>
              </a:lnSpc>
              <a:spcBef>
                <a:spcPts val="0"/>
              </a:spcBef>
              <a:buFontTx/>
              <a:buNone/>
              <a:defRPr sz="2200" kern="2800" spc="100">
                <a:solidFill>
                  <a:srgbClr val="DE6222"/>
                </a:solidFill>
                <a:latin typeface="Verdana"/>
                <a:cs typeface="Verdana"/>
              </a:defRPr>
            </a:lvl4pPr>
            <a:lvl5pPr indent="0">
              <a:lnSpc>
                <a:spcPct val="100000"/>
              </a:lnSpc>
              <a:spcBef>
                <a:spcPts val="0"/>
              </a:spcBef>
              <a:buFontTx/>
              <a:buNone/>
              <a:defRPr sz="2200" kern="2800" spc="100">
                <a:solidFill>
                  <a:srgbClr val="DE6222"/>
                </a:solidFill>
                <a:latin typeface="Verdana"/>
                <a:cs typeface="Verdana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53992" y="4811316"/>
            <a:ext cx="308996" cy="233593"/>
          </a:xfrm>
          <a:prstGeom prst="rect">
            <a:avLst/>
          </a:prstGeom>
        </p:spPr>
        <p:txBody>
          <a:bodyPr vert="horz" lIns="0" tIns="0" rIns="0" bIns="0" rtlCol="0" anchor="ctr" anchorCtr="1"/>
          <a:lstStyle>
            <a:lvl1pPr algn="ctr">
              <a:defRPr sz="800">
                <a:solidFill>
                  <a:srgbClr val="DE6222"/>
                </a:solidFill>
                <a:latin typeface="Verdana"/>
              </a:defRPr>
            </a:lvl1pPr>
          </a:lstStyle>
          <a:p>
            <a:fld id="{B24FA5AB-53F1-1440-832F-B48B7B08CF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1"/>
          <p:cNvSpPr txBox="1"/>
          <p:nvPr userDrawn="1"/>
        </p:nvSpPr>
        <p:spPr>
          <a:xfrm>
            <a:off x="1262063" y="4879717"/>
            <a:ext cx="3630612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ru-RU" sz="800" kern="100" spc="0" dirty="0" smtClean="0">
                <a:solidFill>
                  <a:srgbClr val="DE6222"/>
                </a:solidFill>
                <a:latin typeface="Verdana"/>
                <a:cs typeface="Verdana"/>
              </a:rPr>
              <a:t>Фонд поддержки слепоглухих</a:t>
            </a:r>
            <a:endParaRPr lang="en-US" sz="800" kern="100" spc="0" dirty="0">
              <a:solidFill>
                <a:srgbClr val="DE6222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298848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1" hasCustomPrompt="1"/>
          </p:nvPr>
        </p:nvSpPr>
        <p:spPr>
          <a:xfrm>
            <a:off x="5048250" y="1296592"/>
            <a:ext cx="3614738" cy="3317081"/>
          </a:xfrm>
          <a:prstGeom prst="rect">
            <a:avLst/>
          </a:prstGeom>
        </p:spPr>
        <p:txBody>
          <a:bodyPr vert="horz"/>
          <a:lstStyle>
            <a:lvl1pPr>
              <a:defRPr baseline="0"/>
            </a:lvl1pPr>
          </a:lstStyle>
          <a:p>
            <a:r>
              <a:rPr lang="ru-RU" dirty="0" smtClean="0"/>
              <a:t>Рисунок, объект или диаграмма</a:t>
            </a:r>
            <a:endParaRPr lang="en-US" dirty="0"/>
          </a:p>
        </p:txBody>
      </p:sp>
      <p:sp>
        <p:nvSpPr>
          <p:cNvPr id="21" name="Text Placeholder 15"/>
          <p:cNvSpPr>
            <a:spLocks noGrp="1"/>
          </p:cNvSpPr>
          <p:nvPr>
            <p:ph type="body" sz="quarter" idx="12" hasCustomPrompt="1"/>
          </p:nvPr>
        </p:nvSpPr>
        <p:spPr>
          <a:xfrm>
            <a:off x="1262064" y="1296592"/>
            <a:ext cx="3630612" cy="3317081"/>
          </a:xfrm>
          <a:prstGeom prst="rect">
            <a:avLst/>
          </a:prstGeom>
        </p:spPr>
        <p:txBody>
          <a:bodyPr vert="horz" lIns="0" tIns="0" rIns="0" bIns="0" numCol="1" anchor="t" anchorCtr="0"/>
          <a:lstStyle>
            <a:lvl1pPr marL="342900" indent="-342900">
              <a:spcBef>
                <a:spcPts val="0"/>
              </a:spcBef>
              <a:buClr>
                <a:srgbClr val="DE6222"/>
              </a:buClr>
              <a:buSzPct val="75000"/>
              <a:buFont typeface="+mj-lt"/>
              <a:buAutoNum type="arabicPeriod"/>
              <a:defRPr sz="1800" kern="2100" spc="100" baseline="0">
                <a:solidFill>
                  <a:srgbClr val="061B35"/>
                </a:solidFill>
                <a:latin typeface="Verdana"/>
              </a:defRPr>
            </a:lvl1pPr>
            <a:lvl2pPr>
              <a:spcBef>
                <a:spcPts val="0"/>
              </a:spcBef>
              <a:buFontTx/>
              <a:buNone/>
              <a:defRPr sz="2200" kern="2800" spc="50">
                <a:solidFill>
                  <a:srgbClr val="DE6222"/>
                </a:solidFill>
                <a:latin typeface="Verdana"/>
              </a:defRPr>
            </a:lvl2pPr>
            <a:lvl3pPr>
              <a:spcBef>
                <a:spcPts val="0"/>
              </a:spcBef>
              <a:buFontTx/>
              <a:buNone/>
              <a:defRPr sz="2200" kern="2800" spc="50">
                <a:solidFill>
                  <a:srgbClr val="DE6222"/>
                </a:solidFill>
                <a:latin typeface="Verdana"/>
              </a:defRPr>
            </a:lvl3pPr>
            <a:lvl4pPr>
              <a:spcBef>
                <a:spcPts val="0"/>
              </a:spcBef>
              <a:buFontTx/>
              <a:buNone/>
              <a:defRPr sz="2200" kern="2800" spc="50">
                <a:solidFill>
                  <a:srgbClr val="DE6222"/>
                </a:solidFill>
                <a:latin typeface="Verdana"/>
              </a:defRPr>
            </a:lvl4pPr>
            <a:lvl5pPr>
              <a:spcBef>
                <a:spcPts val="0"/>
              </a:spcBef>
              <a:buFontTx/>
              <a:buNone/>
              <a:defRPr sz="2200" kern="2800" spc="50">
                <a:solidFill>
                  <a:srgbClr val="DE6222"/>
                </a:solidFill>
                <a:latin typeface="Verdana"/>
              </a:defRPr>
            </a:lvl5pPr>
          </a:lstStyle>
          <a:p>
            <a:pPr lvl="0"/>
            <a:r>
              <a:rPr lang="ru-RU" dirty="0" smtClean="0"/>
              <a:t>Абзац 1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Абзац 2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Абзац 3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1262064" y="713185"/>
            <a:ext cx="7389210" cy="469106"/>
          </a:xfrm>
          <a:prstGeom prst="rect">
            <a:avLst/>
          </a:prstGeom>
        </p:spPr>
        <p:txBody>
          <a:bodyPr vert="horz" wrap="square" lIns="0" tIns="0" rIns="0" bIns="0" numCol="1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200" kern="2800" spc="100">
                <a:solidFill>
                  <a:srgbClr val="DE6222"/>
                </a:solidFill>
                <a:latin typeface="Verdana"/>
                <a:cs typeface="Verdana"/>
              </a:defRPr>
            </a:lvl1pPr>
            <a:lvl2pPr indent="0">
              <a:lnSpc>
                <a:spcPct val="100000"/>
              </a:lnSpc>
              <a:spcBef>
                <a:spcPts val="0"/>
              </a:spcBef>
              <a:buFontTx/>
              <a:buNone/>
              <a:defRPr sz="2200" kern="2800" spc="100">
                <a:solidFill>
                  <a:srgbClr val="DE6222"/>
                </a:solidFill>
                <a:latin typeface="Verdana"/>
                <a:cs typeface="Verdana"/>
              </a:defRPr>
            </a:lvl2pPr>
            <a:lvl3pPr indent="0">
              <a:lnSpc>
                <a:spcPct val="100000"/>
              </a:lnSpc>
              <a:spcBef>
                <a:spcPts val="0"/>
              </a:spcBef>
              <a:buFontTx/>
              <a:buNone/>
              <a:defRPr sz="2200" kern="2800" spc="100">
                <a:solidFill>
                  <a:srgbClr val="DE6222"/>
                </a:solidFill>
                <a:latin typeface="Verdana"/>
                <a:cs typeface="Verdana"/>
              </a:defRPr>
            </a:lvl3pPr>
            <a:lvl4pPr indent="0">
              <a:lnSpc>
                <a:spcPct val="100000"/>
              </a:lnSpc>
              <a:spcBef>
                <a:spcPts val="0"/>
              </a:spcBef>
              <a:buFontTx/>
              <a:buNone/>
              <a:defRPr sz="2200" kern="2800" spc="100">
                <a:solidFill>
                  <a:srgbClr val="DE6222"/>
                </a:solidFill>
                <a:latin typeface="Verdana"/>
                <a:cs typeface="Verdana"/>
              </a:defRPr>
            </a:lvl4pPr>
            <a:lvl5pPr indent="0">
              <a:lnSpc>
                <a:spcPct val="100000"/>
              </a:lnSpc>
              <a:spcBef>
                <a:spcPts val="0"/>
              </a:spcBef>
              <a:buFontTx/>
              <a:buNone/>
              <a:defRPr sz="2200" kern="2800" spc="100">
                <a:solidFill>
                  <a:srgbClr val="DE6222"/>
                </a:solidFill>
                <a:latin typeface="Verdana"/>
                <a:cs typeface="Verdana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53992" y="4811316"/>
            <a:ext cx="308996" cy="233593"/>
          </a:xfrm>
          <a:prstGeom prst="rect">
            <a:avLst/>
          </a:prstGeom>
        </p:spPr>
        <p:txBody>
          <a:bodyPr vert="horz" lIns="0" tIns="0" rIns="0" bIns="0" rtlCol="0" anchor="ctr" anchorCtr="1"/>
          <a:lstStyle>
            <a:lvl1pPr algn="ctr">
              <a:defRPr sz="800">
                <a:solidFill>
                  <a:srgbClr val="DE6222"/>
                </a:solidFill>
                <a:latin typeface="Verdana"/>
              </a:defRPr>
            </a:lvl1pPr>
          </a:lstStyle>
          <a:p>
            <a:fld id="{B24FA5AB-53F1-1440-832F-B48B7B08CF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1"/>
          <p:cNvSpPr txBox="1"/>
          <p:nvPr userDrawn="1"/>
        </p:nvSpPr>
        <p:spPr>
          <a:xfrm>
            <a:off x="1262063" y="4879717"/>
            <a:ext cx="3630612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ru-RU" sz="800" kern="100" spc="0" dirty="0" smtClean="0">
                <a:solidFill>
                  <a:srgbClr val="DE6222"/>
                </a:solidFill>
                <a:latin typeface="Verdana"/>
                <a:cs typeface="Verdana"/>
              </a:rPr>
              <a:t>Фонд поддержки слепоглухих</a:t>
            </a:r>
            <a:endParaRPr lang="en-US" sz="800" kern="100" spc="0" dirty="0">
              <a:solidFill>
                <a:srgbClr val="DE6222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440983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1262063" y="1296592"/>
            <a:ext cx="7400925" cy="3317081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1262064" y="713185"/>
            <a:ext cx="7400924" cy="469106"/>
          </a:xfrm>
          <a:prstGeom prst="rect">
            <a:avLst/>
          </a:prstGeom>
        </p:spPr>
        <p:txBody>
          <a:bodyPr vert="horz" wrap="square" lIns="0" tIns="0" rIns="0" bIns="0" numCol="1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2200" kern="2800" spc="100">
                <a:solidFill>
                  <a:srgbClr val="DE6222"/>
                </a:solidFill>
                <a:latin typeface="Verdana"/>
                <a:cs typeface="Verdana"/>
              </a:defRPr>
            </a:lvl1pPr>
            <a:lvl2pPr indent="0">
              <a:lnSpc>
                <a:spcPct val="100000"/>
              </a:lnSpc>
              <a:spcBef>
                <a:spcPts val="0"/>
              </a:spcBef>
              <a:buFontTx/>
              <a:buNone/>
              <a:defRPr sz="2200" kern="2800" spc="100">
                <a:solidFill>
                  <a:srgbClr val="DE6222"/>
                </a:solidFill>
                <a:latin typeface="Verdana"/>
                <a:cs typeface="Verdana"/>
              </a:defRPr>
            </a:lvl2pPr>
            <a:lvl3pPr indent="0">
              <a:lnSpc>
                <a:spcPct val="100000"/>
              </a:lnSpc>
              <a:spcBef>
                <a:spcPts val="0"/>
              </a:spcBef>
              <a:buFontTx/>
              <a:buNone/>
              <a:defRPr sz="2200" kern="2800" spc="100">
                <a:solidFill>
                  <a:srgbClr val="DE6222"/>
                </a:solidFill>
                <a:latin typeface="Verdana"/>
                <a:cs typeface="Verdana"/>
              </a:defRPr>
            </a:lvl3pPr>
            <a:lvl4pPr indent="0">
              <a:lnSpc>
                <a:spcPct val="100000"/>
              </a:lnSpc>
              <a:spcBef>
                <a:spcPts val="0"/>
              </a:spcBef>
              <a:buFontTx/>
              <a:buNone/>
              <a:defRPr sz="2200" kern="2800" spc="100">
                <a:solidFill>
                  <a:srgbClr val="DE6222"/>
                </a:solidFill>
                <a:latin typeface="Verdana"/>
                <a:cs typeface="Verdana"/>
              </a:defRPr>
            </a:lvl4pPr>
            <a:lvl5pPr indent="0">
              <a:lnSpc>
                <a:spcPct val="100000"/>
              </a:lnSpc>
              <a:spcBef>
                <a:spcPts val="0"/>
              </a:spcBef>
              <a:buFontTx/>
              <a:buNone/>
              <a:defRPr sz="2200" kern="2800" spc="100">
                <a:solidFill>
                  <a:srgbClr val="DE6222"/>
                </a:solidFill>
                <a:latin typeface="Verdana"/>
                <a:cs typeface="Verdana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Box 1"/>
          <p:cNvSpPr txBox="1"/>
          <p:nvPr userDrawn="1"/>
        </p:nvSpPr>
        <p:spPr>
          <a:xfrm>
            <a:off x="1262063" y="4879717"/>
            <a:ext cx="3630612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ru-RU" sz="800" kern="100" spc="0" dirty="0" smtClean="0">
                <a:solidFill>
                  <a:srgbClr val="DE6222"/>
                </a:solidFill>
                <a:latin typeface="Verdana"/>
                <a:cs typeface="Verdana"/>
              </a:rPr>
              <a:t>Фонд поддержки слепоглухих</a:t>
            </a:r>
            <a:endParaRPr lang="en-US" sz="800" kern="100" spc="0" dirty="0">
              <a:solidFill>
                <a:srgbClr val="DE6222"/>
              </a:solidFill>
              <a:latin typeface="Verdana"/>
              <a:cs typeface="Verdana"/>
            </a:endParaRP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53992" y="4811316"/>
            <a:ext cx="308996" cy="233593"/>
          </a:xfrm>
          <a:prstGeom prst="rect">
            <a:avLst/>
          </a:prstGeom>
        </p:spPr>
        <p:txBody>
          <a:bodyPr vert="horz" lIns="0" tIns="0" rIns="0" bIns="0" rtlCol="0" anchor="ctr" anchorCtr="1"/>
          <a:lstStyle>
            <a:lvl1pPr algn="ctr">
              <a:defRPr sz="800">
                <a:solidFill>
                  <a:srgbClr val="DE6222"/>
                </a:solidFill>
                <a:latin typeface="Verdana"/>
              </a:defRPr>
            </a:lvl1pPr>
          </a:lstStyle>
          <a:p>
            <a:fld id="{B24FA5AB-53F1-1440-832F-B48B7B08CF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1262063" y="1182291"/>
            <a:ext cx="7043737" cy="857250"/>
          </a:xfrm>
          <a:prstGeom prst="rect">
            <a:avLst/>
          </a:prstGeom>
        </p:spPr>
        <p:txBody>
          <a:bodyPr vert="horz" lIns="0" tIns="0" rIns="0" bIns="0" numCol="1" anchor="t" anchorCtr="0"/>
          <a:lstStyle>
            <a:lvl1pPr marL="0" indent="0">
              <a:spcBef>
                <a:spcPts val="0"/>
              </a:spcBef>
              <a:buFontTx/>
              <a:buNone/>
              <a:defRPr sz="3000" kern="3600" spc="50" baseline="0">
                <a:solidFill>
                  <a:srgbClr val="DE6222"/>
                </a:solidFill>
                <a:latin typeface="Verdana"/>
              </a:defRPr>
            </a:lvl1pPr>
            <a:lvl2pPr>
              <a:spcBef>
                <a:spcPts val="0"/>
              </a:spcBef>
              <a:buFontTx/>
              <a:buNone/>
              <a:defRPr sz="2200" kern="2800" spc="50">
                <a:solidFill>
                  <a:srgbClr val="DE6222"/>
                </a:solidFill>
                <a:latin typeface="Verdana"/>
              </a:defRPr>
            </a:lvl2pPr>
            <a:lvl3pPr>
              <a:spcBef>
                <a:spcPts val="0"/>
              </a:spcBef>
              <a:buFontTx/>
              <a:buNone/>
              <a:defRPr sz="2200" kern="2800" spc="50">
                <a:solidFill>
                  <a:srgbClr val="DE6222"/>
                </a:solidFill>
                <a:latin typeface="Verdana"/>
              </a:defRPr>
            </a:lvl3pPr>
            <a:lvl4pPr>
              <a:spcBef>
                <a:spcPts val="0"/>
              </a:spcBef>
              <a:buFontTx/>
              <a:buNone/>
              <a:defRPr sz="2200" kern="2800" spc="50">
                <a:solidFill>
                  <a:srgbClr val="DE6222"/>
                </a:solidFill>
                <a:latin typeface="Verdana"/>
              </a:defRPr>
            </a:lvl4pPr>
            <a:lvl5pPr>
              <a:spcBef>
                <a:spcPts val="0"/>
              </a:spcBef>
              <a:buFontTx/>
              <a:buNone/>
              <a:defRPr sz="2200" kern="2800" spc="50">
                <a:solidFill>
                  <a:srgbClr val="DE6222"/>
                </a:solidFill>
                <a:latin typeface="Verdana"/>
              </a:defRPr>
            </a:lvl5pPr>
          </a:lstStyle>
          <a:p>
            <a:pPr lvl="0"/>
            <a:r>
              <a:rPr lang="ru-RU" dirty="0" smtClean="0"/>
              <a:t>Заголовок слайда может быть</a:t>
            </a:r>
            <a:br>
              <a:rPr lang="ru-RU" dirty="0" smtClean="0"/>
            </a:br>
            <a:r>
              <a:rPr lang="ru-RU" dirty="0" smtClean="0"/>
              <a:t>в несколько строк</a:t>
            </a:r>
            <a:endParaRPr lang="en-US" dirty="0"/>
          </a:p>
        </p:txBody>
      </p:sp>
      <p:sp>
        <p:nvSpPr>
          <p:cNvPr id="8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1262063" y="330994"/>
            <a:ext cx="7043737" cy="382190"/>
          </a:xfrm>
          <a:prstGeom prst="rect">
            <a:avLst/>
          </a:prstGeom>
        </p:spPr>
        <p:txBody>
          <a:bodyPr vert="horz" lIns="0" tIns="0" rIns="0" bIns="0" numCol="1" anchor="b" anchorCtr="0"/>
          <a:lstStyle>
            <a:lvl1pPr marL="0" indent="0">
              <a:spcBef>
                <a:spcPts val="0"/>
              </a:spcBef>
              <a:buFontTx/>
              <a:buNone/>
              <a:defRPr sz="3000" kern="3600" spc="50" baseline="0">
                <a:solidFill>
                  <a:srgbClr val="DE6222"/>
                </a:solidFill>
                <a:latin typeface="Verdana"/>
              </a:defRPr>
            </a:lvl1pPr>
            <a:lvl2pPr>
              <a:spcBef>
                <a:spcPts val="0"/>
              </a:spcBef>
              <a:buFontTx/>
              <a:buNone/>
              <a:defRPr sz="2200" kern="2800" spc="50">
                <a:solidFill>
                  <a:srgbClr val="DE6222"/>
                </a:solidFill>
                <a:latin typeface="Verdana"/>
              </a:defRPr>
            </a:lvl2pPr>
            <a:lvl3pPr>
              <a:spcBef>
                <a:spcPts val="0"/>
              </a:spcBef>
              <a:buFontTx/>
              <a:buNone/>
              <a:defRPr sz="2200" kern="2800" spc="50">
                <a:solidFill>
                  <a:srgbClr val="DE6222"/>
                </a:solidFill>
                <a:latin typeface="Verdana"/>
              </a:defRPr>
            </a:lvl3pPr>
            <a:lvl4pPr>
              <a:spcBef>
                <a:spcPts val="0"/>
              </a:spcBef>
              <a:buFontTx/>
              <a:buNone/>
              <a:defRPr sz="2200" kern="2800" spc="50">
                <a:solidFill>
                  <a:srgbClr val="DE6222"/>
                </a:solidFill>
                <a:latin typeface="Verdana"/>
              </a:defRPr>
            </a:lvl4pPr>
            <a:lvl5pPr>
              <a:spcBef>
                <a:spcPts val="0"/>
              </a:spcBef>
              <a:buFontTx/>
              <a:buNone/>
              <a:defRPr sz="2200" kern="2800" spc="50">
                <a:solidFill>
                  <a:srgbClr val="DE6222"/>
                </a:solidFill>
                <a:latin typeface="Verdana"/>
              </a:defRPr>
            </a:lvl5pPr>
          </a:lstStyle>
          <a:p>
            <a:pPr lvl="0"/>
            <a:r>
              <a:rPr lang="en-US" dirty="0" smtClean="0"/>
              <a:t>1.1</a:t>
            </a:r>
            <a:endParaRPr lang="en-US" dirty="0"/>
          </a:p>
        </p:txBody>
      </p:sp>
      <p:pic>
        <p:nvPicPr>
          <p:cNvPr id="5" name="Picture 4" descr="Co_shmuts-0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534205"/>
            <a:ext cx="9144000" cy="1673464"/>
          </a:xfrm>
          <a:prstGeom prst="rect">
            <a:avLst/>
          </a:prstGeom>
        </p:spPr>
      </p:pic>
      <p:sp>
        <p:nvSpPr>
          <p:cNvPr id="6" name="TextBox 1"/>
          <p:cNvSpPr txBox="1"/>
          <p:nvPr userDrawn="1"/>
        </p:nvSpPr>
        <p:spPr>
          <a:xfrm>
            <a:off x="1262063" y="4879717"/>
            <a:ext cx="3630612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ru-RU" sz="800" kern="100" spc="0" dirty="0" smtClean="0">
                <a:solidFill>
                  <a:srgbClr val="DE6222"/>
                </a:solidFill>
                <a:latin typeface="Verdana"/>
                <a:cs typeface="Verdana"/>
              </a:rPr>
              <a:t>Фонд поддержки слепоглухих</a:t>
            </a:r>
            <a:endParaRPr lang="en-US" sz="800" kern="100" spc="0" dirty="0">
              <a:solidFill>
                <a:srgbClr val="DE6222"/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B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1262063" y="4457701"/>
            <a:ext cx="2133599" cy="35361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>
                <a:solidFill>
                  <a:schemeClr val="bg1"/>
                </a:solidFill>
                <a:latin typeface="Verdana"/>
              </a:defRPr>
            </a:lvl1pPr>
          </a:lstStyle>
          <a:p>
            <a:fld id="{2188776F-2313-F44E-93F4-312E7079EB60}" type="datetimeFigureOut">
              <a:rPr lang="en-US" smtClean="0"/>
              <a:pPr/>
              <a:t>9/1/2015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o_pages_pattern-01.png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144831"/>
            <a:ext cx="9144000" cy="372326"/>
          </a:xfrm>
          <a:prstGeom prst="rect">
            <a:avLst/>
          </a:prstGeom>
        </p:spPr>
      </p:pic>
      <p:pic>
        <p:nvPicPr>
          <p:cNvPr id="14" name="Picture 13" descr="Co_pages_pattern-2-01.png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4800600"/>
            <a:ext cx="9144000" cy="25222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95536" y="1203598"/>
            <a:ext cx="8339881" cy="857250"/>
          </a:xfrm>
        </p:spPr>
        <p:txBody>
          <a:bodyPr/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Основные </a:t>
            </a:r>
            <a:b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направления </a:t>
            </a: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деятельности</a:t>
            </a:r>
          </a:p>
          <a:p>
            <a:endParaRPr lang="ru-RU" sz="4000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1262063" y="4457701"/>
            <a:ext cx="2133599" cy="35361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>
                <a:solidFill>
                  <a:schemeClr val="bg1"/>
                </a:solidFill>
                <a:latin typeface="Verdana"/>
              </a:defRPr>
            </a:lvl1pPr>
          </a:lstStyle>
          <a:p>
            <a:fld id="{2188776F-2313-F44E-93F4-312E7079EB60}" type="datetimeFigureOut">
              <a:rPr lang="en-US" smtClean="0"/>
              <a:pPr/>
              <a:t>9/1/2015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99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467544" y="627534"/>
            <a:ext cx="7946360" cy="469106"/>
          </a:xfrm>
        </p:spPr>
        <p:txBody>
          <a:bodyPr/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Кто мы</a:t>
            </a: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?</a:t>
            </a:r>
          </a:p>
        </p:txBody>
      </p:sp>
      <p:sp>
        <p:nvSpPr>
          <p:cNvPr id="4" name="Date Placeholder 3"/>
          <p:cNvSpPr txBox="1">
            <a:spLocks/>
          </p:cNvSpPr>
          <p:nvPr/>
        </p:nvSpPr>
        <p:spPr>
          <a:xfrm>
            <a:off x="8353992" y="4811316"/>
            <a:ext cx="308996" cy="233593"/>
          </a:xfrm>
          <a:prstGeom prst="rect">
            <a:avLst/>
          </a:prstGeom>
        </p:spPr>
        <p:txBody>
          <a:bodyPr vert="horz" lIns="0" tIns="0" rIns="0" bIns="0" rtlCol="0" anchor="ctr" anchorCtr="1"/>
          <a:lstStyle>
            <a:lvl1pPr algn="ctr">
              <a:defRPr sz="800">
                <a:solidFill>
                  <a:srgbClr val="DE6222"/>
                </a:solidFill>
                <a:latin typeface="Verdan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4FA5AB-53F1-1440-832F-B48B7B08CF93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DE6222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DE6222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23527" y="1182291"/>
            <a:ext cx="8339461" cy="3477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>
                <a:latin typeface="Constantia" pitchFamily="18" charset="0"/>
              </a:rPr>
              <a:t>Фонд поддержки слепоглухих </a:t>
            </a:r>
            <a:r>
              <a:rPr lang="ru-RU" sz="1800" b="1" dirty="0">
                <a:latin typeface="Constantia" pitchFamily="18" charset="0"/>
              </a:rPr>
              <a:t>учрежден </a:t>
            </a:r>
            <a:r>
              <a:rPr lang="ru-RU" sz="1800" dirty="0" smtClean="0">
                <a:latin typeface="Constantia" pitchFamily="18" charset="0"/>
              </a:rPr>
              <a:t>решением Наблюдательного</a:t>
            </a:r>
            <a:br>
              <a:rPr lang="ru-RU" sz="1800" dirty="0" smtClean="0">
                <a:latin typeface="Constantia" pitchFamily="18" charset="0"/>
              </a:rPr>
            </a:br>
            <a:r>
              <a:rPr lang="ru-RU" sz="1800" dirty="0" smtClean="0">
                <a:latin typeface="Constantia" pitchFamily="18" charset="0"/>
              </a:rPr>
              <a:t>совета АСИ</a:t>
            </a:r>
          </a:p>
          <a:p>
            <a:pPr marL="0" indent="0">
              <a:buNone/>
            </a:pPr>
            <a:endParaRPr lang="ru-RU" sz="1800" dirty="0" smtClean="0">
              <a:latin typeface="Constantia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Constantia" pitchFamily="18" charset="0"/>
              </a:rPr>
              <a:t>Цель </a:t>
            </a:r>
            <a:r>
              <a:rPr lang="ru-RU" sz="1800" dirty="0">
                <a:latin typeface="Constantia" pitchFamily="18" charset="0"/>
              </a:rPr>
              <a:t>- </a:t>
            </a:r>
            <a:r>
              <a:rPr lang="ru-RU" sz="1800" b="1" dirty="0">
                <a:latin typeface="Constantia" pitchFamily="18" charset="0"/>
              </a:rPr>
              <a:t>системные изменения </a:t>
            </a:r>
            <a:r>
              <a:rPr lang="ru-RU" sz="1800" dirty="0">
                <a:latin typeface="Constantia" pitchFamily="18" charset="0"/>
              </a:rPr>
              <a:t>в области </a:t>
            </a:r>
            <a:r>
              <a:rPr lang="ru-RU" sz="1800" dirty="0" smtClean="0">
                <a:latin typeface="Constantia" pitchFamily="18" charset="0"/>
              </a:rPr>
              <a:t>поддержки</a:t>
            </a:r>
            <a:br>
              <a:rPr lang="ru-RU" sz="1800" dirty="0" smtClean="0">
                <a:latin typeface="Constantia" pitchFamily="18" charset="0"/>
              </a:rPr>
            </a:br>
            <a:r>
              <a:rPr lang="ru-RU" sz="1800" dirty="0" smtClean="0">
                <a:latin typeface="Constantia" pitchFamily="18" charset="0"/>
              </a:rPr>
              <a:t>и </a:t>
            </a:r>
            <a:r>
              <a:rPr lang="ru-RU" sz="1800" dirty="0">
                <a:latin typeface="Constantia" pitchFamily="18" charset="0"/>
              </a:rPr>
              <a:t>социальной интеграции людей с одновременным нарушением </a:t>
            </a:r>
            <a:r>
              <a:rPr lang="ru-RU" sz="1800" dirty="0" smtClean="0">
                <a:latin typeface="Constantia" pitchFamily="18" charset="0"/>
              </a:rPr>
              <a:t/>
            </a:r>
            <a:br>
              <a:rPr lang="ru-RU" sz="1800" dirty="0" smtClean="0">
                <a:latin typeface="Constantia" pitchFamily="18" charset="0"/>
              </a:rPr>
            </a:br>
            <a:r>
              <a:rPr lang="ru-RU" sz="1800" dirty="0" smtClean="0">
                <a:latin typeface="Constantia" pitchFamily="18" charset="0"/>
              </a:rPr>
              <a:t>слуха </a:t>
            </a:r>
            <a:r>
              <a:rPr lang="ru-RU" sz="1800" dirty="0">
                <a:latin typeface="Constantia" pitchFamily="18" charset="0"/>
              </a:rPr>
              <a:t>и зрения </a:t>
            </a:r>
            <a:r>
              <a:rPr lang="ru-RU" sz="1800" i="1" dirty="0">
                <a:latin typeface="Constantia" pitchFamily="18" charset="0"/>
              </a:rPr>
              <a:t>(</a:t>
            </a:r>
            <a:r>
              <a:rPr lang="ru-RU" sz="1800" b="1" i="1" dirty="0">
                <a:latin typeface="Constantia" pitchFamily="18" charset="0"/>
              </a:rPr>
              <a:t>государство + общество = </a:t>
            </a:r>
            <a:r>
              <a:rPr lang="ru-RU" sz="1800" b="1" i="1" dirty="0" smtClean="0">
                <a:latin typeface="Constantia" pitchFamily="18" charset="0"/>
              </a:rPr>
              <a:t>прорыв</a:t>
            </a:r>
            <a:r>
              <a:rPr lang="ru-RU" sz="1800" i="1" dirty="0">
                <a:latin typeface="Constantia" pitchFamily="18" charset="0"/>
              </a:rPr>
              <a:t>)</a:t>
            </a:r>
            <a:endParaRPr lang="ru-RU" sz="1800" i="1" dirty="0" smtClean="0">
              <a:latin typeface="Constantia" pitchFamily="18" charset="0"/>
            </a:endParaRPr>
          </a:p>
          <a:p>
            <a:pPr marL="0" indent="0">
              <a:buNone/>
            </a:pPr>
            <a:endParaRPr lang="ru-RU" sz="1800" dirty="0">
              <a:latin typeface="Constantia" pitchFamily="18" charset="0"/>
            </a:endParaRPr>
          </a:p>
          <a:p>
            <a:pPr marL="0" indent="0">
              <a:buNone/>
            </a:pPr>
            <a:r>
              <a:rPr lang="ru-RU" sz="1800" dirty="0">
                <a:latin typeface="Constantia" pitchFamily="18" charset="0"/>
              </a:rPr>
              <a:t>Фонд – </a:t>
            </a:r>
            <a:r>
              <a:rPr lang="ru-RU" sz="1800" b="1" dirty="0">
                <a:latin typeface="Constantia" pitchFamily="18" charset="0"/>
              </a:rPr>
              <a:t>проводник </a:t>
            </a:r>
            <a:r>
              <a:rPr lang="ru-RU" sz="1800" dirty="0">
                <a:latin typeface="Constantia" pitchFamily="18" charset="0"/>
              </a:rPr>
              <a:t>между миром слепоглухих и зрячеслышащих, </a:t>
            </a:r>
            <a:r>
              <a:rPr lang="ru-RU" sz="1800" dirty="0" smtClean="0">
                <a:latin typeface="Constantia" pitchFamily="18" charset="0"/>
              </a:rPr>
              <a:t/>
            </a:r>
            <a:br>
              <a:rPr lang="ru-RU" sz="1800" dirty="0" smtClean="0">
                <a:latin typeface="Constantia" pitchFamily="18" charset="0"/>
              </a:rPr>
            </a:br>
            <a:r>
              <a:rPr lang="ru-RU" sz="1800" dirty="0" smtClean="0">
                <a:latin typeface="Constantia" pitchFamily="18" charset="0"/>
              </a:rPr>
              <a:t>призванный </a:t>
            </a:r>
            <a:r>
              <a:rPr lang="ru-RU" sz="1800" dirty="0">
                <a:latin typeface="Constantia" pitchFamily="18" charset="0"/>
              </a:rPr>
              <a:t>разработать и объединить </a:t>
            </a:r>
            <a:r>
              <a:rPr lang="ru-RU" sz="1800" b="1" dirty="0">
                <a:latin typeface="Constantia" pitchFamily="18" charset="0"/>
              </a:rPr>
              <a:t>успешные решения и практики</a:t>
            </a:r>
            <a:r>
              <a:rPr lang="ru-RU" sz="1800" dirty="0">
                <a:latin typeface="Constantia" pitchFamily="18" charset="0"/>
              </a:rPr>
              <a:t>, </a:t>
            </a:r>
            <a:r>
              <a:rPr lang="ru-RU" sz="1800" dirty="0" smtClean="0">
                <a:latin typeface="Constantia" pitchFamily="18" charset="0"/>
              </a:rPr>
              <a:t/>
            </a:r>
            <a:br>
              <a:rPr lang="ru-RU" sz="1800" dirty="0" smtClean="0">
                <a:latin typeface="Constantia" pitchFamily="18" charset="0"/>
              </a:rPr>
            </a:br>
            <a:r>
              <a:rPr lang="ru-RU" sz="1800" dirty="0" smtClean="0">
                <a:latin typeface="Constantia" pitchFamily="18" charset="0"/>
              </a:rPr>
              <a:t>дающие </a:t>
            </a:r>
            <a:r>
              <a:rPr lang="ru-RU" sz="1800" dirty="0">
                <a:latin typeface="Constantia" pitchFamily="18" charset="0"/>
              </a:rPr>
              <a:t>слепоглухим людям возможность самореализации, </a:t>
            </a:r>
            <a:r>
              <a:rPr lang="ru-RU" sz="1800" dirty="0" smtClean="0">
                <a:latin typeface="Constantia" pitchFamily="18" charset="0"/>
              </a:rPr>
              <a:t/>
            </a:r>
            <a:br>
              <a:rPr lang="ru-RU" sz="1800" dirty="0" smtClean="0">
                <a:latin typeface="Constantia" pitchFamily="18" charset="0"/>
              </a:rPr>
            </a:br>
            <a:r>
              <a:rPr lang="ru-RU" sz="1800" dirty="0" smtClean="0">
                <a:latin typeface="Constantia" pitchFamily="18" charset="0"/>
              </a:rPr>
              <a:t>развития </a:t>
            </a:r>
            <a:r>
              <a:rPr lang="ru-RU" sz="1800" dirty="0">
                <a:latin typeface="Constantia" pitchFamily="18" charset="0"/>
              </a:rPr>
              <a:t>и интеграции в общество</a:t>
            </a:r>
            <a:r>
              <a:rPr lang="ru-RU" sz="1800" dirty="0" smtClean="0"/>
              <a:t>. 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47991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323528" y="713185"/>
            <a:ext cx="8339460" cy="469106"/>
          </a:xfrm>
        </p:spPr>
        <p:txBody>
          <a:bodyPr/>
          <a:lstStyle/>
          <a:p>
            <a:r>
              <a:rPr lang="ru-RU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Почему </a:t>
            </a:r>
            <a:r>
              <a:rPr lang="ru-RU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мы этим занялись?</a:t>
            </a:r>
          </a:p>
        </p:txBody>
      </p:sp>
      <p:sp>
        <p:nvSpPr>
          <p:cNvPr id="4" name="Date Placeholder 3"/>
          <p:cNvSpPr txBox="1">
            <a:spLocks/>
          </p:cNvSpPr>
          <p:nvPr/>
        </p:nvSpPr>
        <p:spPr>
          <a:xfrm>
            <a:off x="8353992" y="4811316"/>
            <a:ext cx="308996" cy="233593"/>
          </a:xfrm>
          <a:prstGeom prst="rect">
            <a:avLst/>
          </a:prstGeom>
        </p:spPr>
        <p:txBody>
          <a:bodyPr vert="horz" lIns="0" tIns="0" rIns="0" bIns="0" rtlCol="0" anchor="ctr" anchorCtr="1"/>
          <a:lstStyle>
            <a:lvl1pPr algn="ctr">
              <a:defRPr sz="800">
                <a:solidFill>
                  <a:srgbClr val="DE6222"/>
                </a:solidFill>
                <a:latin typeface="Verdan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4FA5AB-53F1-1440-832F-B48B7B08CF93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DE6222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DE6222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323528" y="1347614"/>
            <a:ext cx="8424936" cy="324036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SzPct val="150000"/>
              <a:buNone/>
            </a:pPr>
            <a:r>
              <a:rPr lang="ru-RU" sz="1500" dirty="0" err="1">
                <a:latin typeface="Constantia" pitchFamily="18" charset="0"/>
              </a:rPr>
              <a:t>Слепоглухота</a:t>
            </a:r>
            <a:r>
              <a:rPr lang="ru-RU" sz="1500" dirty="0">
                <a:latin typeface="Constantia" pitchFamily="18" charset="0"/>
              </a:rPr>
              <a:t> – уникальное заболевание. Это одна из </a:t>
            </a:r>
            <a:r>
              <a:rPr lang="ru-RU" sz="1500" b="1" dirty="0">
                <a:latin typeface="Constantia" pitchFamily="18" charset="0"/>
              </a:rPr>
              <a:t>самых сложных форм инвалидности</a:t>
            </a:r>
            <a:r>
              <a:rPr lang="en-US" sz="1500" b="1" dirty="0">
                <a:latin typeface="Constantia" pitchFamily="18" charset="0"/>
              </a:rPr>
              <a:t> </a:t>
            </a:r>
            <a:r>
              <a:rPr lang="ru-RU" sz="1500" dirty="0">
                <a:latin typeface="Constantia" pitchFamily="18" charset="0"/>
              </a:rPr>
              <a:t>– всю жизнь человека окружает темнота, а контакты с внешним миром возможны, главным образом, через тактильные ощущения.</a:t>
            </a:r>
          </a:p>
          <a:p>
            <a:pPr marL="0" indent="0">
              <a:lnSpc>
                <a:spcPct val="110000"/>
              </a:lnSpc>
              <a:buNone/>
            </a:pPr>
            <a:endParaRPr lang="ru-RU" sz="1000" dirty="0">
              <a:latin typeface="Constantia" pitchFamily="18" charset="0"/>
            </a:endParaRPr>
          </a:p>
          <a:p>
            <a:pPr marL="0" indent="0">
              <a:lnSpc>
                <a:spcPct val="110000"/>
              </a:lnSpc>
              <a:buSzPct val="150000"/>
              <a:buNone/>
            </a:pPr>
            <a:r>
              <a:rPr lang="ru-RU" sz="1500" dirty="0">
                <a:latin typeface="Constantia" pitchFamily="18" charset="0"/>
              </a:rPr>
              <a:t>Несмотря на богатый исторический опыт (в том числе зарубежный) и достижения, слепоглухие в России в последние десятилетия оказались вне внимания власти и общества. </a:t>
            </a:r>
            <a:r>
              <a:rPr lang="ru-RU" sz="1500" b="1" dirty="0">
                <a:latin typeface="Constantia" pitchFamily="18" charset="0"/>
              </a:rPr>
              <a:t>Нет статистики</a:t>
            </a:r>
            <a:r>
              <a:rPr lang="ru-RU" sz="1500" dirty="0">
                <a:latin typeface="Constantia" pitchFamily="18" charset="0"/>
              </a:rPr>
              <a:t>, их потребности не учтены в социальной политике, многие слепоглухие обречены на одиночество и бессмысленное дожитие в </a:t>
            </a:r>
            <a:r>
              <a:rPr lang="ru-RU" sz="1500" dirty="0" err="1">
                <a:latin typeface="Constantia" pitchFamily="18" charset="0"/>
              </a:rPr>
              <a:t>спецучреждениях</a:t>
            </a:r>
            <a:r>
              <a:rPr lang="ru-RU" sz="1500" dirty="0">
                <a:latin typeface="Constantia" pitchFamily="18" charset="0"/>
              </a:rPr>
              <a:t>.</a:t>
            </a:r>
            <a:endParaRPr lang="en-US" sz="1500" dirty="0">
              <a:latin typeface="Constantia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ru-RU" sz="1000" dirty="0">
              <a:latin typeface="Constantia" pitchFamily="18" charset="0"/>
            </a:endParaRPr>
          </a:p>
          <a:p>
            <a:pPr marL="0" indent="0">
              <a:lnSpc>
                <a:spcPct val="110000"/>
              </a:lnSpc>
              <a:buSzPct val="150000"/>
              <a:buNone/>
            </a:pPr>
            <a:r>
              <a:rPr lang="ru-RU" sz="1500" dirty="0">
                <a:latin typeface="Constantia" pitchFamily="18" charset="0"/>
              </a:rPr>
              <a:t>При этом при наличии системной помощи </a:t>
            </a:r>
            <a:r>
              <a:rPr lang="ru-RU" sz="1500" b="1" dirty="0">
                <a:latin typeface="Constantia" pitchFamily="18" charset="0"/>
              </a:rPr>
              <a:t>они могут быть интегрированы в общество</a:t>
            </a:r>
            <a:r>
              <a:rPr lang="ru-RU" sz="1500" dirty="0">
                <a:latin typeface="Constantia" pitchFamily="18" charset="0"/>
              </a:rPr>
              <a:t>, получать ученые степени, реализовываться в творчестве (скульптура, театр), </a:t>
            </a:r>
            <a:r>
              <a:rPr lang="ru-RU" sz="1500" dirty="0" smtClean="0">
                <a:latin typeface="Constantia" pitchFamily="18" charset="0"/>
              </a:rPr>
              <a:t>заниматься</a:t>
            </a:r>
            <a:br>
              <a:rPr lang="ru-RU" sz="1500" dirty="0" smtClean="0">
                <a:latin typeface="Constantia" pitchFamily="18" charset="0"/>
              </a:rPr>
            </a:br>
            <a:r>
              <a:rPr lang="ru-RU" sz="1500" dirty="0" smtClean="0">
                <a:latin typeface="Constantia" pitchFamily="18" charset="0"/>
              </a:rPr>
              <a:t>общественной </a:t>
            </a:r>
            <a:r>
              <a:rPr lang="ru-RU" sz="1500" dirty="0">
                <a:latin typeface="Constantia" pitchFamily="18" charset="0"/>
              </a:rPr>
              <a:t>деятельностью</a:t>
            </a:r>
            <a:r>
              <a:rPr lang="ru-RU" sz="2000" dirty="0">
                <a:latin typeface="Constantia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7991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 txBox="1">
            <a:spLocks/>
          </p:cNvSpPr>
          <p:nvPr/>
        </p:nvSpPr>
        <p:spPr>
          <a:xfrm>
            <a:off x="8353992" y="4811316"/>
            <a:ext cx="308996" cy="233593"/>
          </a:xfrm>
          <a:prstGeom prst="rect">
            <a:avLst/>
          </a:prstGeom>
        </p:spPr>
        <p:txBody>
          <a:bodyPr vert="horz" lIns="0" tIns="0" rIns="0" bIns="0" rtlCol="0" anchor="ctr" anchorCtr="1"/>
          <a:lstStyle>
            <a:lvl1pPr algn="ctr">
              <a:defRPr sz="800">
                <a:solidFill>
                  <a:srgbClr val="DE6222"/>
                </a:solidFill>
                <a:latin typeface="Verdan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4FA5AB-53F1-1440-832F-B48B7B08CF93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DE6222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DE6222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2"/>
          </p:nvPr>
        </p:nvSpPr>
        <p:spPr>
          <a:xfrm>
            <a:off x="179512" y="1297651"/>
            <a:ext cx="2952328" cy="331708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Constantia" panose="02030602050306030303" pitchFamily="18" charset="0"/>
              </a:rPr>
              <a:t>Увеличение числа слепоглухих за счет преждевременных родов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>
              <a:latin typeface="Constantia" panose="020306020503060303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Constantia" panose="02030602050306030303" pitchFamily="18" charset="0"/>
              </a:rPr>
              <a:t>Рост за счет теряющих зрение и слух в пожилом возрасте </a:t>
            </a:r>
            <a:endParaRPr lang="ru-RU" sz="2000" dirty="0">
              <a:latin typeface="Constantia" panose="02030602050306030303" pitchFamily="18" charset="0"/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3"/>
          </p:nvPr>
        </p:nvSpPr>
        <p:spPr>
          <a:xfrm>
            <a:off x="251520" y="629843"/>
            <a:ext cx="7400924" cy="469106"/>
          </a:xfrm>
        </p:spPr>
        <p:txBody>
          <a:bodyPr/>
          <a:lstStyle/>
          <a:p>
            <a:r>
              <a:rPr lang="ru-RU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Мировые тенденции 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419622"/>
            <a:ext cx="5438711" cy="276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96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293327" y="549583"/>
            <a:ext cx="8234392" cy="469106"/>
          </a:xfrm>
        </p:spPr>
        <p:txBody>
          <a:bodyPr/>
          <a:lstStyle/>
          <a:p>
            <a:r>
              <a:rPr lang="ru-RU" sz="3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Задачи Фонда</a:t>
            </a:r>
            <a:endParaRPr lang="ru-RU" sz="3700" dirty="0"/>
          </a:p>
        </p:txBody>
      </p:sp>
      <p:sp>
        <p:nvSpPr>
          <p:cNvPr id="4" name="Date Placeholder 3"/>
          <p:cNvSpPr txBox="1">
            <a:spLocks/>
          </p:cNvSpPr>
          <p:nvPr/>
        </p:nvSpPr>
        <p:spPr>
          <a:xfrm>
            <a:off x="8353992" y="4811316"/>
            <a:ext cx="308996" cy="233593"/>
          </a:xfrm>
          <a:prstGeom prst="rect">
            <a:avLst/>
          </a:prstGeom>
        </p:spPr>
        <p:txBody>
          <a:bodyPr vert="horz" lIns="0" tIns="0" rIns="0" bIns="0" rtlCol="0" anchor="ctr" anchorCtr="1"/>
          <a:lstStyle>
            <a:lvl1pPr algn="ctr">
              <a:defRPr sz="800">
                <a:solidFill>
                  <a:srgbClr val="DE6222"/>
                </a:solidFill>
                <a:latin typeface="Verdan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4FA5AB-53F1-1440-832F-B48B7B08CF93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DE6222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DE6222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293326" y="1018689"/>
            <a:ext cx="8743169" cy="346370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>
                <a:latin typeface="Constantia" pitchFamily="18" charset="0"/>
              </a:rPr>
              <a:t>Создать</a:t>
            </a:r>
            <a:r>
              <a:rPr lang="ru-RU" sz="1800" b="1" dirty="0">
                <a:latin typeface="Constantia" pitchFamily="18" charset="0"/>
              </a:rPr>
              <a:t> систему учета </a:t>
            </a:r>
            <a:r>
              <a:rPr lang="ru-RU" sz="1800" dirty="0">
                <a:latin typeface="Constantia" pitchFamily="18" charset="0"/>
              </a:rPr>
              <a:t>слепоглухих людей и их потребностей</a:t>
            </a:r>
          </a:p>
          <a:p>
            <a:pPr marL="0" indent="0">
              <a:buNone/>
            </a:pPr>
            <a:endParaRPr lang="ru-RU" sz="1000" dirty="0">
              <a:latin typeface="Constantia" pitchFamily="18" charset="0"/>
            </a:endParaRPr>
          </a:p>
          <a:p>
            <a:pPr marL="0" indent="0">
              <a:buNone/>
            </a:pPr>
            <a:r>
              <a:rPr lang="ru-RU" sz="1800" dirty="0">
                <a:latin typeface="Constantia" pitchFamily="18" charset="0"/>
              </a:rPr>
              <a:t>Разработать для каждого слепоглухого человека </a:t>
            </a:r>
            <a:r>
              <a:rPr lang="ru-RU" sz="1800" b="1" dirty="0">
                <a:latin typeface="Constantia" pitchFamily="18" charset="0"/>
              </a:rPr>
              <a:t>индивидуальную стратегию развития</a:t>
            </a:r>
          </a:p>
          <a:p>
            <a:endParaRPr lang="ru-RU" sz="1000" dirty="0">
              <a:latin typeface="Constantia" pitchFamily="18" charset="0"/>
            </a:endParaRPr>
          </a:p>
          <a:p>
            <a:pPr marL="0" indent="0">
              <a:buNone/>
            </a:pPr>
            <a:r>
              <a:rPr lang="ru-RU" sz="1800" dirty="0">
                <a:latin typeface="Constantia" pitchFamily="18" charset="0"/>
              </a:rPr>
              <a:t>Повысить</a:t>
            </a:r>
            <a:r>
              <a:rPr lang="ru-RU" sz="1800" b="1" dirty="0">
                <a:latin typeface="Constantia" pitchFamily="18" charset="0"/>
              </a:rPr>
              <a:t> качество жизни</a:t>
            </a:r>
            <a:r>
              <a:rPr lang="ru-RU" sz="1800" dirty="0">
                <a:latin typeface="Constantia" pitchFamily="18" charset="0"/>
              </a:rPr>
              <a:t> слепоглухих и их близких</a:t>
            </a:r>
          </a:p>
          <a:p>
            <a:pPr marL="0" indent="0">
              <a:buNone/>
            </a:pPr>
            <a:endParaRPr lang="ru-RU" sz="1000" dirty="0">
              <a:latin typeface="Constantia" pitchFamily="18" charset="0"/>
            </a:endParaRPr>
          </a:p>
          <a:p>
            <a:pPr marL="0" indent="0">
              <a:buNone/>
            </a:pPr>
            <a:r>
              <a:rPr lang="ru-RU" sz="1800" dirty="0">
                <a:latin typeface="Constantia" pitchFamily="18" charset="0"/>
              </a:rPr>
              <a:t>Разрабатывать, выявлять и внедрять </a:t>
            </a:r>
            <a:r>
              <a:rPr lang="ru-RU" sz="1800" b="1" dirty="0">
                <a:latin typeface="Constantia" pitchFamily="18" charset="0"/>
              </a:rPr>
              <a:t>успешные российские и международные </a:t>
            </a:r>
            <a:r>
              <a:rPr lang="ru-RU" sz="1800" dirty="0">
                <a:latin typeface="Constantia" pitchFamily="18" charset="0"/>
              </a:rPr>
              <a:t>практики в области помощи </a:t>
            </a:r>
            <a:r>
              <a:rPr lang="ru-RU" sz="1800" dirty="0" smtClean="0">
                <a:latin typeface="Constantia" pitchFamily="18" charset="0"/>
              </a:rPr>
              <a:t>слепоглухим</a:t>
            </a:r>
            <a:br>
              <a:rPr lang="ru-RU" sz="1800" dirty="0" smtClean="0">
                <a:latin typeface="Constantia" pitchFamily="18" charset="0"/>
              </a:rPr>
            </a:br>
            <a:r>
              <a:rPr lang="ru-RU" sz="1800" dirty="0" smtClean="0">
                <a:latin typeface="Constantia" pitchFamily="18" charset="0"/>
              </a:rPr>
              <a:t>и </a:t>
            </a:r>
            <a:r>
              <a:rPr lang="ru-RU" sz="1800" dirty="0">
                <a:latin typeface="Constantia" pitchFamily="18" charset="0"/>
              </a:rPr>
              <a:t>их интеграции в общество</a:t>
            </a:r>
          </a:p>
          <a:p>
            <a:pPr marL="0" indent="0">
              <a:buNone/>
            </a:pPr>
            <a:endParaRPr lang="ru-RU" sz="1000" dirty="0">
              <a:latin typeface="Constantia" pitchFamily="18" charset="0"/>
            </a:endParaRPr>
          </a:p>
          <a:p>
            <a:pPr marL="0" indent="0">
              <a:buNone/>
            </a:pPr>
            <a:r>
              <a:rPr lang="ru-RU" sz="1800" dirty="0">
                <a:latin typeface="Constantia" pitchFamily="18" charset="0"/>
              </a:rPr>
              <a:t>Объединять единомышленников, в том числе через создание </a:t>
            </a:r>
            <a:r>
              <a:rPr lang="ru-RU" sz="1800" b="1" dirty="0">
                <a:latin typeface="Constantia" pitchFamily="18" charset="0"/>
              </a:rPr>
              <a:t>сети партнерств </a:t>
            </a:r>
            <a:r>
              <a:rPr lang="ru-RU" sz="1800" dirty="0">
                <a:latin typeface="Constantia" pitchFamily="18" charset="0"/>
              </a:rPr>
              <a:t>в регионах (родители, волонтеры, профильные НКО, научное сообщество и т.п.)</a:t>
            </a:r>
          </a:p>
        </p:txBody>
      </p:sp>
    </p:spTree>
    <p:extLst>
      <p:ext uri="{BB962C8B-B14F-4D97-AF65-F5344CB8AC3E}">
        <p14:creationId xmlns:p14="http://schemas.microsoft.com/office/powerpoint/2010/main" val="347991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257505" y="555526"/>
            <a:ext cx="8234392" cy="469106"/>
          </a:xfrm>
        </p:spPr>
        <p:txBody>
          <a:bodyPr/>
          <a:lstStyle/>
          <a:p>
            <a:r>
              <a:rPr lang="ru-RU" sz="3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Программы Фонда</a:t>
            </a:r>
            <a:endParaRPr lang="ru-RU" sz="3300" dirty="0"/>
          </a:p>
        </p:txBody>
      </p:sp>
      <p:sp>
        <p:nvSpPr>
          <p:cNvPr id="4" name="Date Placeholder 3"/>
          <p:cNvSpPr txBox="1">
            <a:spLocks/>
          </p:cNvSpPr>
          <p:nvPr/>
        </p:nvSpPr>
        <p:spPr>
          <a:xfrm>
            <a:off x="8353992" y="4811316"/>
            <a:ext cx="308996" cy="233593"/>
          </a:xfrm>
          <a:prstGeom prst="rect">
            <a:avLst/>
          </a:prstGeom>
        </p:spPr>
        <p:txBody>
          <a:bodyPr vert="horz" lIns="0" tIns="0" rIns="0" bIns="0" rtlCol="0" anchor="ctr" anchorCtr="1"/>
          <a:lstStyle>
            <a:lvl1pPr algn="ctr">
              <a:defRPr sz="800">
                <a:solidFill>
                  <a:srgbClr val="DE6222"/>
                </a:solidFill>
                <a:latin typeface="Verdan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4FA5AB-53F1-1440-832F-B48B7B08CF93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DE6222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DE6222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179512" y="1051883"/>
            <a:ext cx="8712968" cy="4091617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>
                <a:latin typeface="Constantia" pitchFamily="18" charset="0"/>
              </a:rPr>
              <a:t>Информированное общество </a:t>
            </a:r>
            <a:r>
              <a:rPr lang="ru-RU" sz="1600" dirty="0">
                <a:latin typeface="Constantia" pitchFamily="18" charset="0"/>
              </a:rPr>
              <a:t>– повышение в обществе осведомленности о проблемах и потребностях слепоглухих людей</a:t>
            </a:r>
            <a:endParaRPr lang="en-US" sz="1600" dirty="0">
              <a:latin typeface="Constantia" pitchFamily="18" charset="0"/>
            </a:endParaRPr>
          </a:p>
          <a:p>
            <a:pPr marL="0" indent="0">
              <a:buNone/>
            </a:pPr>
            <a:endParaRPr lang="ru-RU" sz="1300" dirty="0">
              <a:latin typeface="Constantia" pitchFamily="18" charset="0"/>
            </a:endParaRPr>
          </a:p>
          <a:p>
            <a:pPr marL="0" indent="0">
              <a:buNone/>
            </a:pPr>
            <a:r>
              <a:rPr lang="ru-RU" sz="1600" b="1" dirty="0">
                <a:latin typeface="Constantia" pitchFamily="18" charset="0"/>
              </a:rPr>
              <a:t>Образование и наука </a:t>
            </a:r>
            <a:r>
              <a:rPr lang="ru-RU" sz="1600" dirty="0">
                <a:latin typeface="Constantia" pitchFamily="18" charset="0"/>
              </a:rPr>
              <a:t>– возрождение научной школы и развитие системы подготовки и обучения специалистов, работающих со слепоглухими людьми</a:t>
            </a:r>
            <a:endParaRPr lang="en-US" sz="1600" dirty="0">
              <a:latin typeface="Constantia" pitchFamily="18" charset="0"/>
            </a:endParaRPr>
          </a:p>
          <a:p>
            <a:pPr marL="0" indent="0">
              <a:buNone/>
            </a:pPr>
            <a:endParaRPr lang="en-US" sz="1200" dirty="0">
              <a:latin typeface="Constantia" pitchFamily="18" charset="0"/>
            </a:endParaRPr>
          </a:p>
          <a:p>
            <a:pPr marL="0" indent="0">
              <a:buNone/>
            </a:pPr>
            <a:r>
              <a:rPr lang="ru-RU" sz="1800" b="1" dirty="0">
                <a:latin typeface="Constantia" pitchFamily="18" charset="0"/>
              </a:rPr>
              <a:t>Социальная реабилитация и интеграция </a:t>
            </a:r>
            <a:r>
              <a:rPr lang="en-US" sz="1800" dirty="0">
                <a:latin typeface="Constantia" pitchFamily="18" charset="0"/>
              </a:rPr>
              <a:t>–</a:t>
            </a:r>
            <a:r>
              <a:rPr lang="ru-RU" sz="1800" dirty="0">
                <a:latin typeface="Constantia" pitchFamily="18" charset="0"/>
              </a:rPr>
              <a:t> стимулирование профессиональной̆ и творческой активности слепоглухих, их самореализации в труде и в досуге</a:t>
            </a:r>
            <a:endParaRPr lang="en-US" sz="1800" dirty="0">
              <a:latin typeface="Constantia" pitchFamily="18" charset="0"/>
            </a:endParaRPr>
          </a:p>
          <a:p>
            <a:pPr marL="0" indent="0">
              <a:buNone/>
            </a:pPr>
            <a:endParaRPr lang="ru-RU" sz="1200" dirty="0">
              <a:latin typeface="Constantia" pitchFamily="18" charset="0"/>
            </a:endParaRPr>
          </a:p>
          <a:p>
            <a:pPr marL="0" indent="0">
              <a:buNone/>
            </a:pPr>
            <a:r>
              <a:rPr lang="ru-RU" sz="1800" b="1" dirty="0">
                <a:latin typeface="Constantia" pitchFamily="18" charset="0"/>
              </a:rPr>
              <a:t>Технологии возможностей</a:t>
            </a:r>
            <a:r>
              <a:rPr lang="en-US" sz="1800" b="1" dirty="0">
                <a:latin typeface="Constantia" pitchFamily="18" charset="0"/>
              </a:rPr>
              <a:t> </a:t>
            </a:r>
            <a:r>
              <a:rPr lang="en-US" sz="1800" dirty="0">
                <a:latin typeface="Constantia" pitchFamily="18" charset="0"/>
              </a:rPr>
              <a:t>– </a:t>
            </a:r>
            <a:r>
              <a:rPr lang="ru-RU" sz="1800" dirty="0">
                <a:latin typeface="Constantia" pitchFamily="18" charset="0"/>
              </a:rPr>
              <a:t>формирование и поддержка инновационного сообщества в области разработки и внедрения новых технологий реабилитации и </a:t>
            </a:r>
            <a:r>
              <a:rPr lang="ru-RU" sz="1800" dirty="0" err="1">
                <a:latin typeface="Constantia" pitchFamily="18" charset="0"/>
              </a:rPr>
              <a:t>абилитации</a:t>
            </a:r>
            <a:r>
              <a:rPr lang="en-US" sz="1800" dirty="0">
                <a:latin typeface="Constantia" pitchFamily="18" charset="0"/>
              </a:rPr>
              <a:t> </a:t>
            </a:r>
            <a:r>
              <a:rPr lang="ru-RU" sz="1800" dirty="0">
                <a:latin typeface="Constantia" pitchFamily="18" charset="0"/>
              </a:rPr>
              <a:t>слепоглухих людей</a:t>
            </a:r>
            <a:endParaRPr lang="en-US" sz="1800" dirty="0">
              <a:latin typeface="Constantia" pitchFamily="18" charset="0"/>
            </a:endParaRPr>
          </a:p>
          <a:p>
            <a:pPr marL="0" indent="0">
              <a:buNone/>
            </a:pPr>
            <a:endParaRPr lang="ru-RU" sz="1200" dirty="0">
              <a:latin typeface="Constantia" pitchFamily="18" charset="0"/>
            </a:endParaRPr>
          </a:p>
          <a:p>
            <a:pPr marL="0" indent="0">
              <a:buNone/>
            </a:pPr>
            <a:r>
              <a:rPr lang="ru-RU" sz="1800" b="1" dirty="0">
                <a:latin typeface="Constantia" pitchFamily="18" charset="0"/>
              </a:rPr>
              <a:t>Мир. Общество. Семья </a:t>
            </a:r>
            <a:r>
              <a:rPr lang="ru-RU" sz="1800" dirty="0">
                <a:latin typeface="Constantia" pitchFamily="18" charset="0"/>
              </a:rPr>
              <a:t>– создание системы партнерств через поддержку проектов работы с родственниками слепоглухих (обучение, консультирование и т.п.) и развитие волонтерской сети</a:t>
            </a:r>
            <a:r>
              <a:rPr lang="ru-RU" sz="1800" dirty="0" smtClean="0"/>
              <a:t>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47991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428596" y="713185"/>
            <a:ext cx="8234392" cy="469106"/>
          </a:xfrm>
        </p:spPr>
        <p:txBody>
          <a:bodyPr/>
          <a:lstStyle/>
          <a:p>
            <a:r>
              <a:rPr lang="ru-RU" sz="3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Ключевые проекты </a:t>
            </a:r>
            <a:endParaRPr lang="ru-RU" sz="3300" dirty="0"/>
          </a:p>
        </p:txBody>
      </p:sp>
      <p:sp>
        <p:nvSpPr>
          <p:cNvPr id="4" name="Date Placeholder 3"/>
          <p:cNvSpPr txBox="1">
            <a:spLocks/>
          </p:cNvSpPr>
          <p:nvPr/>
        </p:nvSpPr>
        <p:spPr>
          <a:xfrm>
            <a:off x="8353992" y="4811316"/>
            <a:ext cx="308996" cy="233593"/>
          </a:xfrm>
          <a:prstGeom prst="rect">
            <a:avLst/>
          </a:prstGeom>
        </p:spPr>
        <p:txBody>
          <a:bodyPr vert="horz" lIns="0" tIns="0" rIns="0" bIns="0" rtlCol="0" anchor="ctr" anchorCtr="1"/>
          <a:lstStyle>
            <a:lvl1pPr algn="ctr">
              <a:defRPr sz="800">
                <a:solidFill>
                  <a:srgbClr val="DE6222"/>
                </a:solidFill>
                <a:latin typeface="Verdan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4FA5AB-53F1-1440-832F-B48B7B08CF93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DE6222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DE6222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179513" y="1182291"/>
            <a:ext cx="8712968" cy="353571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>
                <a:latin typeface="Constantia" pitchFamily="18" charset="0"/>
              </a:rPr>
              <a:t>Всероссийская </a:t>
            </a:r>
            <a:r>
              <a:rPr lang="ru-RU" sz="1800" b="1" dirty="0">
                <a:latin typeface="Constantia" pitchFamily="18" charset="0"/>
              </a:rPr>
              <a:t>перепись </a:t>
            </a:r>
            <a:r>
              <a:rPr lang="ru-RU" sz="1800" dirty="0">
                <a:latin typeface="Constantia" pitchFamily="18" charset="0"/>
              </a:rPr>
              <a:t>слепоглухих</a:t>
            </a:r>
          </a:p>
          <a:p>
            <a:pPr lvl="1"/>
            <a:r>
              <a:rPr lang="ru-RU" sz="1800" dirty="0">
                <a:latin typeface="Constantia" pitchFamily="18" charset="0"/>
              </a:rPr>
              <a:t>Старт - 15 октября </a:t>
            </a:r>
            <a:r>
              <a:rPr lang="ru-RU" sz="1800" dirty="0" smtClean="0">
                <a:latin typeface="Constantia" pitchFamily="18" charset="0"/>
              </a:rPr>
              <a:t>2014 г. в </a:t>
            </a:r>
            <a:r>
              <a:rPr lang="ru-RU" sz="1800" dirty="0">
                <a:latin typeface="Constantia" pitchFamily="18" charset="0"/>
              </a:rPr>
              <a:t>«День белой трости»</a:t>
            </a:r>
          </a:p>
          <a:p>
            <a:pPr lvl="1"/>
            <a:r>
              <a:rPr lang="ru-RU" sz="1800" dirty="0">
                <a:latin typeface="Constantia" pitchFamily="18" charset="0"/>
              </a:rPr>
              <a:t>Кампания социальной рекламы</a:t>
            </a:r>
          </a:p>
          <a:p>
            <a:pPr lvl="1"/>
            <a:r>
              <a:rPr lang="ru-RU" sz="1800" dirty="0">
                <a:latin typeface="Constantia" pitchFamily="18" charset="0"/>
              </a:rPr>
              <a:t>Распространение информации через государственные структуры и общественные организации</a:t>
            </a:r>
          </a:p>
          <a:p>
            <a:pPr lvl="1"/>
            <a:r>
              <a:rPr lang="ru-RU" sz="1800" dirty="0">
                <a:latin typeface="Constantia" pitchFamily="18" charset="0"/>
              </a:rPr>
              <a:t>Работа «горячей линии» и </a:t>
            </a:r>
            <a:r>
              <a:rPr lang="ru-RU" sz="1800" dirty="0" smtClean="0">
                <a:latin typeface="Constantia" pitchFamily="18" charset="0"/>
              </a:rPr>
              <a:t>сайта</a:t>
            </a:r>
          </a:p>
          <a:p>
            <a:pPr marL="457200" lvl="1" indent="0">
              <a:buNone/>
            </a:pPr>
            <a:endParaRPr lang="ru-RU" sz="1800" dirty="0">
              <a:latin typeface="Constantia" pitchFamily="18" charset="0"/>
            </a:endParaRPr>
          </a:p>
          <a:p>
            <a:r>
              <a:rPr lang="ru-RU" sz="1800" b="1" dirty="0">
                <a:latin typeface="Constantia" pitchFamily="18" charset="0"/>
              </a:rPr>
              <a:t>Театральные проекты</a:t>
            </a:r>
          </a:p>
          <a:p>
            <a:pPr lvl="1"/>
            <a:r>
              <a:rPr lang="ru-RU" sz="1800" dirty="0">
                <a:latin typeface="Constantia" pitchFamily="18" charset="0"/>
              </a:rPr>
              <a:t>«</a:t>
            </a:r>
            <a:r>
              <a:rPr lang="ru-RU" sz="1800" dirty="0" err="1">
                <a:latin typeface="Constantia" pitchFamily="18" charset="0"/>
              </a:rPr>
              <a:t>Прикасаемые</a:t>
            </a:r>
            <a:r>
              <a:rPr lang="ru-RU" sz="1800" dirty="0">
                <a:latin typeface="Constantia" pitchFamily="18" charset="0"/>
              </a:rPr>
              <a:t>» - </a:t>
            </a:r>
            <a:r>
              <a:rPr lang="ru-RU" sz="1800" dirty="0" smtClean="0">
                <a:latin typeface="Constantia" pitchFamily="18" charset="0"/>
              </a:rPr>
              <a:t>премьера 19-20 апреля 2015 г. </a:t>
            </a:r>
            <a:endParaRPr lang="ru-RU" sz="1800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91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421293" y="632491"/>
            <a:ext cx="8234392" cy="469106"/>
          </a:xfrm>
        </p:spPr>
        <p:txBody>
          <a:bodyPr/>
          <a:lstStyle/>
          <a:p>
            <a:r>
              <a:rPr lang="ru-RU" sz="3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Ключевые проекты (2) </a:t>
            </a:r>
            <a:endParaRPr lang="ru-RU" sz="3300" dirty="0"/>
          </a:p>
        </p:txBody>
      </p:sp>
      <p:sp>
        <p:nvSpPr>
          <p:cNvPr id="4" name="Date Placeholder 3"/>
          <p:cNvSpPr txBox="1">
            <a:spLocks/>
          </p:cNvSpPr>
          <p:nvPr/>
        </p:nvSpPr>
        <p:spPr>
          <a:xfrm>
            <a:off x="8353992" y="4811316"/>
            <a:ext cx="308996" cy="233593"/>
          </a:xfrm>
          <a:prstGeom prst="rect">
            <a:avLst/>
          </a:prstGeom>
        </p:spPr>
        <p:txBody>
          <a:bodyPr vert="horz" lIns="0" tIns="0" rIns="0" bIns="0" rtlCol="0" anchor="ctr" anchorCtr="1"/>
          <a:lstStyle>
            <a:lvl1pPr algn="ctr">
              <a:defRPr sz="800">
                <a:solidFill>
                  <a:srgbClr val="DE6222"/>
                </a:solidFill>
                <a:latin typeface="Verdan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4FA5AB-53F1-1440-832F-B48B7B08CF93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DE6222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DE6222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17300" y="1219488"/>
            <a:ext cx="8856984" cy="394331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 err="1">
                <a:latin typeface="Constantia" pitchFamily="18" charset="0"/>
              </a:rPr>
              <a:t>Грантовая</a:t>
            </a:r>
            <a:r>
              <a:rPr lang="ru-RU" sz="1800" dirty="0">
                <a:latin typeface="Constantia" pitchFamily="18" charset="0"/>
              </a:rPr>
              <a:t> </a:t>
            </a:r>
            <a:r>
              <a:rPr lang="ru-RU" sz="1800" dirty="0" smtClean="0">
                <a:latin typeface="Constantia" pitchFamily="18" charset="0"/>
              </a:rPr>
              <a:t>кампания</a:t>
            </a:r>
          </a:p>
          <a:p>
            <a:pPr marL="0" indent="0">
              <a:buNone/>
            </a:pPr>
            <a:endParaRPr lang="ru-RU" sz="1500" dirty="0">
              <a:latin typeface="Constantia" pitchFamily="18" charset="0"/>
            </a:endParaRPr>
          </a:p>
          <a:p>
            <a:r>
              <a:rPr lang="ru-RU" sz="1800" b="1" dirty="0">
                <a:latin typeface="Constantia" pitchFamily="18" charset="0"/>
              </a:rPr>
              <a:t>Конкурсы</a:t>
            </a:r>
            <a:r>
              <a:rPr lang="ru-RU" sz="1800" dirty="0">
                <a:latin typeface="Constantia" pitchFamily="18" charset="0"/>
              </a:rPr>
              <a:t> (изобретатели, дизайнеры, СМИ, молодые ученые)</a:t>
            </a:r>
          </a:p>
          <a:p>
            <a:pPr marL="0" indent="0">
              <a:buNone/>
            </a:pPr>
            <a:endParaRPr lang="ru-RU" sz="1500" dirty="0">
              <a:latin typeface="Constantia" pitchFamily="18" charset="0"/>
            </a:endParaRPr>
          </a:p>
          <a:p>
            <a:r>
              <a:rPr lang="ru-RU" sz="1800" dirty="0">
                <a:latin typeface="Constantia" pitchFamily="18" charset="0"/>
              </a:rPr>
              <a:t>Международный </a:t>
            </a:r>
            <a:r>
              <a:rPr lang="ru-RU" sz="1800" b="1" dirty="0">
                <a:latin typeface="Constantia" pitchFamily="18" charset="0"/>
              </a:rPr>
              <a:t>семинар</a:t>
            </a:r>
            <a:r>
              <a:rPr lang="ru-RU" sz="1800" dirty="0">
                <a:latin typeface="Constantia" pitchFamily="18" charset="0"/>
              </a:rPr>
              <a:t> </a:t>
            </a:r>
            <a:r>
              <a:rPr lang="ru-RU" sz="1800" dirty="0" smtClean="0">
                <a:latin typeface="Constantia" pitchFamily="18" charset="0"/>
              </a:rPr>
              <a:t>и Международная </a:t>
            </a:r>
            <a:r>
              <a:rPr lang="ru-RU" sz="1800" b="1" dirty="0" smtClean="0">
                <a:latin typeface="Constantia" pitchFamily="18" charset="0"/>
              </a:rPr>
              <a:t>конференция</a:t>
            </a:r>
            <a:r>
              <a:rPr lang="ru-RU" sz="1800" dirty="0" smtClean="0">
                <a:latin typeface="Constantia" pitchFamily="18" charset="0"/>
              </a:rPr>
              <a:t> </a:t>
            </a:r>
          </a:p>
          <a:p>
            <a:pPr marL="0" indent="0">
              <a:buNone/>
            </a:pPr>
            <a:endParaRPr lang="ru-RU" sz="1500" dirty="0">
              <a:latin typeface="Constantia" pitchFamily="18" charset="0"/>
            </a:endParaRPr>
          </a:p>
          <a:p>
            <a:r>
              <a:rPr lang="ru-RU" sz="1800" dirty="0">
                <a:latin typeface="Constantia" pitchFamily="18" charset="0"/>
              </a:rPr>
              <a:t>Консультационный </a:t>
            </a:r>
            <a:r>
              <a:rPr lang="ru-RU" sz="1800" b="1" dirty="0">
                <a:latin typeface="Constantia" pitchFamily="18" charset="0"/>
              </a:rPr>
              <a:t>центр</a:t>
            </a:r>
          </a:p>
          <a:p>
            <a:pPr marL="0" indent="0">
              <a:buNone/>
            </a:pPr>
            <a:endParaRPr lang="ru-RU" sz="1500" dirty="0">
              <a:latin typeface="Constantia" pitchFamily="18" charset="0"/>
            </a:endParaRPr>
          </a:p>
          <a:p>
            <a:r>
              <a:rPr lang="ru-RU" sz="1800" b="1" dirty="0">
                <a:latin typeface="Constantia" pitchFamily="18" charset="0"/>
              </a:rPr>
              <a:t>Курсы </a:t>
            </a:r>
            <a:r>
              <a:rPr lang="ru-RU" sz="1800" dirty="0">
                <a:latin typeface="Constantia" pitchFamily="18" charset="0"/>
              </a:rPr>
              <a:t>для слепоглухих и поддержка региональных лидеров</a:t>
            </a:r>
          </a:p>
          <a:p>
            <a:pPr marL="0" indent="0">
              <a:buNone/>
            </a:pPr>
            <a:endParaRPr lang="ru-RU" sz="1500" dirty="0">
              <a:latin typeface="Constantia" pitchFamily="18" charset="0"/>
            </a:endParaRPr>
          </a:p>
          <a:p>
            <a:r>
              <a:rPr lang="ru-RU" sz="1800" dirty="0">
                <a:latin typeface="Constantia" pitchFamily="18" charset="0"/>
              </a:rPr>
              <a:t>Документальное кино, журнал «Ваш собеседник», досуговые центры и др.</a:t>
            </a:r>
          </a:p>
        </p:txBody>
      </p:sp>
    </p:spTree>
    <p:extLst>
      <p:ext uri="{BB962C8B-B14F-4D97-AF65-F5344CB8AC3E}">
        <p14:creationId xmlns:p14="http://schemas.microsoft.com/office/powerpoint/2010/main" val="279056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251520" y="553166"/>
            <a:ext cx="8234392" cy="469106"/>
          </a:xfrm>
        </p:spPr>
        <p:txBody>
          <a:bodyPr/>
          <a:lstStyle/>
          <a:p>
            <a:r>
              <a:rPr lang="ru-RU" sz="3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Образ будущего - 2020</a:t>
            </a:r>
            <a:endParaRPr lang="ru-RU" sz="3300" dirty="0"/>
          </a:p>
        </p:txBody>
      </p:sp>
      <p:sp>
        <p:nvSpPr>
          <p:cNvPr id="4" name="Date Placeholder 3"/>
          <p:cNvSpPr txBox="1">
            <a:spLocks/>
          </p:cNvSpPr>
          <p:nvPr/>
        </p:nvSpPr>
        <p:spPr>
          <a:xfrm>
            <a:off x="8353992" y="4811316"/>
            <a:ext cx="308996" cy="233593"/>
          </a:xfrm>
          <a:prstGeom prst="rect">
            <a:avLst/>
          </a:prstGeom>
        </p:spPr>
        <p:txBody>
          <a:bodyPr vert="horz" lIns="0" tIns="0" rIns="0" bIns="0" rtlCol="0" anchor="ctr" anchorCtr="1"/>
          <a:lstStyle>
            <a:lvl1pPr algn="ctr">
              <a:defRPr sz="800">
                <a:solidFill>
                  <a:srgbClr val="DE6222"/>
                </a:solidFill>
                <a:latin typeface="Verdan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4FA5AB-53F1-1440-832F-B48B7B08CF93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DE6222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DE6222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17300" y="1112487"/>
            <a:ext cx="2150444" cy="300844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800" dirty="0" smtClean="0">
              <a:latin typeface="Constantia" pitchFamily="18" charset="0"/>
            </a:endParaRPr>
          </a:p>
          <a:p>
            <a:pPr marL="0" indent="0">
              <a:buNone/>
            </a:pPr>
            <a:endParaRPr lang="ru-RU" sz="1800" dirty="0">
              <a:latin typeface="Constantia" pitchFamily="18" charset="0"/>
            </a:endParaRPr>
          </a:p>
          <a:p>
            <a:pPr marL="0" indent="0">
              <a:buNone/>
            </a:pPr>
            <a:endParaRPr lang="ru-RU" sz="1800" dirty="0" smtClean="0">
              <a:latin typeface="Constantia" pitchFamily="18" charset="0"/>
            </a:endParaRPr>
          </a:p>
          <a:p>
            <a:pPr marL="0" indent="0">
              <a:buNone/>
            </a:pPr>
            <a:endParaRPr lang="ru-RU" sz="1800" dirty="0">
              <a:latin typeface="Constantia" pitchFamily="18" charset="0"/>
            </a:endParaRPr>
          </a:p>
          <a:p>
            <a:pPr marL="0" indent="0" algn="ctr">
              <a:buNone/>
            </a:pPr>
            <a:r>
              <a:rPr lang="ru-RU" sz="1800" b="1" dirty="0" smtClean="0">
                <a:latin typeface="Constantia" pitchFamily="18" charset="0"/>
              </a:rPr>
              <a:t>Каждый </a:t>
            </a:r>
            <a:br>
              <a:rPr lang="ru-RU" sz="1800" b="1" dirty="0" smtClean="0">
                <a:latin typeface="Constantia" pitchFamily="18" charset="0"/>
              </a:rPr>
            </a:br>
            <a:r>
              <a:rPr lang="ru-RU" sz="1800" b="1" dirty="0" smtClean="0">
                <a:latin typeface="Constantia" pitchFamily="18" charset="0"/>
              </a:rPr>
              <a:t>слепоглухой </a:t>
            </a:r>
            <a:br>
              <a:rPr lang="ru-RU" sz="1800" b="1" dirty="0" smtClean="0">
                <a:latin typeface="Constantia" pitchFamily="18" charset="0"/>
              </a:rPr>
            </a:br>
            <a:r>
              <a:rPr lang="ru-RU" sz="1800" b="1" dirty="0" smtClean="0">
                <a:latin typeface="Constantia" pitchFamily="18" charset="0"/>
              </a:rPr>
              <a:t>человек</a:t>
            </a:r>
            <a:endParaRPr lang="ru-RU" sz="1800" b="1" dirty="0">
              <a:latin typeface="Constantia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2411760" y="1101598"/>
            <a:ext cx="6552728" cy="3630392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ru-RU" sz="1800" dirty="0">
                <a:latin typeface="Constantia" pitchFamily="18" charset="0"/>
              </a:rPr>
              <a:t>у</a:t>
            </a:r>
            <a:r>
              <a:rPr lang="ru-RU" sz="1800" dirty="0" smtClean="0">
                <a:latin typeface="Constantia" pitchFamily="18" charset="0"/>
              </a:rPr>
              <a:t>чтен и согласована траектория его развития </a:t>
            </a:r>
          </a:p>
          <a:p>
            <a:pPr marL="0" indent="0">
              <a:buNone/>
            </a:pPr>
            <a:endParaRPr lang="ru-RU" sz="1200" dirty="0" smtClean="0">
              <a:latin typeface="Constantia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dirty="0">
                <a:latin typeface="Constantia" pitchFamily="18" charset="0"/>
              </a:rPr>
              <a:t>м</a:t>
            </a:r>
            <a:r>
              <a:rPr lang="ru-RU" sz="1800" dirty="0" smtClean="0">
                <a:latin typeface="Constantia" pitchFamily="18" charset="0"/>
              </a:rPr>
              <a:t>ожет получить консультацию в специальном центре</a:t>
            </a:r>
          </a:p>
          <a:p>
            <a:pPr marL="0" indent="0">
              <a:buNone/>
            </a:pPr>
            <a:endParaRPr lang="ru-RU" sz="1200" dirty="0" smtClean="0">
              <a:latin typeface="Constantia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dirty="0">
                <a:latin typeface="Constantia" pitchFamily="18" charset="0"/>
              </a:rPr>
              <a:t>и</a:t>
            </a:r>
            <a:r>
              <a:rPr lang="ru-RU" sz="1800" dirty="0" smtClean="0">
                <a:latin typeface="Constantia" pitchFamily="18" charset="0"/>
              </a:rPr>
              <a:t>меет доступ к современным ТСР</a:t>
            </a:r>
          </a:p>
          <a:p>
            <a:pPr marL="0" indent="0">
              <a:buNone/>
            </a:pPr>
            <a:endParaRPr lang="ru-RU" sz="1200" dirty="0" smtClean="0">
              <a:latin typeface="Constantia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dirty="0">
                <a:latin typeface="Constantia" pitchFamily="18" charset="0"/>
              </a:rPr>
              <a:t>з</a:t>
            </a:r>
            <a:r>
              <a:rPr lang="ru-RU" sz="1800" dirty="0" smtClean="0">
                <a:latin typeface="Constantia" pitchFamily="18" charset="0"/>
              </a:rPr>
              <a:t>ащищен в рамках нормативно-правовой базы</a:t>
            </a:r>
          </a:p>
          <a:p>
            <a:pPr marL="0" indent="0">
              <a:buNone/>
            </a:pPr>
            <a:endParaRPr lang="ru-RU" sz="1200" dirty="0" smtClean="0">
              <a:latin typeface="Constantia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dirty="0">
                <a:latin typeface="Constantia" pitchFamily="18" charset="0"/>
              </a:rPr>
              <a:t>п</a:t>
            </a:r>
            <a:r>
              <a:rPr lang="ru-RU" sz="1800" dirty="0" smtClean="0">
                <a:latin typeface="Constantia" pitchFamily="18" charset="0"/>
              </a:rPr>
              <a:t>ользуется трудами научной школы (1 </a:t>
            </a:r>
            <a:r>
              <a:rPr lang="ru-RU" sz="1800" dirty="0" err="1" smtClean="0">
                <a:latin typeface="Constantia" pitchFamily="18" charset="0"/>
              </a:rPr>
              <a:t>д.н</a:t>
            </a:r>
            <a:r>
              <a:rPr lang="ru-RU" sz="1800" dirty="0" smtClean="0">
                <a:latin typeface="Constantia" pitchFamily="18" charset="0"/>
              </a:rPr>
              <a:t>., 3 к.н., 10 аспирантов)</a:t>
            </a:r>
          </a:p>
          <a:p>
            <a:pPr marL="0" indent="0">
              <a:buNone/>
            </a:pPr>
            <a:endParaRPr lang="ru-RU" sz="1200" dirty="0" smtClean="0">
              <a:latin typeface="Constantia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dirty="0">
                <a:latin typeface="Constantia" pitchFamily="18" charset="0"/>
              </a:rPr>
              <a:t>м</a:t>
            </a:r>
            <a:r>
              <a:rPr lang="ru-RU" sz="1800" dirty="0" smtClean="0">
                <a:latin typeface="Constantia" pitchFamily="18" charset="0"/>
              </a:rPr>
              <a:t>ожет обучаться в вузе/сетевом университете</a:t>
            </a:r>
          </a:p>
          <a:p>
            <a:pPr marL="0" indent="0">
              <a:buNone/>
            </a:pPr>
            <a:endParaRPr lang="ru-RU" sz="1200" dirty="0" smtClean="0">
              <a:latin typeface="Constantia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dirty="0">
                <a:latin typeface="Constantia" pitchFamily="18" charset="0"/>
              </a:rPr>
              <a:t>м</a:t>
            </a:r>
            <a:r>
              <a:rPr lang="ru-RU" sz="1800" dirty="0" smtClean="0">
                <a:latin typeface="Constantia" pitchFamily="18" charset="0"/>
              </a:rPr>
              <a:t>ожет получить интересную профессию</a:t>
            </a:r>
          </a:p>
          <a:p>
            <a:pPr marL="0" indent="0">
              <a:buNone/>
            </a:pPr>
            <a:endParaRPr lang="ru-RU" sz="1200" dirty="0" smtClean="0">
              <a:latin typeface="Constantia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dirty="0">
                <a:latin typeface="Constantia" pitchFamily="18" charset="0"/>
              </a:rPr>
              <a:t>о</a:t>
            </a:r>
            <a:r>
              <a:rPr lang="ru-RU" sz="1800" dirty="0" smtClean="0">
                <a:latin typeface="Constantia" pitchFamily="18" charset="0"/>
              </a:rPr>
              <a:t>тдыхает и общается в сети досуговых центров</a:t>
            </a:r>
          </a:p>
          <a:p>
            <a:pPr marL="0" indent="0">
              <a:buNone/>
            </a:pPr>
            <a:endParaRPr lang="ru-RU" sz="1300" dirty="0" smtClean="0">
              <a:latin typeface="Constantia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dirty="0">
                <a:latin typeface="Constantia" pitchFamily="18" charset="0"/>
              </a:rPr>
              <a:t>н</a:t>
            </a:r>
            <a:r>
              <a:rPr lang="ru-RU" sz="1800" dirty="0" smtClean="0">
                <a:latin typeface="Constantia" pitchFamily="18" charset="0"/>
              </a:rPr>
              <a:t>аходится под опекой партнерских организаций и волонтеров пользуется модельным доступным пространством (не менее 3)</a:t>
            </a:r>
          </a:p>
        </p:txBody>
      </p:sp>
    </p:spTree>
    <p:extLst>
      <p:ext uri="{BB962C8B-B14F-4D97-AF65-F5344CB8AC3E}">
        <p14:creationId xmlns:p14="http://schemas.microsoft.com/office/powerpoint/2010/main" val="239250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>
          <a:xfrm>
            <a:off x="1262063" y="4457701"/>
            <a:ext cx="2133599" cy="35361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>
                <a:solidFill>
                  <a:schemeClr val="bg1"/>
                </a:solidFill>
                <a:latin typeface="Verdana"/>
              </a:defRPr>
            </a:lvl1pPr>
          </a:lstStyle>
          <a:p>
            <a:fld id="{2188776F-2313-F44E-93F4-312E7079EB60}" type="datetimeFigureOut">
              <a:rPr lang="en-US" smtClean="0"/>
              <a:pPr/>
              <a:t>9/1/2015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91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678</TotalTime>
  <Words>459</Words>
  <Application>Microsoft Office PowerPoint</Application>
  <PresentationFormat>Экран (16:9)</PresentationFormat>
  <Paragraphs>91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Calibri</vt:lpstr>
      <vt:lpstr>Constantia</vt:lpstr>
      <vt:lpstr>Verdana</vt:lpstr>
      <vt:lpstr>Wingdings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111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Mikhail</dc:creator>
  <cp:lastModifiedBy>Фонд</cp:lastModifiedBy>
  <cp:revision>122</cp:revision>
  <dcterms:created xsi:type="dcterms:W3CDTF">2014-10-13T10:24:14Z</dcterms:created>
  <dcterms:modified xsi:type="dcterms:W3CDTF">2015-09-01T11:50:25Z</dcterms:modified>
</cp:coreProperties>
</file>