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5" r:id="rId4"/>
    <p:sldId id="258" r:id="rId5"/>
    <p:sldId id="266" r:id="rId6"/>
    <p:sldId id="259" r:id="rId7"/>
    <p:sldId id="260" r:id="rId8"/>
    <p:sldId id="261" r:id="rId9"/>
    <p:sldId id="268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965" autoAdjust="0"/>
    <p:restoredTop sz="94660"/>
  </p:normalViewPr>
  <p:slideViewPr>
    <p:cSldViewPr>
      <p:cViewPr>
        <p:scale>
          <a:sx n="72" d="100"/>
          <a:sy n="72" d="100"/>
        </p:scale>
        <p:origin x="-1008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490C8-2E0E-405B-93CB-AEB92D9D9B5D}" type="datetimeFigureOut">
              <a:rPr lang="ru-RU" smtClean="0"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52D22-8297-4BC3-B32A-4EDB295CE1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015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490C8-2E0E-405B-93CB-AEB92D9D9B5D}" type="datetimeFigureOut">
              <a:rPr lang="ru-RU" smtClean="0"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52D22-8297-4BC3-B32A-4EDB295CE1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628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490C8-2E0E-405B-93CB-AEB92D9D9B5D}" type="datetimeFigureOut">
              <a:rPr lang="ru-RU" smtClean="0"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52D22-8297-4BC3-B32A-4EDB295CE1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923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490C8-2E0E-405B-93CB-AEB92D9D9B5D}" type="datetimeFigureOut">
              <a:rPr lang="ru-RU" smtClean="0"/>
              <a:t>26.08.2015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52D22-8297-4BC3-B32A-4EDB295CE1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408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490C8-2E0E-405B-93CB-AEB92D9D9B5D}" type="datetimeFigureOut">
              <a:rPr lang="ru-RU" smtClean="0"/>
              <a:t>26.08.2015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52D22-8297-4BC3-B32A-4EDB295CE1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603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490C8-2E0E-405B-93CB-AEB92D9D9B5D}" type="datetimeFigureOut">
              <a:rPr lang="ru-RU" smtClean="0"/>
              <a:t>26.08.2015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52D22-8297-4BC3-B32A-4EDB295CE1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925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490C8-2E0E-405B-93CB-AEB92D9D9B5D}" type="datetimeFigureOut">
              <a:rPr lang="ru-RU" smtClean="0"/>
              <a:t>26.08.2015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52D22-8297-4BC3-B32A-4EDB295CE1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714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490C8-2E0E-405B-93CB-AEB92D9D9B5D}" type="datetimeFigureOut">
              <a:rPr lang="ru-RU" smtClean="0"/>
              <a:t>26.08.2015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52D22-8297-4BC3-B32A-4EDB295CE1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758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490C8-2E0E-405B-93CB-AEB92D9D9B5D}" type="datetimeFigureOut">
              <a:rPr lang="ru-RU" smtClean="0"/>
              <a:t>26.08.2015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52D22-8297-4BC3-B32A-4EDB295CE1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278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490C8-2E0E-405B-93CB-AEB92D9D9B5D}" type="datetimeFigureOut">
              <a:rPr lang="ru-RU" smtClean="0"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52D22-8297-4BC3-B32A-4EDB295CE1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326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490C8-2E0E-405B-93CB-AEB92D9D9B5D}" type="datetimeFigureOut">
              <a:rPr lang="ru-RU" smtClean="0"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52D22-8297-4BC3-B32A-4EDB295CE1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851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tx2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490C8-2E0E-405B-93CB-AEB92D9D9B5D}" type="datetimeFigureOut">
              <a:rPr lang="ru-RU" smtClean="0"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52D22-8297-4BC3-B32A-4EDB295CE1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352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yriad Pro" pitchFamily="34" charset="0"/>
              </a:rPr>
              <a:t/>
            </a:r>
            <a:b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yriad Pro" pitchFamily="34" charset="0"/>
              </a:rPr>
            </a:br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yriad Pro" pitchFamily="34" charset="0"/>
              </a:rPr>
              <a:t/>
            </a:r>
            <a:b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yriad Pro" pitchFamily="34" charset="0"/>
              </a:rPr>
            </a:br>
            <a:r>
              <a:rPr lang="ru-RU" sz="5300" b="1" dirty="0" smtClean="0">
                <a:solidFill>
                  <a:srgbClr val="C00000"/>
                </a:solidFill>
                <a:latin typeface="Myriad Pro" pitchFamily="34" charset="0"/>
              </a:rPr>
              <a:t>Проект «Кризисный центр помощи семье </a:t>
            </a:r>
            <a:br>
              <a:rPr lang="ru-RU" sz="5300" b="1" dirty="0" smtClean="0">
                <a:solidFill>
                  <a:srgbClr val="C00000"/>
                </a:solidFill>
                <a:latin typeface="Myriad Pro" pitchFamily="34" charset="0"/>
              </a:rPr>
            </a:br>
            <a:r>
              <a:rPr lang="ru-RU" sz="5300" b="1" dirty="0" smtClean="0">
                <a:solidFill>
                  <a:srgbClr val="C00000"/>
                </a:solidFill>
                <a:latin typeface="Myriad Pro" pitchFamily="34" charset="0"/>
              </a:rPr>
              <a:t>«Милосердие»</a:t>
            </a:r>
            <a:endParaRPr lang="ru-RU" sz="5300" b="1" dirty="0">
              <a:solidFill>
                <a:srgbClr val="C00000"/>
              </a:solidFill>
              <a:latin typeface="Myriad Pro" pitchFamily="34" charset="0"/>
            </a:endParaRPr>
          </a:p>
        </p:txBody>
      </p:sp>
      <p:pic>
        <p:nvPicPr>
          <p:cNvPr id="1028" name="Picture 4" descr="F:\Полина макеты\Благ.фонд Радость жизни\ребетенок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76672"/>
            <a:ext cx="6656784" cy="1653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4581127"/>
            <a:ext cx="1521501" cy="191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542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626">
        <p:split orient="vert"/>
      </p:transition>
    </mc:Choice>
    <mc:Fallback xmlns="">
      <p:transition spd="slow" advTm="5626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4136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ru-RU" sz="3200" b="1" dirty="0" smtClean="0">
                <a:latin typeface="Myriad Pro" pitchFamily="34" charset="0"/>
              </a:rPr>
              <a:t>Проблема: </a:t>
            </a:r>
            <a:r>
              <a:rPr lang="ru-RU" sz="3200" b="1" i="1" dirty="0" smtClean="0">
                <a:solidFill>
                  <a:srgbClr val="FF0000"/>
                </a:solidFill>
                <a:latin typeface="Myriad Pro" pitchFamily="34" charset="0"/>
              </a:rPr>
              <a:t>утрата семейных ценностей </a:t>
            </a:r>
            <a:endParaRPr lang="ru-RU" sz="3200" b="1" i="1" dirty="0">
              <a:solidFill>
                <a:srgbClr val="FF0000"/>
              </a:solidFill>
              <a:latin typeface="Myriad Pro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84784"/>
            <a:ext cx="8928992" cy="5184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Myriad Pro" pitchFamily="34" charset="0"/>
              </a:rPr>
              <a:t>Сахалинская </a:t>
            </a:r>
            <a:r>
              <a:rPr lang="ru-RU" sz="2400" b="1" dirty="0" smtClean="0">
                <a:latin typeface="Myriad Pro" pitchFamily="34" charset="0"/>
              </a:rPr>
              <a:t>область(по </a:t>
            </a:r>
            <a:r>
              <a:rPr lang="ru-RU" sz="2400" b="1" dirty="0">
                <a:latin typeface="Myriad Pro" pitchFamily="34" charset="0"/>
              </a:rPr>
              <a:t>данным ЗАГС и  </a:t>
            </a:r>
            <a:r>
              <a:rPr lang="ru-RU" sz="2400" b="1" dirty="0" err="1" smtClean="0">
                <a:latin typeface="Myriad Pro" pitchFamily="34" charset="0"/>
              </a:rPr>
              <a:t>минздрава</a:t>
            </a:r>
            <a:r>
              <a:rPr lang="ru-RU" sz="2400" b="1" dirty="0" smtClean="0">
                <a:latin typeface="Myriad Pro" pitchFamily="34" charset="0"/>
              </a:rPr>
              <a:t>)</a:t>
            </a:r>
            <a:endParaRPr lang="ru-RU" sz="2400" dirty="0"/>
          </a:p>
        </p:txBody>
      </p:sp>
      <p:pic>
        <p:nvPicPr>
          <p:cNvPr id="5" name="Picture 2" descr="F:\Полина макеты\Благ.фонд Радость жизни\КАРТИНК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16832"/>
            <a:ext cx="8064896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47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369"/>
    </mc:Choice>
    <mc:Fallback xmlns="">
      <p:transition spd="slow" advTm="15369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3204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Цель: </a:t>
            </a:r>
            <a:r>
              <a:rPr lang="ru-RU" b="1" i="1" dirty="0" smtClean="0">
                <a:solidFill>
                  <a:srgbClr val="FF0000"/>
                </a:solidFill>
              </a:rPr>
              <a:t>восстановление семейных ценностей 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958516"/>
            <a:ext cx="8229600" cy="4525963"/>
          </a:xfrm>
        </p:spPr>
        <p:txBody>
          <a:bodyPr>
            <a:normAutofit/>
          </a:bodyPr>
          <a:lstStyle/>
          <a:p>
            <a:endParaRPr lang="ru-RU" sz="2800" dirty="0" smtClean="0"/>
          </a:p>
          <a:p>
            <a:pPr marL="0" indent="0">
              <a:buNone/>
            </a:pPr>
            <a:r>
              <a:rPr lang="ru-RU" sz="2800" dirty="0"/>
              <a:t>Задачи:</a:t>
            </a:r>
          </a:p>
          <a:p>
            <a:endParaRPr lang="ru-RU" sz="2800" dirty="0"/>
          </a:p>
          <a:p>
            <a:r>
              <a:rPr lang="ru-RU" sz="2800" b="1" dirty="0" smtClean="0">
                <a:cs typeface="Myanmar Text" panose="020B0502040204020203" pitchFamily="34" charset="0"/>
              </a:rPr>
              <a:t>Организация помощи  семье, находящийся в трудной жизненной ситуации </a:t>
            </a:r>
          </a:p>
          <a:p>
            <a:r>
              <a:rPr lang="ru-RU" sz="2800" b="1" dirty="0" smtClean="0">
                <a:cs typeface="Myanmar Text" panose="020B0502040204020203" pitchFamily="34" charset="0"/>
              </a:rPr>
              <a:t>Привлечение различных государственных органов и общественных объединений к решению вопросов семьи</a:t>
            </a:r>
          </a:p>
          <a:p>
            <a:r>
              <a:rPr lang="ru-RU" sz="2800" b="1" dirty="0" smtClean="0">
                <a:cs typeface="Myanmar Text" panose="020B0502040204020203" pitchFamily="34" charset="0"/>
              </a:rPr>
              <a:t>Пропаганда семейных ценностей </a:t>
            </a:r>
            <a:endParaRPr lang="ru-RU" b="1" dirty="0">
              <a:cs typeface="Myanmar Text" panose="020B0502040204020203" pitchFamily="34" charset="0"/>
            </a:endParaRPr>
          </a:p>
        </p:txBody>
      </p:sp>
      <p:pic>
        <p:nvPicPr>
          <p:cNvPr id="5" name="Picture 2" descr="C:\Users\PRIYUT\Desktop\Выставка\фото человеческий потенциал\DSC0003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 t="19208" r="10598" b="24267"/>
          <a:stretch/>
        </p:blipFill>
        <p:spPr bwMode="auto">
          <a:xfrm>
            <a:off x="3707904" y="764704"/>
            <a:ext cx="478816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41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45"/>
    </mc:Choice>
    <mc:Fallback xmlns="">
      <p:transition spd="slow" advTm="6245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F:\Полина макеты\Благ.фонд Радость жизни\детишки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7638"/>
            <a:ext cx="8568952" cy="4819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C00000"/>
                </a:solidFill>
                <a:latin typeface="Myriad Pro" pitchFamily="34" charset="0"/>
                <a:cs typeface="Arial" panose="020B0604020202020204" pitchFamily="34" charset="0"/>
              </a:rPr>
              <a:t>Приоритетные социальные задачи в России</a:t>
            </a:r>
            <a:endParaRPr lang="ru-RU" i="1" dirty="0">
              <a:solidFill>
                <a:srgbClr val="C00000"/>
              </a:solidFill>
              <a:latin typeface="Myriad Pro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55365"/>
            <a:ext cx="8712968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/>
              <a:t>«Создание </a:t>
            </a:r>
            <a:r>
              <a:rPr lang="ru-RU" sz="2800" b="1" dirty="0"/>
              <a:t>условий для роста рождаемости, охрана материнства и детства, укрепление института семьи – это приоритетные социальные задачи в России. Они имеют ключевое значение для настоящего и для будущего нашего государства и требуют системной, согласованной работы органов власти всех уровней и общества, и граждан, работы, которая должна иметь единые цели и чёткие, понятные критерии их достижения</a:t>
            </a:r>
            <a:r>
              <a:rPr lang="ru-RU" sz="2800" b="1" dirty="0" smtClean="0"/>
              <a:t>» </a:t>
            </a:r>
          </a:p>
          <a:p>
            <a:pPr marL="0" indent="0">
              <a:buNone/>
            </a:pPr>
            <a:r>
              <a:rPr lang="ru-RU" sz="2800" dirty="0"/>
              <a:t>	</a:t>
            </a:r>
            <a:r>
              <a:rPr lang="ru-RU" sz="2800" dirty="0" smtClean="0"/>
              <a:t>						</a:t>
            </a:r>
            <a:r>
              <a:rPr lang="ru-RU" sz="2800" b="1" dirty="0" smtClean="0"/>
              <a:t>В.В. ПУТИН</a:t>
            </a:r>
            <a:endParaRPr lang="ru-RU" sz="2800" b="1" dirty="0"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73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24"/>
    </mc:Choice>
    <mc:Fallback xmlns="">
      <p:transition spd="slow" advTm="9324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Консолидация взаимодействия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896544"/>
          </a:xfrm>
        </p:spPr>
        <p:txBody>
          <a:bodyPr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476516" y="3718060"/>
            <a:ext cx="2210284" cy="7304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Центры защиты материнства РФ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57201" y="2954804"/>
            <a:ext cx="2774234" cy="5980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Органы опеки и попечительства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57200" y="4456555"/>
            <a:ext cx="2566652" cy="5464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Министерство здравоохранения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857092" y="1514127"/>
            <a:ext cx="1800200" cy="9139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БФ «Радость жизни»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030185" y="4931401"/>
            <a:ext cx="1342795" cy="8230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Бизнес структуры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436816" y="1473894"/>
            <a:ext cx="2249984" cy="8130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Русская православная церковь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57200" y="3777429"/>
            <a:ext cx="2280360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Министерство образования 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267745" y="6004202"/>
            <a:ext cx="1866732" cy="6576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Волонтерское движение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477272" y="6004202"/>
            <a:ext cx="1728192" cy="631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Инициативные граждане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57199" y="1382600"/>
            <a:ext cx="2865231" cy="519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Правительство Сахалинской области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 flipV="1">
            <a:off x="5953967" y="5949280"/>
            <a:ext cx="632295" cy="1450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Скругленный прямоугольник 29"/>
          <p:cNvSpPr/>
          <p:nvPr/>
        </p:nvSpPr>
        <p:spPr>
          <a:xfrm>
            <a:off x="457198" y="5274000"/>
            <a:ext cx="2458617" cy="601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Центр Занятости населения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346582" y="2444089"/>
            <a:ext cx="2340218" cy="9780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Уполномоченный по правам ребенка при губернаторе Сахалинской области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57199" y="2128838"/>
            <a:ext cx="2886464" cy="5388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Администрация </a:t>
            </a:r>
            <a:r>
              <a:rPr lang="ru-RU" dirty="0" err="1">
                <a:solidFill>
                  <a:schemeClr val="tx1"/>
                </a:solidFill>
              </a:rPr>
              <a:t>г.Южно</a:t>
            </a:r>
            <a:r>
              <a:rPr lang="ru-RU" dirty="0">
                <a:solidFill>
                  <a:schemeClr val="tx1"/>
                </a:solidFill>
              </a:rPr>
              <a:t>-Сахалинска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412656" y="4853187"/>
            <a:ext cx="2274144" cy="9012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Молодежные общественные организации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Сердце 3"/>
          <p:cNvSpPr/>
          <p:nvPr/>
        </p:nvSpPr>
        <p:spPr>
          <a:xfrm>
            <a:off x="3495721" y="2758646"/>
            <a:ext cx="2504768" cy="1749537"/>
          </a:xfrm>
          <a:prstGeom prst="hear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Центр «Милосердия»</a:t>
            </a:r>
            <a:endParaRPr lang="ru-RU" dirty="0"/>
          </a:p>
        </p:txBody>
      </p:sp>
      <p:cxnSp>
        <p:nvCxnSpPr>
          <p:cNvPr id="37" name="Прямая со стрелкой 36"/>
          <p:cNvCxnSpPr>
            <a:stCxn id="16" idx="3"/>
          </p:cNvCxnSpPr>
          <p:nvPr/>
        </p:nvCxnSpPr>
        <p:spPr>
          <a:xfrm>
            <a:off x="3231435" y="3253814"/>
            <a:ext cx="27337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6026772" y="3068960"/>
            <a:ext cx="24334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flipH="1" flipV="1">
            <a:off x="6000489" y="3422101"/>
            <a:ext cx="476027" cy="29595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V="1">
            <a:off x="2737560" y="3617218"/>
            <a:ext cx="767248" cy="16021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flipV="1">
            <a:off x="3058079" y="4038273"/>
            <a:ext cx="799013" cy="45429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flipH="1" flipV="1">
            <a:off x="5372980" y="4163696"/>
            <a:ext cx="1039676" cy="76770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flipV="1">
            <a:off x="2915816" y="4350873"/>
            <a:ext cx="1205563" cy="92312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>
            <a:stCxn id="24" idx="0"/>
          </p:cNvCxnSpPr>
          <p:nvPr/>
        </p:nvCxnSpPr>
        <p:spPr>
          <a:xfrm flipH="1" flipV="1">
            <a:off x="5290037" y="4386183"/>
            <a:ext cx="1051331" cy="161801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22" idx="0"/>
          </p:cNvCxnSpPr>
          <p:nvPr/>
        </p:nvCxnSpPr>
        <p:spPr>
          <a:xfrm flipV="1">
            <a:off x="3201111" y="4448552"/>
            <a:ext cx="1041401" cy="15556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>
            <a:stCxn id="19" idx="0"/>
            <a:endCxn id="4" idx="1"/>
          </p:cNvCxnSpPr>
          <p:nvPr/>
        </p:nvCxnSpPr>
        <p:spPr>
          <a:xfrm flipV="1">
            <a:off x="4701583" y="4508183"/>
            <a:ext cx="46522" cy="42321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>
            <a:stCxn id="18" idx="2"/>
          </p:cNvCxnSpPr>
          <p:nvPr/>
        </p:nvCxnSpPr>
        <p:spPr>
          <a:xfrm>
            <a:off x="4757192" y="2428068"/>
            <a:ext cx="0" cy="64089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>
            <a:stCxn id="20" idx="1"/>
          </p:cNvCxnSpPr>
          <p:nvPr/>
        </p:nvCxnSpPr>
        <p:spPr>
          <a:xfrm flipH="1">
            <a:off x="5657292" y="1880434"/>
            <a:ext cx="779524" cy="8782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>
            <a:stCxn id="25" idx="3"/>
          </p:cNvCxnSpPr>
          <p:nvPr/>
        </p:nvCxnSpPr>
        <p:spPr>
          <a:xfrm>
            <a:off x="3322430" y="1642244"/>
            <a:ext cx="758161" cy="112947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>
            <a:stCxn id="32" idx="3"/>
          </p:cNvCxnSpPr>
          <p:nvPr/>
        </p:nvCxnSpPr>
        <p:spPr>
          <a:xfrm>
            <a:off x="3343663" y="2398258"/>
            <a:ext cx="264286" cy="45126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990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70"/>
    </mc:Choice>
    <mc:Fallback xmlns="">
      <p:transition spd="slow" advTm="717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04056"/>
          </a:xfrm>
        </p:spPr>
        <p:txBody>
          <a:bodyPr>
            <a:noAutofit/>
          </a:bodyPr>
          <a:lstStyle/>
          <a:p>
            <a:pPr>
              <a:lnSpc>
                <a:spcPts val="4400"/>
              </a:lnSpc>
            </a:pPr>
            <a:r>
              <a:rPr lang="ru-RU" sz="3200" b="1" i="1" dirty="0" smtClean="0">
                <a:solidFill>
                  <a:srgbClr val="C00000"/>
                </a:solidFill>
                <a:latin typeface="Myriad Pro" pitchFamily="34" charset="0"/>
              </a:rPr>
              <a:t>Проводится работа</a:t>
            </a:r>
            <a:r>
              <a:rPr lang="ru-RU" sz="3200" dirty="0" smtClean="0">
                <a:solidFill>
                  <a:srgbClr val="C00000"/>
                </a:solidFill>
                <a:latin typeface="Myriad Pro" pitchFamily="34" charset="0"/>
              </a:rPr>
              <a:t>:</a:t>
            </a:r>
            <a:endParaRPr lang="ru-RU" sz="3200" dirty="0">
              <a:solidFill>
                <a:srgbClr val="C00000"/>
              </a:solidFill>
              <a:latin typeface="Myriad Pro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5688632"/>
          </a:xfrm>
        </p:spPr>
        <p:txBody>
          <a:bodyPr>
            <a:noAutofit/>
          </a:bodyPr>
          <a:lstStyle/>
          <a:p>
            <a:pPr algn="just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Myriad Pro" pitchFamily="34" charset="0"/>
              </a:rPr>
              <a:t>с 2012 Реализация проекта «Приют «Дом милосердия</a:t>
            </a:r>
            <a:r>
              <a:rPr lang="ru-RU" sz="1900" b="1" dirty="0" smtClean="0">
                <a:latin typeface="Myriad Pro" pitchFamily="34" charset="0"/>
              </a:rPr>
              <a:t>».  </a:t>
            </a:r>
          </a:p>
          <a:p>
            <a:pPr marL="0" indent="0" algn="just">
              <a:spcBef>
                <a:spcPts val="400"/>
              </a:spcBef>
              <a:buNone/>
            </a:pPr>
            <a:r>
              <a:rPr lang="ru-RU" sz="1600" b="1" dirty="0" smtClean="0">
                <a:latin typeface="Myriad Pro" pitchFamily="34" charset="0"/>
              </a:rPr>
              <a:t>Цель: организация помощи беременным и женщинам с детьми до 3-х лет в трудной жизненной ситуации </a:t>
            </a:r>
            <a:endParaRPr lang="ru-RU" sz="1900" b="1" dirty="0" smtClean="0">
              <a:latin typeface="Myriad Pro" pitchFamily="34" charset="0"/>
            </a:endParaRPr>
          </a:p>
          <a:p>
            <a:pPr algn="just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Myriad Pro" pitchFamily="34" charset="0"/>
              </a:rPr>
              <a:t>2013-2014 г. Реализация проекта «Подари мне жизнь». </a:t>
            </a:r>
          </a:p>
          <a:p>
            <a:pPr marL="0" indent="0" algn="just">
              <a:spcBef>
                <a:spcPts val="400"/>
              </a:spcBef>
              <a:buNone/>
            </a:pPr>
            <a:r>
              <a:rPr lang="ru-RU" sz="1600" b="1" dirty="0" smtClean="0">
                <a:latin typeface="Myriad Pro" pitchFamily="34" charset="0"/>
              </a:rPr>
              <a:t>Цель: Обучение психологов приемам и методам </a:t>
            </a:r>
            <a:r>
              <a:rPr lang="ru-RU" sz="1600" b="1" dirty="0" err="1" smtClean="0">
                <a:latin typeface="Myriad Pro" pitchFamily="34" charset="0"/>
              </a:rPr>
              <a:t>предабортного</a:t>
            </a:r>
            <a:r>
              <a:rPr lang="ru-RU" sz="1600" b="1" dirty="0" smtClean="0">
                <a:latin typeface="Myriad Pro" pitchFamily="34" charset="0"/>
              </a:rPr>
              <a:t> консультирования женщин (совместно с министерством Здравоохранения)</a:t>
            </a:r>
            <a:endParaRPr lang="ru-RU" sz="2000" b="1" dirty="0" smtClean="0">
              <a:latin typeface="Myriad Pro" pitchFamily="34" charset="0"/>
            </a:endParaRPr>
          </a:p>
          <a:p>
            <a:pPr algn="just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Myriad Pro" pitchFamily="34" charset="0"/>
              </a:rPr>
              <a:t>2014-2015 Реализация проекта «Передвижная выставка «Человеческий потенциал России». </a:t>
            </a:r>
          </a:p>
          <a:p>
            <a:pPr marL="0" indent="0" algn="just">
              <a:spcBef>
                <a:spcPts val="400"/>
              </a:spcBef>
              <a:buNone/>
            </a:pPr>
            <a:r>
              <a:rPr lang="ru-RU" sz="1600" b="1" dirty="0" smtClean="0">
                <a:latin typeface="Myriad Pro" pitchFamily="34" charset="0"/>
              </a:rPr>
              <a:t>Цель: профилактика абортов и зависимости в молодежной среде;</a:t>
            </a:r>
          </a:p>
          <a:p>
            <a:pPr algn="just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Myriad Pro" pitchFamily="34" charset="0"/>
              </a:rPr>
              <a:t>2014 реализация проекта строительства «Кризисный центр помощи женщинам находящимся в сложной жизненной ситуации «Милосердие». </a:t>
            </a:r>
          </a:p>
          <a:p>
            <a:pPr marL="0" indent="0" algn="just">
              <a:spcBef>
                <a:spcPts val="400"/>
              </a:spcBef>
              <a:buNone/>
            </a:pPr>
            <a:r>
              <a:rPr lang="ru-RU" sz="1600" b="1" dirty="0" smtClean="0">
                <a:latin typeface="Myriad Pro" pitchFamily="34" charset="0"/>
              </a:rPr>
              <a:t>Цель: Квалифицированная помощь семьям</a:t>
            </a:r>
            <a:endParaRPr lang="ru-RU" sz="1400" b="1" dirty="0" smtClean="0">
              <a:latin typeface="Myriad Pro" pitchFamily="34" charset="0"/>
            </a:endParaRPr>
          </a:p>
          <a:p>
            <a:pPr algn="just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Myriad Pro" pitchFamily="34" charset="0"/>
              </a:rPr>
              <a:t>2015 разработка программ по восстановлению семейных ценностей</a:t>
            </a:r>
            <a:r>
              <a:rPr lang="ru-RU" sz="2000" b="1" dirty="0" smtClean="0">
                <a:latin typeface="Myriad Pro" pitchFamily="34" charset="0"/>
              </a:rPr>
              <a:t>.</a:t>
            </a:r>
          </a:p>
          <a:p>
            <a:pPr marL="0" indent="0" algn="just">
              <a:spcBef>
                <a:spcPts val="400"/>
              </a:spcBef>
              <a:buNone/>
            </a:pPr>
            <a:r>
              <a:rPr lang="ru-RU" sz="1600" b="1" dirty="0" smtClean="0">
                <a:latin typeface="Myriad Pro" pitchFamily="34" charset="0"/>
              </a:rPr>
              <a:t>Цель: Возрождение в России института </a:t>
            </a:r>
          </a:p>
          <a:p>
            <a:pPr marL="0" indent="0" algn="just">
              <a:spcBef>
                <a:spcPts val="400"/>
              </a:spcBef>
              <a:buNone/>
            </a:pPr>
            <a:r>
              <a:rPr lang="ru-RU" sz="1600" b="1" dirty="0" smtClean="0">
                <a:latin typeface="Myriad Pro" pitchFamily="34" charset="0"/>
              </a:rPr>
              <a:t>семьи.</a:t>
            </a:r>
          </a:p>
          <a:p>
            <a:pPr marL="0" indent="0">
              <a:buNone/>
            </a:pPr>
            <a:endParaRPr lang="ru-RU" sz="2000" b="1" dirty="0">
              <a:latin typeface="Myriad Pro" pitchFamily="34" charset="0"/>
            </a:endParaRPr>
          </a:p>
        </p:txBody>
      </p:sp>
      <p:pic>
        <p:nvPicPr>
          <p:cNvPr id="2050" name="Picture 2" descr="C:\Users\PRIYUT\Desktop\ПРИЮТ\фото\наши подопечные\SL7343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16633"/>
            <a:ext cx="1321971" cy="99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PRIYUT\Desktop\ПРИЮТ\фото\наши подопечные\DSC002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185" y="5391271"/>
            <a:ext cx="1800200" cy="1350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PRIYUT\Desktop\ПРИЮТ\фото\наши подопечные\SL73413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86" b="-22586"/>
          <a:stretch/>
        </p:blipFill>
        <p:spPr bwMode="auto">
          <a:xfrm>
            <a:off x="7320675" y="5382663"/>
            <a:ext cx="1344991" cy="184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516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65"/>
    </mc:Choice>
    <mc:Fallback xmlns="">
      <p:transition spd="slow" advTm="11165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5516" y="260648"/>
            <a:ext cx="8712968" cy="720079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C00000"/>
                </a:solidFill>
                <a:latin typeface="Myriad Pro" pitchFamily="34" charset="0"/>
                <a:cs typeface="Arial" panose="020B0604020202020204" pitchFamily="34" charset="0"/>
              </a:rPr>
              <a:t>Подготовка к строительству</a:t>
            </a:r>
            <a:endParaRPr lang="ru-RU" b="1" i="1" dirty="0">
              <a:solidFill>
                <a:srgbClr val="C00000"/>
              </a:solidFill>
              <a:latin typeface="Myriad Pro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4365104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3672408"/>
          </a:xfrm>
        </p:spPr>
        <p:txBody>
          <a:bodyPr>
            <a:normAutofit fontScale="25000" lnSpcReduction="20000"/>
          </a:bodyPr>
          <a:lstStyle/>
          <a:p>
            <a:pPr marL="1143000" indent="-1143000" algn="l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ru-RU" sz="4900" b="1" dirty="0" smtClean="0">
              <a:solidFill>
                <a:schemeClr val="tx1"/>
              </a:solidFill>
              <a:latin typeface="Myriad Pro" pitchFamily="34" charset="0"/>
              <a:cs typeface="Arial" panose="020B0604020202020204" pitchFamily="34" charset="0"/>
            </a:endParaRPr>
          </a:p>
          <a:p>
            <a:pPr marL="1143000" indent="-1143000" algn="l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ru-RU" sz="4900" b="1" dirty="0" smtClean="0">
              <a:solidFill>
                <a:schemeClr val="tx1"/>
              </a:solidFill>
              <a:latin typeface="Myriad Pro" pitchFamily="34" charset="0"/>
              <a:cs typeface="Arial" panose="020B0604020202020204" pitchFamily="34" charset="0"/>
            </a:endParaRPr>
          </a:p>
          <a:p>
            <a:pPr marL="1143000" indent="-1143000" algn="l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7200" b="1" dirty="0" smtClean="0">
                <a:solidFill>
                  <a:schemeClr val="tx1"/>
                </a:solidFill>
                <a:latin typeface="Myriad Pro" pitchFamily="34" charset="0"/>
                <a:cs typeface="Arial" panose="020B0604020202020204" pitchFamily="34" charset="0"/>
              </a:rPr>
              <a:t>Сентябрь 2014 – </a:t>
            </a:r>
            <a:r>
              <a:rPr lang="ru-RU" sz="7200" b="1" i="1" dirty="0" smtClean="0">
                <a:solidFill>
                  <a:schemeClr val="tx1"/>
                </a:solidFill>
                <a:latin typeface="Myriad Pro" pitchFamily="34" charset="0"/>
                <a:cs typeface="Arial" panose="020B0604020202020204" pitchFamily="34" charset="0"/>
              </a:rPr>
              <a:t>Выделен участок земли в пос. Троицкое;</a:t>
            </a:r>
          </a:p>
          <a:p>
            <a:pPr marL="1143000" indent="-1143000" algn="l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7200" b="1" dirty="0" smtClean="0">
                <a:solidFill>
                  <a:schemeClr val="tx1"/>
                </a:solidFill>
                <a:latin typeface="Myriad Pro" pitchFamily="34" charset="0"/>
                <a:cs typeface="Arial" panose="020B0604020202020204" pitchFamily="34" charset="0"/>
              </a:rPr>
              <a:t>Декабрь 2014 – </a:t>
            </a:r>
            <a:r>
              <a:rPr lang="ru-RU" sz="7200" b="1" i="1" dirty="0" smtClean="0">
                <a:solidFill>
                  <a:schemeClr val="tx1"/>
                </a:solidFill>
                <a:latin typeface="Myriad Pro" pitchFamily="34" charset="0"/>
                <a:cs typeface="Arial" panose="020B0604020202020204" pitchFamily="34" charset="0"/>
              </a:rPr>
              <a:t>получено разрешение на строительство;</a:t>
            </a:r>
          </a:p>
          <a:p>
            <a:pPr marL="1143000" indent="-1143000" algn="l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7200" b="1" dirty="0" smtClean="0">
                <a:solidFill>
                  <a:schemeClr val="tx1"/>
                </a:solidFill>
                <a:latin typeface="Myriad Pro" pitchFamily="34" charset="0"/>
                <a:cs typeface="Arial" panose="020B0604020202020204" pitchFamily="34" charset="0"/>
              </a:rPr>
              <a:t>Февраль 2015 – </a:t>
            </a:r>
            <a:r>
              <a:rPr lang="ru-RU" sz="7200" b="1" i="1" dirty="0" smtClean="0">
                <a:solidFill>
                  <a:schemeClr val="tx1"/>
                </a:solidFill>
                <a:latin typeface="Myriad Pro" pitchFamily="34" charset="0"/>
                <a:cs typeface="Arial" panose="020B0604020202020204" pitchFamily="34" charset="0"/>
              </a:rPr>
              <a:t>разработана полная проектная документация;</a:t>
            </a:r>
          </a:p>
          <a:p>
            <a:pPr marL="1143000" indent="-1143000" algn="l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7200" b="1" dirty="0" smtClean="0">
                <a:solidFill>
                  <a:schemeClr val="tx1"/>
                </a:solidFill>
                <a:latin typeface="Myriad Pro" pitchFamily="34" charset="0"/>
                <a:cs typeface="Arial" panose="020B0604020202020204" pitchFamily="34" charset="0"/>
              </a:rPr>
              <a:t>Март 2015 – </a:t>
            </a:r>
            <a:r>
              <a:rPr lang="ru-RU" sz="7200" b="1" i="1" dirty="0" smtClean="0">
                <a:solidFill>
                  <a:schemeClr val="tx1"/>
                </a:solidFill>
                <a:latin typeface="Myriad Pro" pitchFamily="34" charset="0"/>
                <a:cs typeface="Arial" panose="020B0604020202020204" pitchFamily="34" charset="0"/>
              </a:rPr>
              <a:t>заключен договор со строительной организацией</a:t>
            </a:r>
          </a:p>
          <a:p>
            <a:pPr marL="1143000" indent="-1143000" algn="l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7200" b="1" dirty="0" smtClean="0">
                <a:solidFill>
                  <a:schemeClr val="tx1"/>
                </a:solidFill>
                <a:latin typeface="Myriad Pro" pitchFamily="34" charset="0"/>
                <a:cs typeface="Arial" panose="020B0604020202020204" pitchFamily="34" charset="0"/>
              </a:rPr>
              <a:t> </a:t>
            </a:r>
            <a:r>
              <a:rPr lang="ru-RU" sz="7200" b="1" i="1" dirty="0" smtClean="0">
                <a:solidFill>
                  <a:schemeClr val="tx1"/>
                </a:solidFill>
                <a:latin typeface="Myriad Pro" pitchFamily="34" charset="0"/>
                <a:cs typeface="Arial" panose="020B0604020202020204" pitchFamily="34" charset="0"/>
              </a:rPr>
              <a:t>на ведение строительства;</a:t>
            </a:r>
          </a:p>
          <a:p>
            <a:pPr marL="1143000" indent="-1143000" algn="l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7200" b="1" dirty="0" smtClean="0">
                <a:solidFill>
                  <a:schemeClr val="tx1"/>
                </a:solidFill>
                <a:latin typeface="Myriad Pro" pitchFamily="34" charset="0"/>
                <a:cs typeface="Arial" panose="020B0604020202020204" pitchFamily="34" charset="0"/>
              </a:rPr>
              <a:t>Январь – Июль 2015 </a:t>
            </a:r>
            <a:r>
              <a:rPr lang="ru-RU" sz="7200" b="1" i="1" dirty="0" smtClean="0">
                <a:solidFill>
                  <a:schemeClr val="tx1"/>
                </a:solidFill>
                <a:latin typeface="Myriad Pro" pitchFamily="34" charset="0"/>
                <a:cs typeface="Arial" panose="020B0604020202020204" pitchFamily="34" charset="0"/>
              </a:rPr>
              <a:t>направляются обращения в организации с просьбами о помощи в строительстве</a:t>
            </a:r>
            <a:r>
              <a:rPr lang="ru-RU" sz="7200" b="1" dirty="0" smtClean="0">
                <a:solidFill>
                  <a:schemeClr val="tx1"/>
                </a:solidFill>
                <a:latin typeface="Myriad Pro" pitchFamily="34" charset="0"/>
                <a:cs typeface="Arial" panose="020B0604020202020204" pitchFamily="34" charset="0"/>
              </a:rPr>
              <a:t>;</a:t>
            </a:r>
          </a:p>
          <a:p>
            <a:pPr marL="1143000" indent="-1143000" algn="l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7200" b="1" dirty="0" smtClean="0">
                <a:solidFill>
                  <a:schemeClr val="tx1"/>
                </a:solidFill>
                <a:latin typeface="Myriad Pro" pitchFamily="34" charset="0"/>
                <a:cs typeface="Arial" panose="020B0604020202020204" pitchFamily="34" charset="0"/>
              </a:rPr>
              <a:t>Июнь – 2015 </a:t>
            </a:r>
            <a:r>
              <a:rPr lang="ru-RU" sz="7200" b="1" i="1" dirty="0" smtClean="0">
                <a:solidFill>
                  <a:schemeClr val="tx1"/>
                </a:solidFill>
                <a:latin typeface="Myriad Pro" pitchFamily="34" charset="0"/>
                <a:cs typeface="Arial" panose="020B0604020202020204" pitchFamily="34" charset="0"/>
              </a:rPr>
              <a:t>подготовлено обращения ВРИО Кожемяко необходимости  в Сахалинской области  данного Центра.</a:t>
            </a:r>
          </a:p>
          <a:p>
            <a:pPr marL="457200" indent="-457200" algn="l">
              <a:buFont typeface="Wingdings" panose="05000000000000000000" pitchFamily="2" charset="2"/>
              <a:buChar char="ü"/>
            </a:pPr>
            <a:endParaRPr lang="ru-RU" sz="4900" b="1" dirty="0" smtClean="0">
              <a:solidFill>
                <a:schemeClr val="tx1"/>
              </a:solidFill>
              <a:latin typeface="Myriad Pro" pitchFamily="34" charset="0"/>
            </a:endParaRPr>
          </a:p>
          <a:p>
            <a:pPr algn="l"/>
            <a:endParaRPr lang="ru-RU" sz="5600" b="1" dirty="0" smtClean="0">
              <a:solidFill>
                <a:schemeClr val="tx1"/>
              </a:solidFill>
              <a:latin typeface="Myriad Pro" pitchFamily="34" charset="0"/>
            </a:endParaRPr>
          </a:p>
          <a:p>
            <a:pPr algn="l"/>
            <a:endParaRPr lang="ru-RU" b="1" dirty="0">
              <a:latin typeface="Myriad Pro" pitchFamily="34" charset="0"/>
            </a:endParaRPr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7" y="908719"/>
            <a:ext cx="3713302" cy="245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71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51"/>
    </mc:Choice>
    <mc:Fallback xmlns="">
      <p:transition spd="slow" advTm="985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C00000"/>
                </a:solidFill>
                <a:latin typeface="Myriad Pro" pitchFamily="34" charset="0"/>
              </a:rPr>
              <a:t>Перспективы работы центра для Сахалинской области</a:t>
            </a:r>
            <a:r>
              <a:rPr lang="ru-RU" b="1" dirty="0" smtClean="0">
                <a:solidFill>
                  <a:srgbClr val="C00000"/>
                </a:solidFill>
                <a:latin typeface="Myriad Pro" pitchFamily="34" charset="0"/>
              </a:rPr>
              <a:t>:</a:t>
            </a:r>
            <a:endParaRPr lang="ru-RU" b="1" dirty="0">
              <a:solidFill>
                <a:srgbClr val="C00000"/>
              </a:solidFill>
              <a:latin typeface="Myriad Pro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lnSpc>
                <a:spcPct val="120000"/>
              </a:lnSpc>
              <a:spcBef>
                <a:spcPts val="200"/>
              </a:spcBef>
              <a:buFont typeface="Wingdings" panose="05000000000000000000" pitchFamily="2" charset="2"/>
              <a:buChar char="ü"/>
            </a:pPr>
            <a:r>
              <a:rPr lang="ru-RU" sz="2000" b="1" dirty="0" smtClean="0">
                <a:cs typeface="Myanmar Text" panose="020B0502040204020203" pitchFamily="34" charset="0"/>
              </a:rPr>
              <a:t>повышение уровня семейного благополучия,</a:t>
            </a:r>
          </a:p>
          <a:p>
            <a:pPr marL="571500" indent="-571500">
              <a:lnSpc>
                <a:spcPct val="120000"/>
              </a:lnSpc>
              <a:spcBef>
                <a:spcPts val="200"/>
              </a:spcBef>
              <a:buFont typeface="Wingdings" panose="05000000000000000000" pitchFamily="2" charset="2"/>
              <a:buChar char="ü"/>
            </a:pPr>
            <a:r>
              <a:rPr lang="ru-RU" sz="2000" b="1" dirty="0" smtClean="0">
                <a:cs typeface="Myanmar Text" panose="020B0502040204020203" pitchFamily="34" charset="0"/>
              </a:rPr>
              <a:t> улучшение демографической ситуации в области, </a:t>
            </a:r>
          </a:p>
          <a:p>
            <a:pPr marL="571500" indent="-571500">
              <a:lnSpc>
                <a:spcPct val="120000"/>
              </a:lnSpc>
              <a:spcBef>
                <a:spcPts val="200"/>
              </a:spcBef>
              <a:buFont typeface="Wingdings" panose="05000000000000000000" pitchFamily="2" charset="2"/>
              <a:buChar char="ü"/>
            </a:pPr>
            <a:r>
              <a:rPr lang="ru-RU" sz="2000" b="1" dirty="0" smtClean="0">
                <a:cs typeface="Myanmar Text" panose="020B0502040204020203" pitchFamily="34" charset="0"/>
              </a:rPr>
              <a:t>укрепление </a:t>
            </a:r>
            <a:r>
              <a:rPr lang="ru-RU" sz="2000" b="1" dirty="0">
                <a:cs typeface="Myanmar Text" panose="020B0502040204020203" pitchFamily="34" charset="0"/>
              </a:rPr>
              <a:t>института брака, </a:t>
            </a:r>
            <a:endParaRPr lang="ru-RU" sz="2000" b="1" dirty="0" smtClean="0">
              <a:cs typeface="Myanmar Text" panose="020B0502040204020203" pitchFamily="34" charset="0"/>
            </a:endParaRPr>
          </a:p>
          <a:p>
            <a:pPr marL="571500" indent="-571500">
              <a:lnSpc>
                <a:spcPct val="120000"/>
              </a:lnSpc>
              <a:spcBef>
                <a:spcPts val="200"/>
              </a:spcBef>
              <a:buFont typeface="Wingdings" panose="05000000000000000000" pitchFamily="2" charset="2"/>
              <a:buChar char="ü"/>
            </a:pPr>
            <a:r>
              <a:rPr lang="ru-RU" sz="2000" b="1" dirty="0">
                <a:cs typeface="Myanmar Text" panose="020B0502040204020203" pitchFamily="34" charset="0"/>
              </a:rPr>
              <a:t>у</a:t>
            </a:r>
            <a:r>
              <a:rPr lang="ru-RU" sz="2000" b="1" dirty="0" smtClean="0">
                <a:cs typeface="Myanmar Text" panose="020B0502040204020203" pitchFamily="34" charset="0"/>
              </a:rPr>
              <a:t>меньшения числа абортов,</a:t>
            </a:r>
          </a:p>
          <a:p>
            <a:pPr marL="571500" indent="-571500">
              <a:lnSpc>
                <a:spcPct val="120000"/>
              </a:lnSpc>
              <a:spcBef>
                <a:spcPts val="200"/>
              </a:spcBef>
              <a:buFont typeface="Wingdings" panose="05000000000000000000" pitchFamily="2" charset="2"/>
              <a:buChar char="ü"/>
            </a:pPr>
            <a:r>
              <a:rPr lang="ru-RU" sz="2000" b="1" dirty="0">
                <a:cs typeface="Myanmar Text" panose="020B0502040204020203" pitchFamily="34" charset="0"/>
              </a:rPr>
              <a:t>расширение участия Русской православной церкви, а также других религиозных </a:t>
            </a:r>
            <a:r>
              <a:rPr lang="ru-RU" sz="2000" b="1" dirty="0" smtClean="0">
                <a:cs typeface="Myanmar Text" panose="020B0502040204020203" pitchFamily="34" charset="0"/>
              </a:rPr>
              <a:t>организаций, </a:t>
            </a:r>
            <a:r>
              <a:rPr lang="ru-RU" sz="2000" b="1" dirty="0">
                <a:cs typeface="Myanmar Text" panose="020B0502040204020203" pitchFamily="34" charset="0"/>
              </a:rPr>
              <a:t>исповедующих религии, составляющие неотъемлемую часть исторического наследия народов России, иных общественных организаций в принятии решений в сфере семейных отношений, в укреплении духовно нравственных основ семейной </a:t>
            </a:r>
            <a:r>
              <a:rPr lang="ru-RU" sz="2000" b="1" dirty="0" smtClean="0">
                <a:cs typeface="Myanmar Text" panose="020B0502040204020203" pitchFamily="34" charset="0"/>
              </a:rPr>
              <a:t>жизни,</a:t>
            </a:r>
          </a:p>
          <a:p>
            <a:pPr marL="571500" indent="-571500">
              <a:lnSpc>
                <a:spcPct val="120000"/>
              </a:lnSpc>
              <a:spcBef>
                <a:spcPts val="200"/>
              </a:spcBef>
              <a:buFont typeface="Wingdings" panose="05000000000000000000" pitchFamily="2" charset="2"/>
              <a:buChar char="ü"/>
            </a:pPr>
            <a:r>
              <a:rPr lang="ru-RU" sz="2000" b="1" dirty="0" smtClean="0">
                <a:cs typeface="Myanmar Text" panose="020B0502040204020203" pitchFamily="34" charset="0"/>
              </a:rPr>
              <a:t>Совместная реализация гос. программ семейной политики </a:t>
            </a:r>
          </a:p>
          <a:p>
            <a:pPr marL="571500" indent="-571500">
              <a:lnSpc>
                <a:spcPct val="120000"/>
              </a:lnSpc>
              <a:spcBef>
                <a:spcPts val="200"/>
              </a:spcBef>
              <a:buFont typeface="Wingdings" panose="05000000000000000000" pitchFamily="2" charset="2"/>
              <a:buChar char="ü"/>
            </a:pPr>
            <a:endParaRPr lang="ru-RU" sz="2000" dirty="0" smtClean="0"/>
          </a:p>
          <a:p>
            <a:pPr marL="571500" indent="-571500">
              <a:lnSpc>
                <a:spcPct val="120000"/>
              </a:lnSpc>
              <a:spcBef>
                <a:spcPts val="200"/>
              </a:spcBef>
              <a:buFont typeface="Wingdings" panose="05000000000000000000" pitchFamily="2" charset="2"/>
              <a:buChar char="ü"/>
            </a:pPr>
            <a:endParaRPr lang="ru-RU" sz="2000" dirty="0"/>
          </a:p>
          <a:p>
            <a:pPr marL="571500" indent="-571500">
              <a:lnSpc>
                <a:spcPct val="120000"/>
              </a:lnSpc>
              <a:spcBef>
                <a:spcPts val="200"/>
              </a:spcBef>
              <a:buFont typeface="Wingdings" panose="05000000000000000000" pitchFamily="2" charset="2"/>
              <a:buChar char="ü"/>
            </a:pPr>
            <a:endParaRPr lang="ru-RU" sz="2000" dirty="0" smtClean="0"/>
          </a:p>
          <a:p>
            <a:pPr marL="0" indent="0">
              <a:buNone/>
            </a:pPr>
            <a:endParaRPr lang="ru-RU" b="1" dirty="0"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51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512"/>
    </mc:Choice>
    <mc:Fallback xmlns="">
      <p:transition spd="slow" advTm="19512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Когда то и они стояли перед страшным выбором. А сейчас, знают, что они не одни.</a:t>
            </a:r>
            <a:endParaRPr lang="ru-RU" sz="3200" b="1" i="1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pic>
        <p:nvPicPr>
          <p:cNvPr id="3074" name="Picture 2" descr="C:\Users\PRIYUT\Desktop\ПРИЮТ\фото\наши подопечные\SL734146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07" t="-2608" r="10444" b="3776"/>
          <a:stretch/>
        </p:blipFill>
        <p:spPr bwMode="auto">
          <a:xfrm>
            <a:off x="6156000" y="3780000"/>
            <a:ext cx="2772000" cy="28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PRIYUT\Desktop\ПРИЮТ\фото\Крщение детей\DSC0028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29" b="1929"/>
          <a:stretch/>
        </p:blipFill>
        <p:spPr bwMode="auto">
          <a:xfrm>
            <a:off x="3086397" y="1296000"/>
            <a:ext cx="3019128" cy="1977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PRIYUT\Desktop\ПРИЮТ\фото\праздники\DSC0369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884" b="3884"/>
          <a:stretch/>
        </p:blipFill>
        <p:spPr bwMode="auto">
          <a:xfrm>
            <a:off x="157125" y="4005064"/>
            <a:ext cx="3034680" cy="2692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PRIYUT\Desktop\ПРИЮТ\фото\наши подопечные\rsmx_RN-koQ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30" t="-18976" r="5566" b="23747"/>
          <a:stretch/>
        </p:blipFill>
        <p:spPr bwMode="auto">
          <a:xfrm>
            <a:off x="374187" y="990700"/>
            <a:ext cx="2340000" cy="266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902" t="10101" r="20082" b="13250"/>
          <a:stretch/>
        </p:blipFill>
        <p:spPr>
          <a:xfrm rot="5400000">
            <a:off x="6195073" y="1158876"/>
            <a:ext cx="3132000" cy="18763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098" y="3273789"/>
            <a:ext cx="2808312" cy="36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61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75"/>
    </mc:Choice>
    <mc:Fallback xmlns="">
      <p:transition spd="slow" advTm="8875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468052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Myriad Pro" pitchFamily="34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latin typeface="Myriad Pro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Myriad Pro" pitchFamily="34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latin typeface="Myriad Pro" pitchFamily="34" charset="0"/>
              </a:rPr>
            </a:br>
            <a:r>
              <a:rPr lang="ru-RU" sz="3200" b="1" dirty="0">
                <a:solidFill>
                  <a:srgbClr val="C00000"/>
                </a:solidFill>
                <a:latin typeface="Myriad Pro" pitchFamily="34" charset="0"/>
              </a:rPr>
              <a:t/>
            </a:r>
            <a:br>
              <a:rPr lang="ru-RU" sz="3200" b="1" dirty="0">
                <a:solidFill>
                  <a:srgbClr val="C00000"/>
                </a:solidFill>
                <a:latin typeface="Myriad Pro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Myriad Pro" pitchFamily="34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latin typeface="Myriad Pro" pitchFamily="34" charset="0"/>
              </a:rPr>
            </a:br>
            <a:r>
              <a:rPr lang="ru-RU" sz="3200" dirty="0" smtClean="0">
                <a:latin typeface="Myriad Pro" panose="020B0503030403020204" pitchFamily="34" charset="0"/>
              </a:rPr>
              <a:t>Возможности </a:t>
            </a:r>
            <a:r>
              <a:rPr lang="ru-RU" sz="3200" dirty="0">
                <a:latin typeface="Myriad Pro" panose="020B0503030403020204" pitchFamily="34" charset="0"/>
              </a:rPr>
              <a:t>каждого из нас по отдельности скромны, но объединяясь, мы становимся движущей силой процесса возрождения традиций </a:t>
            </a:r>
            <a:r>
              <a:rPr lang="ru-RU" sz="3200" dirty="0" smtClean="0">
                <a:latin typeface="Myriad Pro" panose="020B0503030403020204" pitchFamily="34" charset="0"/>
              </a:rPr>
              <a:t>России</a:t>
            </a:r>
            <a:r>
              <a:rPr lang="ru-RU" sz="3200" dirty="0">
                <a:latin typeface="Myriad Pro" panose="020B0503030403020204" pitchFamily="34" charset="0"/>
              </a:rPr>
              <a:t>. Все наши добрые дела, помогут сложиться завтрашнему большому и доброму миру. Миру в котором будут жить наши дети. </a:t>
            </a:r>
            <a:r>
              <a:rPr lang="ru-RU" sz="3200" b="1" dirty="0" smtClean="0">
                <a:solidFill>
                  <a:srgbClr val="C00000"/>
                </a:solidFill>
                <a:latin typeface="Myriad Pro" pitchFamily="34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latin typeface="Myriad Pro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Myriad Pro" pitchFamily="34" charset="0"/>
              </a:rPr>
              <a:t>Радости в жизни и семейного благополучия!</a:t>
            </a:r>
            <a:br>
              <a:rPr lang="ru-RU" sz="3200" b="1" dirty="0" smtClean="0">
                <a:solidFill>
                  <a:srgbClr val="C00000"/>
                </a:solidFill>
                <a:latin typeface="Myriad Pro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Myriad Pro" pitchFamily="34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latin typeface="Myriad Pro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Myriad Pro" pitchFamily="34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latin typeface="Myriad Pro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Myriad Pro" pitchFamily="34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latin typeface="Myriad Pro" pitchFamily="34" charset="0"/>
              </a:rPr>
            </a:br>
            <a:r>
              <a:rPr lang="ru-RU" sz="2800" b="1" dirty="0">
                <a:solidFill>
                  <a:srgbClr val="C00000"/>
                </a:solidFill>
                <a:latin typeface="Myriad Pro" pitchFamily="34" charset="0"/>
              </a:rPr>
              <a:t>Спасибо за </a:t>
            </a:r>
            <a:r>
              <a:rPr lang="ru-RU" sz="2800" b="1" dirty="0" smtClean="0">
                <a:solidFill>
                  <a:srgbClr val="C00000"/>
                </a:solidFill>
                <a:latin typeface="Myriad Pro" pitchFamily="34" charset="0"/>
              </a:rPr>
              <a:t>внимание.</a:t>
            </a:r>
            <a:br>
              <a:rPr lang="ru-RU" sz="2800" b="1" dirty="0" smtClean="0">
                <a:solidFill>
                  <a:srgbClr val="C00000"/>
                </a:solidFill>
                <a:latin typeface="Myriad Pro" pitchFamily="34" charset="0"/>
              </a:rPr>
            </a:br>
            <a:endParaRPr lang="ru-RU" sz="2800" b="1" dirty="0">
              <a:solidFill>
                <a:srgbClr val="C00000"/>
              </a:solidFill>
              <a:latin typeface="Myriad Pro" pitchFamily="34" charset="0"/>
            </a:endParaRPr>
          </a:p>
        </p:txBody>
      </p:sp>
      <p:pic>
        <p:nvPicPr>
          <p:cNvPr id="4" name="Picture 4" descr="F:\Полина макеты\Благ.фонд Радость жизни\ребетенок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659" y="4653136"/>
            <a:ext cx="6120681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062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46"/>
    </mc:Choice>
    <mc:Fallback xmlns="">
      <p:transition spd="slow" advTm="13046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787</TotalTime>
  <Words>391</Words>
  <Application>Microsoft Office PowerPoint</Application>
  <PresentationFormat>Экран (4:3)</PresentationFormat>
  <Paragraphs>66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 Проект «Кризисный центр помощи семье  «Милосердие»</vt:lpstr>
      <vt:lpstr>Проблема: утрата семейных ценностей </vt:lpstr>
      <vt:lpstr>Цель: восстановление семейных ценностей </vt:lpstr>
      <vt:lpstr>Приоритетные социальные задачи в России</vt:lpstr>
      <vt:lpstr>Консолидация взаимодействия</vt:lpstr>
      <vt:lpstr>Проводится работа:</vt:lpstr>
      <vt:lpstr>Подготовка к строительству</vt:lpstr>
      <vt:lpstr>Перспективы работы центра для Сахалинской области:</vt:lpstr>
      <vt:lpstr>Когда то и они стояли перед страшным выбором. А сейчас, знают, что они не одни.</vt:lpstr>
      <vt:lpstr>    Возможности каждого из нас по отдельности скромны, но объединяясь, мы становимся движущей силой процесса возрождения традиций России. Все наши добрые дела, помогут сложиться завтрашнему большому и доброму миру. Миру в котором будут жить наши дети.  Радости в жизни и семейного благополучия!    Спасибо за внимание.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МаркетингПРО</dc:creator>
  <cp:lastModifiedBy>Мария Студеникина</cp:lastModifiedBy>
  <cp:revision>73</cp:revision>
  <dcterms:created xsi:type="dcterms:W3CDTF">2015-08-20T00:58:44Z</dcterms:created>
  <dcterms:modified xsi:type="dcterms:W3CDTF">2015-08-26T11:49:14Z</dcterms:modified>
</cp:coreProperties>
</file>