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12" r:id="rId2"/>
    <p:sldId id="313" r:id="rId3"/>
    <p:sldId id="302" r:id="rId4"/>
    <p:sldId id="298" r:id="rId5"/>
    <p:sldId id="303" r:id="rId6"/>
    <p:sldId id="299" r:id="rId7"/>
    <p:sldId id="300" r:id="rId8"/>
    <p:sldId id="314" r:id="rId9"/>
    <p:sldId id="301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5" r:id="rId18"/>
    <p:sldId id="316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800000"/>
    <a:srgbClr val="FFFFFF"/>
    <a:srgbClr val="CC0000"/>
    <a:srgbClr val="FF9966"/>
    <a:srgbClr val="FFCC99"/>
    <a:srgbClr val="FFFFCC"/>
    <a:srgbClr val="990000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832" autoAdjust="0"/>
    <p:restoredTop sz="97680" autoAdjust="0"/>
  </p:normalViewPr>
  <p:slideViewPr>
    <p:cSldViewPr>
      <p:cViewPr>
        <p:scale>
          <a:sx n="100" d="100"/>
          <a:sy n="100" d="100"/>
        </p:scale>
        <p:origin x="-480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E6729A8-7E73-484F-8218-C3FA111191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A615C6C-A87E-43D9-8F04-71C9D5B6B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E0353-9ADF-4B37-AFAD-92D8B7CDCE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C0EB3-06E7-439A-A07B-0C6E9F5B73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CA4FC-1A79-4118-9D19-C7F311B346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BC330-C9FC-43D8-86C0-A01851DDC7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EC120-5253-48BA-9E9A-0E29DFF889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43999-CFAD-4D0C-B9F2-43CAC5D5A6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540AB-0104-40EF-B4F7-300AF54796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28EB8-4421-480D-B72F-A2F1940E7B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FE50A-4B43-4D41-9A3C-ADF1BB1FB9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3D750-73A7-40D7-B30F-DF7F1FCF6D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E3B0B-2790-45CE-AFD1-74B2D9EAA4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72043-EF66-41AF-BA79-7D7EC10ACD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3375D7-DF82-4CF6-B001-64CB4E74AF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93A3F-3101-45E5-B647-1AD62019A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Click to edit Master text styles</a:t>
            </a:r>
          </a:p>
          <a:p>
            <a:pPr lvl="1"/>
            <a:r>
              <a:rPr lang="ru-RU" altLang="ru-RU" smtClean="0"/>
              <a:t>Second level</a:t>
            </a:r>
          </a:p>
          <a:p>
            <a:pPr lvl="2"/>
            <a:r>
              <a:rPr lang="ru-RU" altLang="ru-RU" smtClean="0"/>
              <a:t>Third level</a:t>
            </a:r>
          </a:p>
          <a:p>
            <a:pPr lvl="3"/>
            <a:r>
              <a:rPr lang="ru-RU" altLang="ru-RU" smtClean="0"/>
              <a:t>Fourth level</a:t>
            </a:r>
          </a:p>
          <a:p>
            <a:pPr lvl="4"/>
            <a:r>
              <a:rPr lang="ru-RU" alt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B405539D-CD93-4AE6-A513-3558A885F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7" descr="Логотип _белый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90600" cy="9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Низ для ппт"/>
          <p:cNvPicPr>
            <a:picLocks noChangeAspect="1" noChangeArrowheads="1"/>
          </p:cNvPicPr>
          <p:nvPr userDrawn="1"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0" y="6078538"/>
            <a:ext cx="91440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llnurses@yandex.ru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llnurses.ru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allnurses@yandex.r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ail@nursemanager.ru" TargetMode="External"/><Relationship Id="rId2" Type="http://schemas.openxmlformats.org/officeDocument/2006/relationships/hyperlink" Target="http://www.allnurses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ost.ru/" TargetMode="External"/><Relationship Id="rId2" Type="http://schemas.openxmlformats.org/officeDocument/2006/relationships/hyperlink" Target="http://www.sestra-miloserdiya.ru/patronag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.miloserdie@yandex.ru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971550" y="188913"/>
            <a:ext cx="8064500" cy="1470025"/>
          </a:xfrm>
        </p:spPr>
        <p:txBody>
          <a:bodyPr/>
          <a:lstStyle/>
          <a:p>
            <a:pPr algn="l"/>
            <a:r>
              <a:rPr lang="ru-RU" sz="2400" b="1" smtClean="0">
                <a:solidFill>
                  <a:srgbClr val="C00000"/>
                </a:solidFill>
              </a:rPr>
              <a:t/>
            </a:r>
            <a:br>
              <a:rPr lang="ru-RU" sz="2400" b="1" smtClean="0">
                <a:solidFill>
                  <a:srgbClr val="C00000"/>
                </a:solidFill>
              </a:rPr>
            </a:br>
            <a:r>
              <a:rPr lang="ru-RU" sz="2400" b="1" smtClean="0">
                <a:solidFill>
                  <a:srgbClr val="C00000"/>
                </a:solidFill>
              </a:rPr>
              <a:t>ДОБРОВОЛЬЧЕСКОЕ</a:t>
            </a:r>
            <a:r>
              <a:rPr lang="ru-RU" sz="2400" smtClean="0">
                <a:solidFill>
                  <a:srgbClr val="C00000"/>
                </a:solidFill>
              </a:rPr>
              <a:t> </a:t>
            </a:r>
            <a:r>
              <a:rPr lang="ru-RU" sz="2400" b="1" smtClean="0">
                <a:solidFill>
                  <a:srgbClr val="C00000"/>
                </a:solidFill>
              </a:rPr>
              <a:t>СЛУЖЕНИЕ В БОЛЬНИЦАХ – </a:t>
            </a:r>
            <a:br>
              <a:rPr lang="ru-RU" sz="2400" b="1" smtClean="0">
                <a:solidFill>
                  <a:srgbClr val="C00000"/>
                </a:solidFill>
              </a:rPr>
            </a:br>
            <a:r>
              <a:rPr lang="ru-RU" sz="2400" b="1" smtClean="0">
                <a:solidFill>
                  <a:srgbClr val="C00000"/>
                </a:solidFill>
              </a:rPr>
              <a:t>        переживём кризис, </a:t>
            </a:r>
            <a:br>
              <a:rPr lang="ru-RU" sz="2400" b="1" smtClean="0">
                <a:solidFill>
                  <a:srgbClr val="C00000"/>
                </a:solidFill>
              </a:rPr>
            </a:br>
            <a:r>
              <a:rPr lang="ru-RU" sz="2400" b="1" smtClean="0">
                <a:solidFill>
                  <a:srgbClr val="C00000"/>
                </a:solidFill>
              </a:rPr>
              <a:t>                     помогая тем, кому ещё труднее</a:t>
            </a:r>
            <a:br>
              <a:rPr lang="ru-RU" sz="2400" b="1" smtClean="0">
                <a:solidFill>
                  <a:srgbClr val="C00000"/>
                </a:solidFill>
              </a:rPr>
            </a:br>
            <a:endParaRPr lang="ru-RU" sz="2400" b="1" smtClean="0">
              <a:solidFill>
                <a:srgbClr val="C00000"/>
              </a:solidFill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1916113"/>
            <a:ext cx="8281987" cy="4537075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1188" y="1944688"/>
            <a:ext cx="8310562" cy="390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928688" y="274638"/>
            <a:ext cx="7758112" cy="561975"/>
          </a:xfrm>
        </p:spPr>
        <p:txBody>
          <a:bodyPr/>
          <a:lstStyle/>
          <a:p>
            <a:r>
              <a:rPr lang="ru-RU" sz="2400" b="1" smtClean="0">
                <a:solidFill>
                  <a:srgbClr val="C00000"/>
                </a:solidFill>
              </a:rPr>
              <a:t> ДОБРОВОЛЬЧЕСКОЕ СЛУЖЕНИЕ В БОЛЬНИЦАХ </a:t>
            </a:r>
          </a:p>
        </p:txBody>
      </p:sp>
      <p:pic>
        <p:nvPicPr>
          <p:cNvPr id="30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900113" y="1125538"/>
            <a:ext cx="1749425" cy="2517775"/>
          </a:xfrm>
          <a:noFill/>
        </p:spPr>
      </p:pic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2916238" y="1125538"/>
            <a:ext cx="575945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>
                <a:latin typeface="Calibri" pitchFamily="34" charset="0"/>
              </a:rPr>
              <a:t>«Я оставлю блестящий мир, где я занимала блестящее </a:t>
            </a:r>
          </a:p>
          <a:p>
            <a:r>
              <a:rPr lang="ru-RU" sz="1600" b="1" i="1">
                <a:latin typeface="Calibri" pitchFamily="34" charset="0"/>
              </a:rPr>
              <a:t>положение, но вместе со всеми вами я восхожу </a:t>
            </a:r>
          </a:p>
          <a:p>
            <a:r>
              <a:rPr lang="ru-RU" sz="1600" b="1" i="1">
                <a:latin typeface="Calibri" pitchFamily="34" charset="0"/>
              </a:rPr>
              <a:t>в более великий мир — в мир бедных и страдающих»</a:t>
            </a:r>
          </a:p>
          <a:p>
            <a:endParaRPr lang="ru-RU" sz="1600" b="1" i="1">
              <a:latin typeface="Calibri" pitchFamily="34" charset="0"/>
            </a:endParaRPr>
          </a:p>
          <a:p>
            <a:r>
              <a:rPr lang="ru-RU" sz="1600" b="1" i="1">
                <a:solidFill>
                  <a:srgbClr val="C00000"/>
                </a:solidFill>
                <a:latin typeface="Calibri" pitchFamily="34" charset="0"/>
              </a:rPr>
              <a:t>Святая преподобномученица великая княгиня ЕЛИЗАВЕТА</a:t>
            </a: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827088" y="4076700"/>
            <a:ext cx="57515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>
                <a:latin typeface="Calibri" pitchFamily="34" charset="0"/>
              </a:rPr>
              <a:t>«Социальное служение Церкви — ее свидетельство о том, </a:t>
            </a:r>
          </a:p>
          <a:p>
            <a:r>
              <a:rPr lang="ru-RU" sz="1600" b="1" i="1">
                <a:latin typeface="Calibri" pitchFamily="34" charset="0"/>
              </a:rPr>
              <a:t>что в мире есть Любовь»</a:t>
            </a:r>
          </a:p>
          <a:p>
            <a:endParaRPr lang="ru-RU" sz="1600" b="1" i="1">
              <a:latin typeface="Calibri" pitchFamily="34" charset="0"/>
            </a:endParaRPr>
          </a:p>
          <a:p>
            <a:r>
              <a:rPr lang="ru-RU" sz="1600" b="1" i="1">
                <a:solidFill>
                  <a:srgbClr val="C00000"/>
                </a:solidFill>
                <a:latin typeface="Calibri" pitchFamily="34" charset="0"/>
              </a:rPr>
              <a:t>Епископ Пантелеимон Орехово-Зуевский</a:t>
            </a:r>
          </a:p>
        </p:txBody>
      </p:sp>
      <p:pic>
        <p:nvPicPr>
          <p:cNvPr id="3078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75463" y="3895725"/>
            <a:ext cx="1749425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Группа 7"/>
          <p:cNvGrpSpPr>
            <a:grpSpLocks/>
          </p:cNvGrpSpPr>
          <p:nvPr/>
        </p:nvGrpSpPr>
        <p:grpSpPr bwMode="auto">
          <a:xfrm>
            <a:off x="2714625" y="1214438"/>
            <a:ext cx="4071938" cy="5072062"/>
            <a:chOff x="4071934" y="500042"/>
            <a:chExt cx="4500594" cy="5786478"/>
          </a:xfrm>
        </p:grpSpPr>
        <p:pic>
          <p:nvPicPr>
            <p:cNvPr id="4123" name="Picture 3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071934" y="500042"/>
              <a:ext cx="4500594" cy="5754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7430272" y="5714211"/>
              <a:ext cx="1142256" cy="5723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2" name="Овал 11"/>
          <p:cNvSpPr/>
          <p:nvPr/>
        </p:nvSpPr>
        <p:spPr>
          <a:xfrm>
            <a:off x="3971925" y="2884488"/>
            <a:ext cx="150813" cy="1508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289550" y="3182938"/>
            <a:ext cx="150813" cy="1508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511675" y="2587625"/>
            <a:ext cx="150813" cy="1492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330700" y="3721100"/>
            <a:ext cx="150813" cy="1492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511675" y="3721100"/>
            <a:ext cx="150813" cy="1492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271963" y="5689600"/>
            <a:ext cx="150812" cy="150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751388" y="4735513"/>
            <a:ext cx="150812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500063" y="1928813"/>
            <a:ext cx="1857375" cy="642937"/>
          </a:xfrm>
          <a:prstGeom prst="wedgeRoundRectCallout">
            <a:avLst>
              <a:gd name="adj1" fmla="val 141004"/>
              <a:gd name="adj2" fmla="val 106409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Гематологический научный центр</a:t>
            </a:r>
          </a:p>
        </p:txBody>
      </p:sp>
      <p:sp>
        <p:nvSpPr>
          <p:cNvPr id="4107" name="Заголовок 17"/>
          <p:cNvSpPr>
            <a:spLocks noGrp="1"/>
          </p:cNvSpPr>
          <p:nvPr>
            <p:ph type="title"/>
          </p:nvPr>
        </p:nvSpPr>
        <p:spPr>
          <a:xfrm>
            <a:off x="928688" y="188913"/>
            <a:ext cx="7758112" cy="719137"/>
          </a:xfrm>
        </p:spPr>
        <p:txBody>
          <a:bodyPr/>
          <a:lstStyle/>
          <a:p>
            <a:r>
              <a:rPr lang="ru-RU" altLang="ru-RU" smtClean="0">
                <a:solidFill>
                  <a:srgbClr val="C00000"/>
                </a:solidFill>
              </a:rPr>
              <a:t>Где мы помогаем</a:t>
            </a: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6143625" y="1643063"/>
            <a:ext cx="1071563" cy="285750"/>
          </a:xfrm>
          <a:prstGeom prst="wedgeRoundRectCallout">
            <a:avLst>
              <a:gd name="adj1" fmla="val -195811"/>
              <a:gd name="adj2" fmla="val 291763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50 ГКБ</a:t>
            </a:r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2000250" y="5214938"/>
            <a:ext cx="1214438" cy="357187"/>
          </a:xfrm>
          <a:prstGeom prst="wedgeRoundRectCallout">
            <a:avLst>
              <a:gd name="adj1" fmla="val 137569"/>
              <a:gd name="adj2" fmla="val 96487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Хоспис №3</a:t>
            </a: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5929313" y="5072063"/>
            <a:ext cx="1214437" cy="357187"/>
          </a:xfrm>
          <a:prstGeom prst="wedgeRoundRectCallout">
            <a:avLst>
              <a:gd name="adj1" fmla="val -137340"/>
              <a:gd name="adj2" fmla="val -126767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12 ГКБ</a:t>
            </a:r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>
            <a:off x="6500813" y="2786063"/>
            <a:ext cx="1071562" cy="285750"/>
          </a:xfrm>
          <a:prstGeom prst="wedgeRoundRectCallout">
            <a:avLst>
              <a:gd name="adj1" fmla="val -155130"/>
              <a:gd name="adj2" fmla="val 105718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2 ИКБ</a:t>
            </a:r>
          </a:p>
        </p:txBody>
      </p:sp>
      <p:sp>
        <p:nvSpPr>
          <p:cNvPr id="26" name="Скругленная прямоугольная выноска 25"/>
          <p:cNvSpPr/>
          <p:nvPr/>
        </p:nvSpPr>
        <p:spPr>
          <a:xfrm>
            <a:off x="785813" y="2928938"/>
            <a:ext cx="1500187" cy="642937"/>
          </a:xfrm>
          <a:prstGeom prst="wedgeRoundRectCallout">
            <a:avLst>
              <a:gd name="adj1" fmla="val 187618"/>
              <a:gd name="adj2" fmla="val 83806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Больница святителя Алексия</a:t>
            </a:r>
          </a:p>
        </p:txBody>
      </p:sp>
      <p:sp>
        <p:nvSpPr>
          <p:cNvPr id="28" name="Скругленная прямоугольная выноска 27"/>
          <p:cNvSpPr/>
          <p:nvPr/>
        </p:nvSpPr>
        <p:spPr>
          <a:xfrm>
            <a:off x="1500188" y="3857625"/>
            <a:ext cx="1071562" cy="285750"/>
          </a:xfrm>
          <a:prstGeom prst="wedgeRoundRectCallout">
            <a:avLst>
              <a:gd name="adj1" fmla="val 234821"/>
              <a:gd name="adj2" fmla="val -58002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1 ГКБ</a:t>
            </a:r>
          </a:p>
        </p:txBody>
      </p:sp>
      <p:sp>
        <p:nvSpPr>
          <p:cNvPr id="4114" name="TextBox 28"/>
          <p:cNvSpPr txBox="1">
            <a:spLocks noChangeArrowheads="1"/>
          </p:cNvSpPr>
          <p:nvPr/>
        </p:nvSpPr>
        <p:spPr bwMode="auto">
          <a:xfrm>
            <a:off x="857250" y="5857875"/>
            <a:ext cx="71151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i="1">
                <a:solidFill>
                  <a:srgbClr val="00B050"/>
                </a:solidFill>
              </a:rPr>
              <a:t>детские больницы</a:t>
            </a:r>
          </a:p>
          <a:p>
            <a:r>
              <a:rPr lang="ru-RU" altLang="ru-RU" sz="1600" i="1">
                <a:solidFill>
                  <a:srgbClr val="800000"/>
                </a:solidFill>
              </a:rPr>
              <a:t>больницы с постами сестер милосердия</a:t>
            </a:r>
            <a:r>
              <a:rPr lang="en-US" altLang="ru-RU" sz="1600" i="1">
                <a:solidFill>
                  <a:srgbClr val="800000"/>
                </a:solidFill>
              </a:rPr>
              <a:t>,</a:t>
            </a:r>
            <a:r>
              <a:rPr lang="ru-RU" altLang="ru-RU" sz="1600" i="1">
                <a:solidFill>
                  <a:srgbClr val="800000"/>
                </a:solidFill>
              </a:rPr>
              <a:t> куда приходят добровольцы</a:t>
            </a:r>
          </a:p>
          <a:p>
            <a:r>
              <a:rPr lang="ru-RU" altLang="ru-RU" sz="1600" i="1">
                <a:solidFill>
                  <a:schemeClr val="accent2"/>
                </a:solidFill>
              </a:rPr>
              <a:t>больницы с уходом, где помогают только добровольцы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571500" y="6215063"/>
            <a:ext cx="150813" cy="1508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71500" y="6492875"/>
            <a:ext cx="150813" cy="150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5929313" y="3500438"/>
            <a:ext cx="150812" cy="1508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572000" y="3500438"/>
            <a:ext cx="150813" cy="1508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3643313" y="4500563"/>
            <a:ext cx="150812" cy="1508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4786313" y="3286125"/>
            <a:ext cx="150812" cy="15081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3143250" y="3214688"/>
            <a:ext cx="150813" cy="1508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571500" y="5929313"/>
            <a:ext cx="150813" cy="1508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928688" y="274638"/>
            <a:ext cx="7758112" cy="922337"/>
          </a:xfrm>
        </p:spPr>
        <p:txBody>
          <a:bodyPr/>
          <a:lstStyle/>
          <a:p>
            <a:r>
              <a:rPr lang="ru-RU" altLang="ru-RU" smtClean="0">
                <a:solidFill>
                  <a:srgbClr val="C00000"/>
                </a:solidFill>
              </a:rPr>
              <a:t>Наши добровольцы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507413" cy="4929188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mtClean="0"/>
              <a:t>   Служба добровольцев Милосердие –       это более 1 500 человек, из них около </a:t>
            </a:r>
            <a:r>
              <a:rPr lang="ru-RU" altLang="ru-RU" smtClean="0">
                <a:solidFill>
                  <a:srgbClr val="C00000"/>
                </a:solidFill>
              </a:rPr>
              <a:t>500</a:t>
            </a:r>
            <a:r>
              <a:rPr lang="ru-RU" altLang="ru-RU" smtClean="0"/>
              <a:t> занимаются больничным служением.</a:t>
            </a:r>
            <a:endParaRPr lang="ru-RU" altLang="ru-RU" sz="1000" smtClean="0"/>
          </a:p>
          <a:p>
            <a:pPr>
              <a:buFontTx/>
              <a:buNone/>
            </a:pPr>
            <a:endParaRPr lang="ru-RU" altLang="ru-RU" sz="1000" smtClean="0"/>
          </a:p>
          <a:p>
            <a:pPr>
              <a:buFontTx/>
              <a:buNone/>
            </a:pPr>
            <a:r>
              <a:rPr lang="ru-RU" altLang="ru-RU" sz="1000" smtClean="0"/>
              <a:t>             </a:t>
            </a:r>
            <a:r>
              <a:rPr lang="ru-RU" altLang="ru-RU" sz="2800" smtClean="0"/>
              <a:t>65% - помогают в больницах детям </a:t>
            </a:r>
          </a:p>
          <a:p>
            <a:pPr lvl="1">
              <a:buFontTx/>
              <a:buNone/>
            </a:pPr>
            <a:r>
              <a:rPr lang="ru-RU" altLang="ru-RU" smtClean="0"/>
              <a:t>80% - помогают только в выходные дни</a:t>
            </a:r>
          </a:p>
          <a:p>
            <a:pPr lvl="1">
              <a:buFontTx/>
              <a:buNone/>
            </a:pPr>
            <a:r>
              <a:rPr lang="ru-RU" altLang="ru-RU" smtClean="0"/>
              <a:t>70% - женщины 20 - 50 лет</a:t>
            </a:r>
          </a:p>
          <a:p>
            <a:pPr lvl="1">
              <a:buFontTx/>
              <a:buNone/>
            </a:pPr>
            <a:r>
              <a:rPr lang="ru-RU" altLang="ru-RU" smtClean="0"/>
              <a:t>50% - закончили курсы по уходу за                       </a:t>
            </a:r>
          </a:p>
          <a:p>
            <a:pPr lvl="1">
              <a:buFontTx/>
              <a:buNone/>
            </a:pPr>
            <a:r>
              <a:rPr lang="ru-RU" altLang="ru-RU" smtClean="0"/>
              <a:t>           тяжелобольными</a:t>
            </a:r>
          </a:p>
        </p:txBody>
      </p:sp>
      <p:pic>
        <p:nvPicPr>
          <p:cNvPr id="5124" name="Picture 2" descr="Благотворительная программа My-shop.ru Справочная система My-shop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61200" y="4941888"/>
            <a:ext cx="1785938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567737" cy="1143000"/>
          </a:xfrm>
        </p:spPr>
        <p:txBody>
          <a:bodyPr/>
          <a:lstStyle/>
          <a:p>
            <a:r>
              <a:rPr lang="ru-RU" altLang="ru-RU" sz="3600" b="1" smtClean="0">
                <a:solidFill>
                  <a:srgbClr val="C00000"/>
                </a:solidFill>
              </a:rPr>
              <a:t>   </a:t>
            </a:r>
            <a:r>
              <a:rPr lang="ru-RU" altLang="ru-RU" sz="3500" b="1" smtClean="0">
                <a:solidFill>
                  <a:srgbClr val="C00000"/>
                </a:solidFill>
              </a:rPr>
              <a:t>Деятельность в детских больницах</a:t>
            </a:r>
          </a:p>
        </p:txBody>
      </p:sp>
      <p:pic>
        <p:nvPicPr>
          <p:cNvPr id="4" name="Содержимое 3" descr="PicMonkey-Collage_4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436563" y="4270375"/>
            <a:ext cx="3382962" cy="24288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Hram_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64163" y="1258888"/>
            <a:ext cx="3354387" cy="2724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642938" y="1090613"/>
            <a:ext cx="472122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ru-RU" sz="2200"/>
              <a:t>Организация воскресной школы.</a:t>
            </a:r>
          </a:p>
          <a:p>
            <a:pPr>
              <a:lnSpc>
                <a:spcPct val="150000"/>
              </a:lnSpc>
            </a:pPr>
            <a:r>
              <a:rPr lang="ru-RU" altLang="ru-RU" sz="2200"/>
              <a:t>Прогулки с детьми/ организация досуга на свежем воздухе.</a:t>
            </a:r>
          </a:p>
          <a:p>
            <a:pPr>
              <a:lnSpc>
                <a:spcPct val="150000"/>
              </a:lnSpc>
            </a:pPr>
            <a:r>
              <a:rPr lang="ru-RU" altLang="ru-RU" sz="2200"/>
              <a:t>Занятия с детьми в отделениях (мастер-классы, спектакли с участием детей).</a:t>
            </a:r>
          </a:p>
        </p:txBody>
      </p:sp>
      <p:sp>
        <p:nvSpPr>
          <p:cNvPr id="6150" name="Прямоугольник 8"/>
          <p:cNvSpPr>
            <a:spLocks noChangeArrowheads="1"/>
          </p:cNvSpPr>
          <p:nvPr/>
        </p:nvSpPr>
        <p:spPr bwMode="auto">
          <a:xfrm>
            <a:off x="3995738" y="4071938"/>
            <a:ext cx="5000625" cy="263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ru-RU" sz="2200"/>
              <a:t>Организация дежурства у детей-отказников и дежурство в помощь родителям.</a:t>
            </a:r>
          </a:p>
          <a:p>
            <a:pPr>
              <a:lnSpc>
                <a:spcPct val="150000"/>
              </a:lnSpc>
            </a:pPr>
            <a:r>
              <a:rPr lang="ru-RU" altLang="ru-RU" sz="2200"/>
              <a:t>Выезды на экскурсии, в храм, места паломничества.</a:t>
            </a:r>
            <a:endParaRPr lang="ru-RU" altLang="ru-RU" sz="2200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8316912" cy="955675"/>
          </a:xfrm>
        </p:spPr>
        <p:txBody>
          <a:bodyPr/>
          <a:lstStyle/>
          <a:p>
            <a:r>
              <a:rPr lang="ru-RU" altLang="ru-RU" sz="2400" b="1" smtClean="0">
                <a:solidFill>
                  <a:srgbClr val="C00000"/>
                </a:solidFill>
              </a:rPr>
              <a:t>Помощь которую оказывают добровольцы в уходе</a:t>
            </a:r>
          </a:p>
        </p:txBody>
      </p:sp>
      <p:pic>
        <p:nvPicPr>
          <p:cNvPr id="4" name="Содержимое 3" descr="maloserdie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5508625" y="1196975"/>
            <a:ext cx="3244850" cy="21605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unnamed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88" y="3786188"/>
            <a:ext cx="3311525" cy="2484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285750" y="1071563"/>
            <a:ext cx="5438775" cy="277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ru-RU" sz="2000" b="1" i="1"/>
              <a:t>Обученные на курсах добровольцы</a:t>
            </a:r>
          </a:p>
          <a:p>
            <a:pPr>
              <a:lnSpc>
                <a:spcPct val="150000"/>
              </a:lnSpc>
            </a:pPr>
            <a:r>
              <a:rPr lang="ru-RU" altLang="ru-RU" sz="2000"/>
              <a:t>Гигиенический уход за тяжелобольными.</a:t>
            </a:r>
          </a:p>
          <a:p>
            <a:endParaRPr lang="ru-RU" altLang="ru-RU" sz="1000"/>
          </a:p>
          <a:p>
            <a:r>
              <a:rPr lang="ru-RU" altLang="ru-RU" sz="2000"/>
              <a:t>Профилактика пролежней.</a:t>
            </a:r>
          </a:p>
          <a:p>
            <a:pPr>
              <a:buFontTx/>
              <a:buChar char="•"/>
            </a:pPr>
            <a:endParaRPr lang="ru-RU" altLang="ru-RU"/>
          </a:p>
          <a:p>
            <a:r>
              <a:rPr lang="ru-RU" altLang="ru-RU" sz="2000" b="1" i="1"/>
              <a:t>Неопытные добровольцы:</a:t>
            </a:r>
          </a:p>
          <a:p>
            <a:endParaRPr lang="ru-RU" altLang="ru-RU" sz="800" b="1" i="1"/>
          </a:p>
          <a:p>
            <a:r>
              <a:rPr lang="ru-RU" altLang="ru-RU" sz="2000"/>
              <a:t>Кормление пациентов.</a:t>
            </a:r>
          </a:p>
          <a:p>
            <a:endParaRPr lang="ru-RU" altLang="ru-RU"/>
          </a:p>
        </p:txBody>
      </p:sp>
      <p:sp>
        <p:nvSpPr>
          <p:cNvPr id="7174" name="TextBox 6"/>
          <p:cNvSpPr txBox="1">
            <a:spLocks noChangeArrowheads="1"/>
          </p:cNvSpPr>
          <p:nvPr/>
        </p:nvSpPr>
        <p:spPr bwMode="auto">
          <a:xfrm>
            <a:off x="4000500" y="3565525"/>
            <a:ext cx="51435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Сопровождение на процедуры, прогулки.</a:t>
            </a:r>
          </a:p>
          <a:p>
            <a:endParaRPr lang="ru-RU" altLang="ru-RU" sz="1000"/>
          </a:p>
          <a:p>
            <a:r>
              <a:rPr lang="ru-RU" altLang="ru-RU" sz="2000"/>
              <a:t>Содержания в порядке личного места пациента.</a:t>
            </a:r>
          </a:p>
          <a:p>
            <a:endParaRPr lang="ru-RU" altLang="ru-RU" sz="2000"/>
          </a:p>
          <a:p>
            <a:r>
              <a:rPr lang="ru-RU" altLang="ru-RU" sz="2000"/>
              <a:t>Выполнение просьб сходить в магазин.</a:t>
            </a:r>
          </a:p>
          <a:p>
            <a:endParaRPr lang="ru-RU" altLang="ru-RU" sz="2000"/>
          </a:p>
          <a:p>
            <a:r>
              <a:rPr lang="ru-RU" altLang="ru-RU" sz="2000"/>
              <a:t>Духовная и моральная помощь.</a:t>
            </a:r>
          </a:p>
          <a:p>
            <a:endParaRPr lang="ru-RU" altLang="ru-RU" sz="2000"/>
          </a:p>
          <a:p>
            <a:r>
              <a:rPr lang="ru-RU" altLang="ru-RU" sz="2000"/>
              <a:t>Социальная адаптация.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928688" y="274638"/>
            <a:ext cx="7758112" cy="1143000"/>
          </a:xfrm>
        </p:spPr>
        <p:txBody>
          <a:bodyPr/>
          <a:lstStyle/>
          <a:p>
            <a:r>
              <a:rPr lang="ru-RU" altLang="ru-RU" sz="3800" b="1" smtClean="0">
                <a:solidFill>
                  <a:srgbClr val="C00000"/>
                </a:solidFill>
              </a:rPr>
              <a:t>Основные шаги в организации больничного служения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1341438"/>
            <a:ext cx="8507413" cy="5256212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2000" smtClean="0"/>
          </a:p>
          <a:p>
            <a:pPr marL="0" indent="0">
              <a:buFontTx/>
              <a:buNone/>
            </a:pPr>
            <a:endParaRPr lang="ru-RU" altLang="ru-RU" sz="2000" smtClean="0"/>
          </a:p>
          <a:p>
            <a:pPr marL="0" indent="0">
              <a:buFontTx/>
              <a:buNone/>
            </a:pPr>
            <a:r>
              <a:rPr lang="ru-RU" altLang="ru-RU" sz="2800" smtClean="0"/>
              <a:t> </a:t>
            </a:r>
            <a:br>
              <a:rPr lang="ru-RU" altLang="ru-RU" sz="2800" smtClean="0"/>
            </a:br>
            <a:endParaRPr lang="ru-RU" altLang="ru-RU" sz="1000" smtClean="0"/>
          </a:p>
          <a:p>
            <a:pPr marL="0" indent="0">
              <a:buFontTx/>
              <a:buNone/>
            </a:pPr>
            <a:endParaRPr lang="ru-RU" altLang="ru-RU" sz="1000" smtClean="0"/>
          </a:p>
          <a:p>
            <a:pPr marL="0" indent="0">
              <a:buFontTx/>
              <a:buNone/>
            </a:pPr>
            <a:endParaRPr lang="ru-RU" altLang="ru-RU" sz="1000" smtClean="0"/>
          </a:p>
          <a:p>
            <a:pPr marL="0" indent="0">
              <a:buFontTx/>
              <a:buNone/>
            </a:pPr>
            <a:endParaRPr lang="ru-RU" altLang="ru-RU" sz="1000" smtClean="0"/>
          </a:p>
          <a:p>
            <a:pPr marL="0" lvl="1" indent="0">
              <a:buFontTx/>
              <a:buNone/>
            </a:pPr>
            <a:endParaRPr lang="ru-RU" altLang="ru-RU" smtClean="0"/>
          </a:p>
          <a:p>
            <a:pPr marL="0" lvl="1" indent="0">
              <a:buFontTx/>
              <a:buNone/>
            </a:pPr>
            <a:endParaRPr lang="ru-RU" altLang="ru-RU" smtClean="0"/>
          </a:p>
          <a:p>
            <a:pPr marL="0" indent="0">
              <a:buFontTx/>
              <a:buNone/>
            </a:pPr>
            <a:endParaRPr lang="ru-RU" altLang="ru-RU" sz="1000" smtClean="0"/>
          </a:p>
          <a:p>
            <a:pPr marL="0" indent="0">
              <a:buFontTx/>
              <a:buNone/>
            </a:pPr>
            <a:endParaRPr lang="ru-RU" altLang="ru-RU" sz="1000" smtClean="0"/>
          </a:p>
          <a:p>
            <a:pPr marL="0" indent="0">
              <a:buFontTx/>
              <a:buNone/>
            </a:pPr>
            <a:endParaRPr lang="ru-RU" altLang="ru-RU" sz="1000" smtClean="0"/>
          </a:p>
          <a:p>
            <a:pPr marL="0" indent="0">
              <a:buFontTx/>
              <a:buNone/>
            </a:pPr>
            <a:endParaRPr lang="ru-RU" altLang="ru-RU" sz="1000" smtClean="0"/>
          </a:p>
          <a:p>
            <a:pPr marL="0" indent="0">
              <a:buFontTx/>
              <a:buNone/>
            </a:pPr>
            <a:endParaRPr lang="ru-RU" altLang="ru-RU" sz="1000" smtClean="0"/>
          </a:p>
          <a:p>
            <a:pPr marL="0" indent="0">
              <a:buFontTx/>
              <a:buNone/>
            </a:pPr>
            <a:endParaRPr lang="ru-RU" altLang="ru-RU" sz="1000" smtClean="0"/>
          </a:p>
          <a:p>
            <a:pPr marL="0" indent="0">
              <a:buFontTx/>
              <a:buNone/>
            </a:pPr>
            <a:endParaRPr lang="ru-RU" altLang="ru-RU" sz="1000" smtClean="0"/>
          </a:p>
          <a:p>
            <a:pPr marL="0" indent="0">
              <a:buFontTx/>
              <a:buNone/>
            </a:pPr>
            <a:endParaRPr lang="ru-RU" altLang="ru-RU" sz="1000" smtClean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4213" y="1557338"/>
            <a:ext cx="7991475" cy="647700"/>
          </a:xfrm>
          <a:prstGeom prst="roundRect">
            <a:avLst>
              <a:gd name="adj" fmla="val 177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dirty="0">
                <a:solidFill>
                  <a:schemeClr val="tx1"/>
                </a:solidFill>
              </a:rPr>
              <a:t>Выстраивание работы с администрацией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4213" y="2636838"/>
            <a:ext cx="7991475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dirty="0">
                <a:solidFill>
                  <a:schemeClr val="tx1"/>
                </a:solidFill>
              </a:rPr>
              <a:t>Поиск и обучение добровольцев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750" y="3573463"/>
            <a:ext cx="8135938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dirty="0">
                <a:solidFill>
                  <a:schemeClr val="tx1"/>
                </a:solidFill>
              </a:rPr>
              <a:t>Организация структуры группы Милосердия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9750" y="4508500"/>
            <a:ext cx="8353425" cy="792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0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3000" dirty="0">
                <a:solidFill>
                  <a:schemeClr val="tx1"/>
                </a:solidFill>
              </a:rPr>
              <a:t>Сопровождение деятельности добровольцев </a:t>
            </a:r>
            <a:br>
              <a:rPr lang="ru-RU" sz="3000" dirty="0">
                <a:solidFill>
                  <a:schemeClr val="tx1"/>
                </a:solidFill>
              </a:rPr>
            </a:b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8025" y="5661025"/>
            <a:ext cx="80645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dirty="0">
                <a:solidFill>
                  <a:schemeClr val="tx1"/>
                </a:solidFill>
              </a:rPr>
              <a:t>Профилактика «выгорания» добровольцев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890588" y="476250"/>
            <a:ext cx="7758112" cy="369888"/>
          </a:xfrm>
        </p:spPr>
        <p:txBody>
          <a:bodyPr/>
          <a:lstStyle/>
          <a:p>
            <a:r>
              <a:rPr lang="ru-RU" sz="3000" b="1" smtClean="0">
                <a:solidFill>
                  <a:srgbClr val="C00000"/>
                </a:solidFill>
              </a:rPr>
              <a:t>АЛГОРИТМ ДЕЙСТВИЙ ДОБРОВОЛЬЦА</a:t>
            </a: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457200" y="1019175"/>
            <a:ext cx="8229600" cy="5146675"/>
          </a:xfrm>
        </p:spPr>
        <p:txBody>
          <a:bodyPr/>
          <a:lstStyle/>
          <a:p>
            <a:pPr marL="0" indent="0">
              <a:buFontTx/>
              <a:buNone/>
            </a:pPr>
            <a:endParaRPr lang="ru-RU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188" y="1125538"/>
            <a:ext cx="792162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3000" dirty="0">
                <a:solidFill>
                  <a:schemeClr val="tx1"/>
                </a:solidFill>
              </a:rPr>
              <a:t>Выбери ближайшую к месту проживания или работы больницу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188" y="2492375"/>
            <a:ext cx="792162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3000" dirty="0">
                <a:solidFill>
                  <a:schemeClr val="tx1"/>
                </a:solidFill>
              </a:rPr>
              <a:t>Свяжись с координатором больницы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4213" y="3716338"/>
            <a:ext cx="7848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000" dirty="0">
                <a:solidFill>
                  <a:schemeClr val="tx1"/>
                </a:solidFill>
              </a:rPr>
              <a:t>Посети больницу под руководством координатора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4213" y="5013325"/>
            <a:ext cx="7848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000" dirty="0">
                <a:solidFill>
                  <a:schemeClr val="tx1"/>
                </a:solidFill>
              </a:rPr>
              <a:t>Оказывай помощь с Православной службой помощи «Милосердие»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755650" y="44450"/>
            <a:ext cx="7758113" cy="882650"/>
          </a:xfrm>
        </p:spPr>
        <p:txBody>
          <a:bodyPr/>
          <a:lstStyle/>
          <a:p>
            <a:r>
              <a:rPr lang="ru-RU" altLang="ru-RU" sz="4000" b="1" smtClean="0">
                <a:solidFill>
                  <a:srgbClr val="C00000"/>
                </a:solidFill>
              </a:rPr>
              <a:t>Возможные трудности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323850" y="1341438"/>
            <a:ext cx="8589963" cy="5256212"/>
          </a:xfrm>
        </p:spPr>
        <p:txBody>
          <a:bodyPr/>
          <a:lstStyle/>
          <a:p>
            <a:pPr marL="0" indent="0">
              <a:spcAft>
                <a:spcPts val="600"/>
              </a:spcAft>
              <a:buFontTx/>
              <a:buNone/>
            </a:pPr>
            <a:endParaRPr lang="ru-RU" altLang="ru-RU" sz="1400" smtClean="0"/>
          </a:p>
          <a:p>
            <a:pPr marL="0" indent="0">
              <a:spcAft>
                <a:spcPts val="600"/>
              </a:spcAft>
              <a:buFontTx/>
              <a:buNone/>
            </a:pPr>
            <a:endParaRPr lang="ru-RU" altLang="ru-RU" sz="3000" smtClean="0"/>
          </a:p>
          <a:p>
            <a:pPr marL="0" indent="0">
              <a:spcAft>
                <a:spcPts val="600"/>
              </a:spcAft>
              <a:buFontTx/>
              <a:buNone/>
            </a:pPr>
            <a:endParaRPr lang="ru-RU" altLang="ru-RU" sz="3000" smtClean="0"/>
          </a:p>
          <a:p>
            <a:pPr marL="0" indent="0">
              <a:spcAft>
                <a:spcPts val="600"/>
              </a:spcAft>
              <a:buFontTx/>
              <a:buNone/>
            </a:pPr>
            <a:endParaRPr lang="ru-RU" altLang="ru-RU" sz="1400" smtClean="0"/>
          </a:p>
          <a:p>
            <a:pPr marL="0" indent="0">
              <a:spcAft>
                <a:spcPts val="600"/>
              </a:spcAft>
              <a:buFontTx/>
              <a:buNone/>
            </a:pPr>
            <a:endParaRPr lang="ru-RU" altLang="ru-RU" sz="1400" smtClean="0"/>
          </a:p>
          <a:p>
            <a:pPr marL="0" indent="0">
              <a:spcAft>
                <a:spcPts val="600"/>
              </a:spcAft>
              <a:buFontTx/>
              <a:buNone/>
            </a:pPr>
            <a:endParaRPr lang="ru-RU" altLang="ru-RU" sz="1400" smtClean="0"/>
          </a:p>
        </p:txBody>
      </p:sp>
      <p:sp>
        <p:nvSpPr>
          <p:cNvPr id="3" name="Стрелка вправо 2"/>
          <p:cNvSpPr/>
          <p:nvPr/>
        </p:nvSpPr>
        <p:spPr>
          <a:xfrm>
            <a:off x="395288" y="981075"/>
            <a:ext cx="8353425" cy="935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dirty="0">
                <a:solidFill>
                  <a:schemeClr val="tx1"/>
                </a:solidFill>
              </a:rPr>
              <a:t>Привлечение и удержание добровольцев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395288" y="2276475"/>
            <a:ext cx="8353425" cy="10080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sz="30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3000" b="1" dirty="0">
                <a:solidFill>
                  <a:schemeClr val="tx1"/>
                </a:solidFill>
              </a:rPr>
              <a:t>Обеспечение средствами по уходу</a:t>
            </a:r>
          </a:p>
          <a:p>
            <a:pPr algn="just">
              <a:defRPr/>
            </a:pPr>
            <a:r>
              <a:rPr lang="ru-RU" sz="3000" b="1" dirty="0"/>
              <a:t> 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396875" y="3573463"/>
            <a:ext cx="8351838" cy="1295400"/>
          </a:xfrm>
          <a:prstGeom prst="rightArrow">
            <a:avLst>
              <a:gd name="adj1" fmla="val 76455"/>
              <a:gd name="adj2" fmla="val 397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dirty="0">
                <a:solidFill>
                  <a:schemeClr val="tx1"/>
                </a:solidFill>
              </a:rPr>
              <a:t>Разграничение деятельности добровольцев и мед. персонала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95288" y="5013325"/>
            <a:ext cx="8353425" cy="1223963"/>
          </a:xfrm>
          <a:prstGeom prst="rightArrow">
            <a:avLst>
              <a:gd name="adj1" fmla="val 71787"/>
              <a:gd name="adj2" fmla="val 422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dirty="0">
                <a:solidFill>
                  <a:schemeClr val="tx1"/>
                </a:solidFill>
              </a:rPr>
              <a:t>Прохождение добровольцами  медицинской комиссии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altLang="ru-RU" sz="4000" smtClean="0"/>
              <a:t>    </a:t>
            </a:r>
            <a:r>
              <a:rPr lang="ru-RU" altLang="ru-RU" sz="4000" smtClean="0">
                <a:solidFill>
                  <a:srgbClr val="C00000"/>
                </a:solidFill>
              </a:rPr>
              <a:t>ОБУЧЕНИЕ ДОБРОВОЛЬЦЕВ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5805488" cy="428148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ru-RU" smtClean="0"/>
              <a:t>www.allnurses.ru</a:t>
            </a:r>
            <a:endParaRPr lang="ru-RU" altLang="ru-RU" smtClean="0"/>
          </a:p>
          <a:p>
            <a:pPr marL="0" indent="0">
              <a:buFontTx/>
              <a:buNone/>
            </a:pPr>
            <a:endParaRPr lang="ru-RU" altLang="ru-RU" smtClean="0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850" y="2492375"/>
            <a:ext cx="6048375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9" name="TextBox 2"/>
          <p:cNvSpPr txBox="1">
            <a:spLocks noChangeArrowheads="1"/>
          </p:cNvSpPr>
          <p:nvPr/>
        </p:nvSpPr>
        <p:spPr bwMode="auto">
          <a:xfrm>
            <a:off x="477838" y="1125538"/>
            <a:ext cx="58943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/>
              <a:t>ПРОЕКТ от НП «Ассоциации специалистов с высшим сестринским образованием»</a:t>
            </a:r>
            <a:endParaRPr lang="ru-RU" altLang="ru-RU" sz="2000" b="1">
              <a:solidFill>
                <a:srgbClr val="00B0F0"/>
              </a:solidFill>
            </a:endParaRPr>
          </a:p>
        </p:txBody>
      </p:sp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6443663" y="1057275"/>
            <a:ext cx="2700337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000"/>
              <a:t>Программа обучения патронажной </a:t>
            </a:r>
            <a:br>
              <a:rPr lang="ru-RU" altLang="ru-RU" sz="1000"/>
            </a:br>
            <a:r>
              <a:rPr lang="ru-RU" altLang="ru-RU" sz="1000"/>
              <a:t>помощи тех, кто связан или занимается уходом за тяжелобольными пациентами (сиделки, родственники, медицинские сестры).</a:t>
            </a:r>
          </a:p>
          <a:p>
            <a:endParaRPr lang="ru-RU" altLang="ru-RU" sz="600"/>
          </a:p>
          <a:p>
            <a:pPr algn="ctr"/>
            <a:r>
              <a:rPr lang="ru-RU" altLang="ru-RU" sz="1000" b="1">
                <a:solidFill>
                  <a:srgbClr val="00B0F0"/>
                </a:solidFill>
              </a:rPr>
              <a:t>СИТУАЦИЯ В РОССИИ НА СЕГОДНЯ</a:t>
            </a:r>
          </a:p>
          <a:p>
            <a:endParaRPr lang="ru-RU" altLang="ru-RU" sz="600"/>
          </a:p>
          <a:p>
            <a:r>
              <a:rPr lang="ru-RU" altLang="ru-RU" sz="1000"/>
              <a:t>В этой области нет ни одной качественной образовательной программы.</a:t>
            </a:r>
          </a:p>
          <a:p>
            <a:r>
              <a:rPr lang="ru-RU" altLang="ru-RU" sz="1000"/>
              <a:t>Подавляющее большинство сиделок – жители бывших стран СНГ, не медработники и многие плохо говорят </a:t>
            </a:r>
            <a:br>
              <a:rPr lang="ru-RU" altLang="ru-RU" sz="1000"/>
            </a:br>
            <a:r>
              <a:rPr lang="ru-RU" altLang="ru-RU" sz="1000"/>
              <a:t>по-русски.</a:t>
            </a:r>
          </a:p>
          <a:p>
            <a:r>
              <a:rPr lang="ru-RU" altLang="ru-RU" sz="1000"/>
              <a:t>При огромном спросе нет возможности найти качественного специалиста, </a:t>
            </a:r>
            <a:br>
              <a:rPr lang="ru-RU" altLang="ru-RU" sz="1000"/>
            </a:br>
            <a:r>
              <a:rPr lang="ru-RU" altLang="ru-RU" sz="1000"/>
              <a:t>все сводится к рекомендациям.</a:t>
            </a:r>
          </a:p>
          <a:p>
            <a:endParaRPr lang="ru-RU" altLang="ru-RU" sz="600" b="1">
              <a:solidFill>
                <a:srgbClr val="00B0F0"/>
              </a:solidFill>
            </a:endParaRPr>
          </a:p>
          <a:p>
            <a:r>
              <a:rPr lang="ru-RU" altLang="ru-RU" sz="1000" b="1">
                <a:solidFill>
                  <a:srgbClr val="00B0F0"/>
                </a:solidFill>
              </a:rPr>
              <a:t>ПОЧЕМУ ВАЖНО УЧИТЬСЯ ПАТРОНАЖНОМУ УХОДУ?</a:t>
            </a:r>
          </a:p>
          <a:p>
            <a:endParaRPr lang="ru-RU" altLang="ru-RU" sz="600" b="1">
              <a:solidFill>
                <a:srgbClr val="00B0F0"/>
              </a:solidFill>
            </a:endParaRPr>
          </a:p>
          <a:p>
            <a:r>
              <a:rPr lang="ru-RU" altLang="ru-RU" sz="1000" u="sng"/>
              <a:t>Уход</a:t>
            </a:r>
            <a:r>
              <a:rPr lang="ru-RU" altLang="ru-RU" sz="1000"/>
              <a:t> за тяжелобольным человеком </a:t>
            </a:r>
            <a:r>
              <a:rPr lang="ru-RU" altLang="ru-RU" sz="1000" u="sng"/>
              <a:t>требует специальных знаний и навыков</a:t>
            </a:r>
            <a:r>
              <a:rPr lang="ru-RU" altLang="ru-RU" sz="1000"/>
              <a:t>, </a:t>
            </a:r>
            <a:br>
              <a:rPr lang="ru-RU" altLang="ru-RU" sz="1000"/>
            </a:br>
            <a:r>
              <a:rPr lang="ru-RU" altLang="ru-RU" sz="1000"/>
              <a:t>их невозможно получить самостоятельно. </a:t>
            </a:r>
          </a:p>
          <a:p>
            <a:r>
              <a:rPr lang="ru-RU" altLang="ru-RU" sz="1000" u="sng"/>
              <a:t>Знания</a:t>
            </a:r>
            <a:r>
              <a:rPr lang="ru-RU" altLang="ru-RU" sz="1000"/>
              <a:t> помогают не только лучше ухаживать за человеком, что способствует реабилитации и/или улучшению качества жизни, но также экономят силы и </a:t>
            </a:r>
            <a:r>
              <a:rPr lang="ru-RU" altLang="ru-RU" sz="1000" u="sng"/>
              <a:t>сохраняют здоровье того</a:t>
            </a:r>
            <a:r>
              <a:rPr lang="ru-RU" altLang="ru-RU" sz="1000"/>
              <a:t>, кто ухаживает,</a:t>
            </a:r>
            <a:br>
              <a:rPr lang="ru-RU" altLang="ru-RU" sz="1000"/>
            </a:br>
            <a:r>
              <a:rPr lang="ru-RU" altLang="ru-RU" sz="1000"/>
              <a:t>и пациента.</a:t>
            </a:r>
          </a:p>
          <a:p>
            <a:r>
              <a:rPr lang="ru-RU" altLang="ru-RU" sz="1000"/>
              <a:t>Есть новые подходы к лечению ран и пролежней и информация, как правильно организовать пространство в доме, </a:t>
            </a:r>
            <a:br>
              <a:rPr lang="ru-RU" altLang="ru-RU" sz="1000"/>
            </a:br>
            <a:r>
              <a:rPr lang="ru-RU" altLang="ru-RU" sz="1000"/>
              <a:t>где находится тяжелобольной человек.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928688" y="274638"/>
            <a:ext cx="7758112" cy="1143000"/>
          </a:xfrm>
        </p:spPr>
        <p:txBody>
          <a:bodyPr/>
          <a:lstStyle/>
          <a:p>
            <a:r>
              <a:rPr lang="ru-RU" altLang="ru-RU" sz="3200" smtClean="0">
                <a:solidFill>
                  <a:schemeClr val="tx1"/>
                </a:solidFill>
              </a:rPr>
              <a:t>ОБУЧЕНИЕ ДОБРОВОЛЬЦЕВ, КООРДИНАТОРОВ (СЕСТЕР) (платно)</a:t>
            </a:r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1773238"/>
            <a:ext cx="7496175" cy="3305175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611188" y="5157788"/>
            <a:ext cx="9548812" cy="1138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КОНТАКТЫ</a:t>
            </a:r>
          </a:p>
          <a:p>
            <a:pPr>
              <a:defRPr/>
            </a:pPr>
            <a:endParaRPr lang="ru-RU" sz="600" dirty="0"/>
          </a:p>
          <a:p>
            <a:pPr>
              <a:defRPr/>
            </a:pPr>
            <a:r>
              <a:rPr lang="ru-RU" sz="1600" dirty="0"/>
              <a:t>Администратор курсов</a:t>
            </a:r>
            <a:r>
              <a:rPr lang="en-US" sz="1600" dirty="0"/>
              <a:t>: </a:t>
            </a:r>
            <a:r>
              <a:rPr lang="ru-RU" sz="1600" dirty="0"/>
              <a:t>ЛАРИСА БОРИСЕНКО, 8(916)103-84-33, </a:t>
            </a:r>
            <a:r>
              <a:rPr lang="ru-RU" sz="1600" dirty="0">
                <a:hlinkClick r:id="rId3"/>
              </a:rPr>
              <a:t>allnurses@yandex.ru</a:t>
            </a:r>
            <a:endParaRPr lang="ru-RU" sz="1600" dirty="0"/>
          </a:p>
          <a:p>
            <a:pPr>
              <a:defRPr/>
            </a:pPr>
            <a:endParaRPr lang="ru-RU" sz="1000" dirty="0"/>
          </a:p>
          <a:p>
            <a:pPr>
              <a:defRPr/>
            </a:pPr>
            <a:r>
              <a:rPr lang="ru-RU" sz="1600" dirty="0"/>
              <a:t>Чтобы записаться на курс, необходимо заполнить заявку на сайте </a:t>
            </a:r>
            <a:r>
              <a:rPr lang="en-US" sz="1600" dirty="0">
                <a:hlinkClick r:id="rId4"/>
              </a:rPr>
              <a:t>www</a:t>
            </a:r>
            <a:r>
              <a:rPr lang="ru-RU" sz="1600" dirty="0">
                <a:hlinkClick r:id="rId4"/>
              </a:rPr>
              <a:t>.</a:t>
            </a:r>
            <a:r>
              <a:rPr lang="en-US" sz="1600" dirty="0">
                <a:hlinkClick r:id="rId4"/>
              </a:rPr>
              <a:t>allnurses.ru</a:t>
            </a:r>
            <a:endParaRPr lang="ru-RU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88" y="0"/>
            <a:ext cx="7758112" cy="1417638"/>
          </a:xfrm>
        </p:spPr>
        <p:txBody>
          <a:bodyPr/>
          <a:lstStyle/>
          <a:p>
            <a:pPr>
              <a:defRPr/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ШКОЛА ПАТРОНАЖНОГО УХОДА (БЕСПЛАТНО)</a:t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0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ru-RU" sz="1600" dirty="0" smtClean="0"/>
              <a:t>Такие школы проводятся </a:t>
            </a:r>
            <a:r>
              <a:rPr lang="ru-RU" sz="1600" u="sng" dirty="0" smtClean="0"/>
              <a:t>для родственников (сестер, координаторов) тех пациентов</a:t>
            </a:r>
            <a:r>
              <a:rPr lang="ru-RU" sz="1600" dirty="0" smtClean="0"/>
              <a:t>, которым после выписки дома потребуется патронажный уход, а также для тех, кто уже ухаживает за своими близкими на дому. </a:t>
            </a:r>
          </a:p>
          <a:p>
            <a:pPr marL="0" indent="0">
              <a:buFontTx/>
              <a:buNone/>
              <a:defRPr/>
            </a:pPr>
            <a:r>
              <a:rPr lang="ru-RU" sz="1600" b="1" u="sng" dirty="0" smtClean="0"/>
              <a:t>Школа состоит из 4 модулей:</a:t>
            </a:r>
          </a:p>
          <a:p>
            <a:pPr marL="0" indent="0">
              <a:buFontTx/>
              <a:buNone/>
              <a:defRPr/>
            </a:pPr>
            <a:r>
              <a:rPr lang="ru-RU" sz="1600" dirty="0" smtClean="0"/>
              <a:t>1. Вводная часть: «Что такое качественный уход?»</a:t>
            </a:r>
          </a:p>
          <a:p>
            <a:pPr marL="0" indent="0">
              <a:buFontTx/>
              <a:buNone/>
              <a:defRPr/>
            </a:pPr>
            <a:r>
              <a:rPr lang="ru-RU" sz="1600" dirty="0" smtClean="0"/>
              <a:t>2. Демонстрация практических базовых навыков для перемещения лежачих больных.</a:t>
            </a:r>
          </a:p>
          <a:p>
            <a:pPr marL="0" indent="0">
              <a:buFontTx/>
              <a:buNone/>
              <a:defRPr/>
            </a:pPr>
            <a:r>
              <a:rPr lang="ru-RU" sz="1600" dirty="0" smtClean="0"/>
              <a:t>3. Информация о том, что нужно для ухода: средства для перемещения, средства по уходу и т.п.</a:t>
            </a:r>
          </a:p>
          <a:p>
            <a:pPr marL="0" indent="0">
              <a:buFontTx/>
              <a:buNone/>
              <a:defRPr/>
            </a:pPr>
            <a:r>
              <a:rPr lang="ru-RU" sz="1600" dirty="0" smtClean="0"/>
              <a:t>4. Ответы на вопросы.</a:t>
            </a:r>
          </a:p>
          <a:p>
            <a:pPr marL="0" indent="0">
              <a:buFontTx/>
              <a:buNone/>
              <a:defRPr/>
            </a:pPr>
            <a:r>
              <a:rPr lang="ru-RU" sz="1600" dirty="0" smtClean="0"/>
              <a:t>По времени это занимает 3 часа, группа — до 15 чел.</a:t>
            </a:r>
          </a:p>
          <a:p>
            <a:pPr marL="0" indent="0">
              <a:buFontTx/>
              <a:buNone/>
              <a:defRPr/>
            </a:pPr>
            <a:r>
              <a:rPr lang="ru-RU" sz="1600" b="1" u="sng" dirty="0" smtClean="0"/>
              <a:t>Место и время:</a:t>
            </a:r>
          </a:p>
          <a:p>
            <a:pPr marL="0" indent="0">
              <a:buFontTx/>
              <a:buNone/>
              <a:defRPr/>
            </a:pPr>
            <a:r>
              <a:rPr lang="ru-RU" sz="1600" dirty="0" smtClean="0"/>
              <a:t>По вт. с 12.00 - 16.00 в ГБУЗ «Городская поликлиника № 2 ДЗМ», 4-й </a:t>
            </a:r>
            <a:r>
              <a:rPr lang="ru-RU" sz="1600" dirty="0" err="1" smtClean="0"/>
              <a:t>эт</a:t>
            </a:r>
            <a:r>
              <a:rPr lang="ru-RU" sz="1600" dirty="0" smtClean="0"/>
              <a:t>., </a:t>
            </a:r>
            <a:r>
              <a:rPr lang="ru-RU" sz="1600" dirty="0" err="1" smtClean="0"/>
              <a:t>каб</a:t>
            </a:r>
            <a:r>
              <a:rPr lang="ru-RU" sz="1600" dirty="0" smtClean="0"/>
              <a:t>. 409</a:t>
            </a:r>
          </a:p>
          <a:p>
            <a:pPr marL="0" indent="0">
              <a:buFontTx/>
              <a:buNone/>
              <a:defRPr/>
            </a:pPr>
            <a:r>
              <a:rPr lang="ru-RU" sz="1600" dirty="0" smtClean="0"/>
              <a:t>Адрес: м-н Северное Чертаново, д. 805А (м. </a:t>
            </a:r>
            <a:r>
              <a:rPr lang="ru-RU" sz="1600" dirty="0" err="1" smtClean="0"/>
              <a:t>Чертановская</a:t>
            </a:r>
            <a:r>
              <a:rPr lang="ru-RU" sz="1600" dirty="0" smtClean="0"/>
              <a:t>)</a:t>
            </a:r>
          </a:p>
          <a:p>
            <a:pPr marL="0" indent="0">
              <a:buFontTx/>
              <a:buNone/>
              <a:defRPr/>
            </a:pPr>
            <a:r>
              <a:rPr lang="ru-RU" sz="1600" dirty="0" smtClean="0"/>
              <a:t>Попасть на школу может любой желающий. Запись по тел.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+7 965 195-86-47 </a:t>
            </a:r>
            <a:r>
              <a:rPr lang="ru-RU" sz="1600" dirty="0" smtClean="0"/>
              <a:t>и </a:t>
            </a:r>
            <a:r>
              <a:rPr lang="en-US" sz="1600" dirty="0" smtClean="0">
                <a:hlinkClick r:id="rId2"/>
              </a:rPr>
              <a:t>allnurses@yandex.ru</a:t>
            </a:r>
            <a:endParaRPr lang="en-US" sz="1600" dirty="0" smtClean="0"/>
          </a:p>
          <a:p>
            <a:pPr marL="0" indent="0">
              <a:buFontTx/>
              <a:buNone/>
              <a:defRPr/>
            </a:pPr>
            <a:r>
              <a:rPr lang="ru-RU" sz="1600" dirty="0" smtClean="0"/>
              <a:t>Если вы хотите организовать такую школу на своей территории, напишите нам или позвоните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+7 965 195-86-47</a:t>
            </a:r>
            <a:r>
              <a:rPr lang="ru-RU" sz="1600" dirty="0" smtClean="0"/>
              <a:t>. Для организации школы необходимо помещение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1600" dirty="0" smtClean="0"/>
              <a:t>с проектором. Для демонстрации техник перемещения нужна функциональная кровать.</a:t>
            </a:r>
            <a:endParaRPr lang="ru-R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88" y="274638"/>
            <a:ext cx="7758112" cy="850900"/>
          </a:xfrm>
        </p:spPr>
        <p:txBody>
          <a:bodyPr/>
          <a:lstStyle/>
          <a:p>
            <a:pPr>
              <a:defRPr/>
            </a:pP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УЧРЕЖДЕНИЯМ ЗДРАВООХРАНЕНИЯ, НКО, ПАТРОНАЖНЫМ СЛУЖБАМ </a:t>
            </a:r>
            <a:r>
              <a:rPr lang="en-US" sz="2400" b="1" dirty="0" smtClean="0">
                <a:solidFill>
                  <a:schemeClr val="tx1"/>
                </a:solidFill>
                <a:hlinkClick r:id="rId2"/>
              </a:rPr>
              <a:t>www.allnurses.ru</a:t>
            </a: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575" y="1054100"/>
            <a:ext cx="8291513" cy="4929188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ru-RU" sz="1600" dirty="0" smtClean="0"/>
              <a:t>Вопросы правильного и безопасного перемещения тяжелобольных людей </a:t>
            </a:r>
            <a:br>
              <a:rPr lang="ru-RU" sz="1600" dirty="0" smtClean="0"/>
            </a:br>
            <a:r>
              <a:rPr lang="ru-RU" sz="1600" dirty="0" smtClean="0"/>
              <a:t>чрезвычайно важны.</a:t>
            </a:r>
          </a:p>
          <a:p>
            <a:pPr marL="0" indent="0" algn="just">
              <a:buFontTx/>
              <a:buNone/>
              <a:defRPr/>
            </a:pPr>
            <a:r>
              <a:rPr lang="ru-RU" sz="1600" dirty="0" smtClean="0"/>
              <a:t>Это нужно, чтобы предотвратить боль в спине и повреждение костно-мышечной системы у мед. работников, перемещающим в течение дня вручную пациентов.</a:t>
            </a:r>
            <a:br>
              <a:rPr lang="ru-RU" sz="1600" dirty="0" smtClean="0"/>
            </a:br>
            <a:r>
              <a:rPr lang="ru-RU" sz="1600" dirty="0" smtClean="0"/>
              <a:t>Использование правильных техник перемещения — это профилактика развития осложнений у пациентов (пневмонии, тромбозы, </a:t>
            </a:r>
            <a:r>
              <a:rPr lang="ru-RU" sz="1600" b="1" dirty="0" smtClean="0"/>
              <a:t>пролежни</a:t>
            </a:r>
            <a:r>
              <a:rPr lang="ru-RU" sz="1600" dirty="0" smtClean="0"/>
              <a:t>, запоры и инфекции мочевыводящих путей).</a:t>
            </a:r>
          </a:p>
          <a:p>
            <a:pPr marL="0" indent="0" algn="just">
              <a:buFontTx/>
              <a:buNone/>
              <a:defRPr/>
            </a:pPr>
            <a:r>
              <a:rPr lang="ru-RU" sz="1600" dirty="0" smtClean="0"/>
              <a:t>В практике российской системы здравоохранения эти техники практически не используются, и поэтому базовый курс по перемещению и позиционированию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Ассоциации специалистов с высшим сестринским образованием </a:t>
            </a:r>
            <a:r>
              <a:rPr lang="ru-RU" sz="1600" dirty="0" smtClean="0"/>
              <a:t>очень востребован.</a:t>
            </a:r>
          </a:p>
          <a:p>
            <a:pPr marL="0" indent="0" algn="just">
              <a:buFontTx/>
              <a:buNone/>
              <a:defRPr/>
            </a:pPr>
            <a:r>
              <a:rPr lang="ru-RU" sz="1600" dirty="0"/>
              <a:t>К</a:t>
            </a:r>
            <a:r>
              <a:rPr lang="ru-RU" sz="1600" dirty="0" smtClean="0"/>
              <a:t>урс </a:t>
            </a:r>
            <a:r>
              <a:rPr lang="ru-RU" sz="2000" b="1" dirty="0" smtClean="0"/>
              <a:t>(ПЛАТНО) </a:t>
            </a:r>
            <a:r>
              <a:rPr lang="ru-RU" sz="1600" dirty="0" smtClean="0"/>
              <a:t>проходит на территории учреждения здравоохранения (больница, поликлиника) или на площадке Ассоциации, группами до 10 чел. </a:t>
            </a:r>
            <a:br>
              <a:rPr lang="ru-RU" sz="1600" dirty="0" smtClean="0"/>
            </a:br>
            <a:endParaRPr lang="ru-RU" sz="400" dirty="0" smtClean="0"/>
          </a:p>
          <a:p>
            <a:pPr marL="0" indent="0" algn="just">
              <a:buFontTx/>
              <a:buNone/>
              <a:defRPr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Контакт</a:t>
            </a:r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Анастасия Пьяных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hlinkClick r:id="rId3"/>
              </a:rPr>
              <a:t>mail@nursemanager.ru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 и +7 903 106 77 77</a:t>
            </a:r>
          </a:p>
          <a:p>
            <a:pPr marL="0" indent="0" algn="just">
              <a:buFontTx/>
              <a:buNone/>
              <a:defRPr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44513" y="4862513"/>
            <a:ext cx="2646362" cy="190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716463" y="4927600"/>
            <a:ext cx="3959225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928688" y="274638"/>
            <a:ext cx="7758112" cy="777875"/>
          </a:xfrm>
        </p:spPr>
        <p:txBody>
          <a:bodyPr/>
          <a:lstStyle/>
          <a:p>
            <a:r>
              <a:rPr lang="ru-RU" altLang="ru-RU" sz="4000" b="1" smtClean="0"/>
              <a:t>ОБУЧЕНИЕ ДОБРОВОЛЬЦЕВ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457200" y="1341438"/>
            <a:ext cx="8686800" cy="47847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altLang="ru-RU" sz="2000" b="1" smtClean="0">
                <a:solidFill>
                  <a:srgbClr val="00B0F0"/>
                </a:solidFill>
              </a:rPr>
              <a:t>Курсы патронажных сестер при Свято-Димитриевском училище сестер милосердия</a:t>
            </a:r>
            <a:r>
              <a:rPr lang="ru-RU" altLang="ru-RU" sz="2000" smtClean="0"/>
              <a:t/>
            </a:r>
            <a:br>
              <a:rPr lang="ru-RU" altLang="ru-RU" sz="2000" smtClean="0"/>
            </a:br>
            <a:r>
              <a:rPr lang="ru-RU" altLang="ru-RU" sz="2000" smtClean="0"/>
              <a:t>метро Октябрьская, Ленинский пр-т, д. 8, корп. 12, территория </a:t>
            </a:r>
            <a:br>
              <a:rPr lang="ru-RU" altLang="ru-RU" sz="2000" smtClean="0"/>
            </a:br>
            <a:r>
              <a:rPr lang="ru-RU" altLang="ru-RU" sz="2000" smtClean="0"/>
              <a:t>1 Градской больницы</a:t>
            </a:r>
          </a:p>
          <a:p>
            <a:pPr marL="0" indent="0">
              <a:buFontTx/>
              <a:buNone/>
            </a:pPr>
            <a:r>
              <a:rPr lang="ru-RU" altLang="ru-RU" sz="2000" smtClean="0"/>
              <a:t>Контакты: 8 (495) </a:t>
            </a:r>
            <a:r>
              <a:rPr lang="en-US" altLang="ru-RU" sz="2000" smtClean="0"/>
              <a:t>542</a:t>
            </a:r>
            <a:r>
              <a:rPr lang="ru-RU" altLang="ru-RU" sz="2000" smtClean="0"/>
              <a:t> </a:t>
            </a:r>
            <a:r>
              <a:rPr lang="en-US" altLang="ru-RU" sz="2000" smtClean="0"/>
              <a:t>00</a:t>
            </a:r>
            <a:r>
              <a:rPr lang="ru-RU" altLang="ru-RU" sz="2000" smtClean="0"/>
              <a:t> 0</a:t>
            </a:r>
            <a:r>
              <a:rPr lang="en-US" altLang="ru-RU" sz="2000" smtClean="0"/>
              <a:t>0</a:t>
            </a:r>
            <a:r>
              <a:rPr lang="ru-RU" altLang="ru-RU" sz="2000" smtClean="0"/>
              <a:t>  </a:t>
            </a:r>
            <a:r>
              <a:rPr lang="ru-RU" altLang="ru-RU" sz="2000" smtClean="0">
                <a:solidFill>
                  <a:srgbClr val="00B0F0"/>
                </a:solidFill>
                <a:hlinkClick r:id="rId2"/>
              </a:rPr>
              <a:t>www.sestra-</a:t>
            </a:r>
            <a:r>
              <a:rPr lang="en-US" altLang="ru-RU" sz="2000" smtClean="0">
                <a:solidFill>
                  <a:srgbClr val="00B0F0"/>
                </a:solidFill>
                <a:hlinkClick r:id="rId2"/>
              </a:rPr>
              <a:t>m</a:t>
            </a:r>
            <a:r>
              <a:rPr lang="ru-RU" altLang="ru-RU" sz="2000" smtClean="0">
                <a:solidFill>
                  <a:srgbClr val="00B0F0"/>
                </a:solidFill>
                <a:hlinkClick r:id="rId2"/>
              </a:rPr>
              <a:t>iloserdiya.ru/patronage/</a:t>
            </a:r>
            <a:endParaRPr lang="en-US" altLang="ru-RU" sz="2000" smtClean="0">
              <a:solidFill>
                <a:srgbClr val="00B0F0"/>
              </a:solidFill>
            </a:endParaRPr>
          </a:p>
          <a:p>
            <a:pPr marL="0" indent="0">
              <a:buFontTx/>
              <a:buNone/>
            </a:pPr>
            <a:endParaRPr lang="ru-RU" altLang="ru-RU" sz="1200" smtClean="0"/>
          </a:p>
          <a:p>
            <a:pPr marL="0" indent="0">
              <a:buFontTx/>
              <a:buNone/>
            </a:pPr>
            <a:r>
              <a:rPr lang="ru-RU" altLang="ru-RU" sz="2000" b="1" smtClean="0">
                <a:solidFill>
                  <a:srgbClr val="00B0F0"/>
                </a:solidFill>
              </a:rPr>
              <a:t>Патронажные курсы Группы милосердие «Преображение»</a:t>
            </a:r>
            <a:br>
              <a:rPr lang="ru-RU" altLang="ru-RU" sz="2000" b="1" smtClean="0">
                <a:solidFill>
                  <a:srgbClr val="00B0F0"/>
                </a:solidFill>
              </a:rPr>
            </a:br>
            <a:r>
              <a:rPr lang="ru-RU" altLang="ru-RU" sz="2000" smtClean="0"/>
              <a:t>при храме Преображения Господня в Тушино, метро Тушинская, Москва</a:t>
            </a:r>
          </a:p>
          <a:p>
            <a:pPr marL="0" indent="0">
              <a:buFontTx/>
              <a:buNone/>
            </a:pPr>
            <a:r>
              <a:rPr lang="ru-RU" altLang="ru-RU" sz="2000" smtClean="0"/>
              <a:t>Контакты: старшая патронажная сестра Кубанкова Любовь Алеексеевна, 8 (926) 527 32 01  </a:t>
            </a:r>
            <a:r>
              <a:rPr lang="ru-RU" altLang="ru-RU" sz="2000" smtClean="0">
                <a:hlinkClick r:id="rId3"/>
              </a:rPr>
              <a:t>www.milost.ru</a:t>
            </a:r>
            <a:endParaRPr lang="ru-RU" altLang="ru-RU" sz="2000" smtClean="0"/>
          </a:p>
          <a:p>
            <a:pPr marL="0" indent="0">
              <a:buFontTx/>
              <a:buNone/>
            </a:pPr>
            <a:endParaRPr lang="ru-RU" altLang="ru-RU" sz="1200" smtClean="0"/>
          </a:p>
          <a:p>
            <a:pPr marL="0" indent="0">
              <a:buFontTx/>
              <a:buNone/>
            </a:pPr>
            <a:r>
              <a:rPr lang="ru-RU" altLang="ru-RU" sz="2000" b="1" smtClean="0">
                <a:solidFill>
                  <a:srgbClr val="00B0F0"/>
                </a:solidFill>
              </a:rPr>
              <a:t>Ассоциация сестричеств милосердия России</a:t>
            </a:r>
            <a:r>
              <a:rPr lang="ru-RU" altLang="ru-RU" sz="2000" smtClean="0"/>
              <a:t>, создана в 2010 году</a:t>
            </a:r>
          </a:p>
          <a:p>
            <a:pPr marL="0" indent="0">
              <a:buFontTx/>
              <a:buNone/>
            </a:pPr>
            <a:r>
              <a:rPr lang="ru-RU" altLang="ru-RU" sz="2000" smtClean="0"/>
              <a:t>Контакты: 8 (967) 067 22 58   </a:t>
            </a:r>
            <a:r>
              <a:rPr lang="ru-RU" altLang="ru-RU" sz="2000" smtClean="0">
                <a:hlinkClick r:id="rId4"/>
              </a:rPr>
              <a:t>s.miloserdie@yandex.ru</a:t>
            </a:r>
            <a:endParaRPr lang="ru-RU" altLang="ru-RU" sz="2000" smtClean="0"/>
          </a:p>
          <a:p>
            <a:pPr marL="0" indent="0">
              <a:buFontTx/>
              <a:buNone/>
            </a:pPr>
            <a:endParaRPr lang="ru-RU" altLang="ru-RU" sz="2000" smtClean="0"/>
          </a:p>
          <a:p>
            <a:pPr marL="0" indent="0"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928688" y="274638"/>
            <a:ext cx="7758112" cy="777875"/>
          </a:xfrm>
        </p:spPr>
        <p:txBody>
          <a:bodyPr/>
          <a:lstStyle/>
          <a:p>
            <a:r>
              <a:rPr lang="ru-RU" altLang="ru-RU" sz="3800" b="1" smtClean="0">
                <a:solidFill>
                  <a:schemeClr val="tx1"/>
                </a:solidFill>
              </a:rPr>
              <a:t>ВЫГОРАНИЕ ДОБРОВОЛЬЦЕВ</a:t>
            </a:r>
          </a:p>
        </p:txBody>
      </p:sp>
      <p:pic>
        <p:nvPicPr>
          <p:cNvPr id="16387" name="Picture 4" descr="C:\Users\GKotova.MMOM\Desktop\emocionalno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95288" y="1125538"/>
            <a:ext cx="3024187" cy="1862137"/>
          </a:xfrm>
          <a:noFill/>
        </p:spPr>
      </p:pic>
      <p:pic>
        <p:nvPicPr>
          <p:cNvPr id="16388" name="Picture 5" descr="C:\Users\GKotova.MMOM\Desktop\balans1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0825" y="5157788"/>
            <a:ext cx="350361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Прямоугольник 1"/>
          <p:cNvSpPr>
            <a:spLocks noChangeArrowheads="1"/>
          </p:cNvSpPr>
          <p:nvPr/>
        </p:nvSpPr>
        <p:spPr bwMode="auto">
          <a:xfrm>
            <a:off x="3851275" y="1052513"/>
            <a:ext cx="4897438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/>
              <a:t>    Это духовная и душевная проблема, изначально неправильно поставленные цели. </a:t>
            </a:r>
          </a:p>
          <a:p>
            <a:pPr algn="just"/>
            <a:r>
              <a:rPr lang="ru-RU" sz="1600"/>
              <a:t>    Значение (наличие) священника-духовника и значение молитвы.</a:t>
            </a:r>
          </a:p>
          <a:p>
            <a:pPr algn="just"/>
            <a:r>
              <a:rPr lang="ru-RU" sz="1600"/>
              <a:t>«Вся эта усталость, все эти эмоциональные перенапряжения, которые происходят от душевности, от отсутствия духовности - все это примиряется в Боге. Отсутствие подлинной веры в Бога - вот что, по-моему, является причиной этого синдрома.</a:t>
            </a:r>
          </a:p>
          <a:p>
            <a:pPr algn="just"/>
            <a:r>
              <a:rPr lang="ru-RU" sz="1600"/>
              <a:t>Если человек не принимает страдание как неизбежную и необходимую часть земной жизни - он подвержен этому синдрому.</a:t>
            </a:r>
          </a:p>
          <a:p>
            <a:pPr algn="just"/>
            <a:r>
              <a:rPr lang="ru-RU" sz="1600"/>
              <a:t>Жить на земле - это уже тяжело. </a:t>
            </a:r>
          </a:p>
          <a:p>
            <a:pPr algn="just"/>
            <a:r>
              <a:rPr lang="ru-RU" sz="1600"/>
              <a:t>Архимандрит Иоанн (Крестьянкин), когда мы брали у него благословение на открытие нашего Училища сестер милосердия, сказал нам такие удивительные слова:</a:t>
            </a:r>
          </a:p>
          <a:p>
            <a:r>
              <a:rPr lang="ru-RU" sz="1600"/>
              <a:t>«Задача сестер милосердия - помочь больным полюбить свою болезнь». </a:t>
            </a:r>
          </a:p>
          <a:p>
            <a:endParaRPr lang="ru-RU" sz="1600"/>
          </a:p>
          <a:p>
            <a:r>
              <a:rPr lang="ru-RU" sz="1600"/>
              <a:t>Епископ Пантелеимон Орехово-Зуевский.</a:t>
            </a:r>
            <a:br>
              <a:rPr lang="ru-RU" sz="1600"/>
            </a:br>
            <a:endParaRPr lang="ru-RU" sz="1600"/>
          </a:p>
        </p:txBody>
      </p:sp>
      <p:sp>
        <p:nvSpPr>
          <p:cNvPr id="16390" name="Прямоугольник 2"/>
          <p:cNvSpPr>
            <a:spLocks noChangeArrowheads="1"/>
          </p:cNvSpPr>
          <p:nvPr/>
        </p:nvSpPr>
        <p:spPr bwMode="auto">
          <a:xfrm>
            <a:off x="279400" y="3152775"/>
            <a:ext cx="3503613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00000"/>
                </a:solidFill>
              </a:rPr>
              <a:t>«Выгорание связано с гордостью, когда человек берет на себя больше своих сил, рассчитывая только на личные ресурсы».</a:t>
            </a:r>
          </a:p>
        </p:txBody>
      </p:sp>
      <p:pic>
        <p:nvPicPr>
          <p:cNvPr id="16391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54438" y="1103313"/>
            <a:ext cx="441325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11588" y="1628775"/>
            <a:ext cx="33972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928688" y="274638"/>
            <a:ext cx="7758112" cy="1143000"/>
          </a:xfrm>
        </p:spPr>
        <p:txBody>
          <a:bodyPr/>
          <a:lstStyle/>
          <a:p>
            <a:r>
              <a:rPr lang="ru-RU" sz="3800" b="1" smtClean="0"/>
              <a:t>ВЫГОРАНИЕ ДОБРОВОЛЬЦЕВ</a:t>
            </a:r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41313" y="1341438"/>
            <a:ext cx="4129087" cy="3240087"/>
          </a:xfrm>
          <a:noFill/>
        </p:spPr>
      </p:pic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4475163" y="1192213"/>
            <a:ext cx="45720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500"/>
              <a:t>Выгорание возникает, если есть противоречие:</a:t>
            </a:r>
          </a:p>
          <a:p>
            <a:pPr algn="just"/>
            <a:r>
              <a:rPr lang="ru-RU" sz="1500" b="1">
                <a:solidFill>
                  <a:srgbClr val="C00000"/>
                </a:solidFill>
              </a:rPr>
              <a:t>1.</a:t>
            </a:r>
            <a:r>
              <a:rPr lang="ru-RU" sz="1500"/>
              <a:t> </a:t>
            </a:r>
            <a:r>
              <a:rPr lang="ru-RU" sz="1500" b="1">
                <a:solidFill>
                  <a:srgbClr val="C00000"/>
                </a:solidFill>
              </a:rPr>
              <a:t>Между идеалами и возможностями.</a:t>
            </a:r>
          </a:p>
          <a:p>
            <a:pPr algn="just"/>
            <a:r>
              <a:rPr lang="ru-RU" sz="1500"/>
              <a:t>Нужно ставить перед собой цели, но реально достижимые. </a:t>
            </a:r>
          </a:p>
          <a:p>
            <a:pPr algn="just"/>
            <a:r>
              <a:rPr lang="ru-RU" sz="1500"/>
              <a:t>Выгорает тот, кто не понимает и не чувствует границ своих возможностей, если не чувствует меру, есть дисбаланс между «брать» и «отдавать», не способен сказать «нет», берет на себя задачи, превышающие его возможности.</a:t>
            </a:r>
          </a:p>
          <a:p>
            <a:pPr algn="just"/>
            <a:r>
              <a:rPr lang="ru-RU" sz="1500" b="1">
                <a:solidFill>
                  <a:srgbClr val="C00000"/>
                </a:solidFill>
              </a:rPr>
              <a:t>2. Между затраченными усилиями и успехами.</a:t>
            </a:r>
          </a:p>
          <a:p>
            <a:pPr algn="just"/>
            <a:r>
              <a:rPr lang="ru-RU" sz="1500"/>
              <a:t>Когда усилий затрачено очень много, а результата не видно. Брошенное сейчас зерно может прорасти потом, через время. Сказанные сейчас человеку слова могут откликнуться в его душе через года, но посеянное зерно прорастет.</a:t>
            </a:r>
          </a:p>
          <a:p>
            <a:pPr algn="just"/>
            <a:r>
              <a:rPr lang="ru-RU" sz="1500" b="1">
                <a:solidFill>
                  <a:srgbClr val="C00000"/>
                </a:solidFill>
              </a:rPr>
              <a:t>3. Между положительным и отрицательным опытом и обратной связью.</a:t>
            </a:r>
          </a:p>
          <a:p>
            <a:pPr algn="just"/>
            <a:r>
              <a:rPr lang="ru-RU" sz="1500"/>
              <a:t>Должен быть обмен чувствами, которые возникают в процессе помощи людям, между волонтерами – обратная связь, неформальное общение, и общение о чувствах и сложностях, которые возникают у людей во время работы, например, на форуме.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ъект 2"/>
          <p:cNvSpPr>
            <a:spLocks noGrp="1"/>
          </p:cNvSpPr>
          <p:nvPr>
            <p:ph idx="1"/>
          </p:nvPr>
        </p:nvSpPr>
        <p:spPr>
          <a:xfrm>
            <a:off x="431800" y="476250"/>
            <a:ext cx="8229600" cy="52181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2000" b="1" smtClean="0">
                <a:solidFill>
                  <a:srgbClr val="C00000"/>
                </a:solidFill>
              </a:rPr>
              <a:t>         </a:t>
            </a:r>
            <a:r>
              <a:rPr lang="ru-RU" sz="3000" b="1" smtClean="0">
                <a:solidFill>
                  <a:srgbClr val="C00000"/>
                </a:solidFill>
              </a:rPr>
              <a:t>Ошибки добровольца.</a:t>
            </a:r>
          </a:p>
          <a:p>
            <a:pPr marL="0" indent="0">
              <a:buFontTx/>
              <a:buNone/>
            </a:pPr>
            <a:endParaRPr lang="ru-RU" sz="800" smtClean="0"/>
          </a:p>
          <a:p>
            <a:pPr marL="0" indent="0" algn="just">
              <a:buFontTx/>
              <a:buNone/>
            </a:pPr>
            <a:r>
              <a:rPr lang="ru-RU" sz="1800" smtClean="0"/>
              <a:t>1. Желание быть «хорошим», «примером во всем», «быть образцовым», всегда «быть в форме». </a:t>
            </a:r>
          </a:p>
          <a:p>
            <a:pPr marL="0" indent="0" algn="just">
              <a:buFontTx/>
              <a:buNone/>
            </a:pPr>
            <a:r>
              <a:rPr lang="ru-RU" sz="1800" smtClean="0"/>
              <a:t>Нужно быть, а не казаться. Лучше быть хоть немножко чем-то, чем казаться «самым-самым».</a:t>
            </a:r>
          </a:p>
          <a:p>
            <a:pPr marL="0" indent="0" algn="just">
              <a:buFontTx/>
              <a:buNone/>
            </a:pPr>
            <a:endParaRPr lang="ru-RU" sz="1000" smtClean="0"/>
          </a:p>
          <a:p>
            <a:pPr marL="0" indent="0" algn="just">
              <a:buFontTx/>
              <a:buNone/>
            </a:pPr>
            <a:r>
              <a:rPr lang="ru-RU" sz="1800" smtClean="0"/>
              <a:t>2. Заражение от эмоций другого человека (от тех, кому помогаем). </a:t>
            </a:r>
          </a:p>
          <a:p>
            <a:pPr marL="0" indent="0" algn="just">
              <a:buFontTx/>
              <a:buNone/>
            </a:pPr>
            <a:r>
              <a:rPr lang="ru-RU" sz="1800" smtClean="0"/>
              <a:t>Не нужно превращаться в «уши» и пропускать через себя все, что говорит тот, кому помогаем.</a:t>
            </a:r>
          </a:p>
          <a:p>
            <a:pPr marL="0" indent="0" algn="just">
              <a:buFontTx/>
              <a:buNone/>
            </a:pPr>
            <a:endParaRPr lang="ru-RU" sz="1000" smtClean="0"/>
          </a:p>
          <a:p>
            <a:pPr marL="0" indent="0" algn="just">
              <a:buFontTx/>
              <a:buNone/>
            </a:pPr>
            <a:r>
              <a:rPr lang="ru-RU" sz="1800" smtClean="0"/>
              <a:t>3. Схемы, критерии, стереотипы, шаблоны, не желание каждый раз реагировать на ситуацию и на каждого отдельного человека. </a:t>
            </a:r>
          </a:p>
          <a:p>
            <a:pPr marL="0" indent="0">
              <a:buFontTx/>
              <a:buNone/>
            </a:pPr>
            <a:r>
              <a:rPr lang="ru-RU" sz="1800" smtClean="0"/>
              <a:t>Например, «с алкоголиками разговаривать </a:t>
            </a:r>
            <a:br>
              <a:rPr lang="ru-RU" sz="1800" smtClean="0"/>
            </a:br>
            <a:r>
              <a:rPr lang="ru-RU" sz="1800" smtClean="0"/>
              <a:t>бесполезно».</a:t>
            </a:r>
          </a:p>
          <a:p>
            <a:pPr marL="0" indent="0">
              <a:buFontTx/>
              <a:buNone/>
            </a:pPr>
            <a:endParaRPr lang="ru-RU" sz="1600" smtClean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73763" y="4365625"/>
            <a:ext cx="268763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928688" y="274638"/>
            <a:ext cx="7964487" cy="633412"/>
          </a:xfrm>
        </p:spPr>
        <p:txBody>
          <a:bodyPr/>
          <a:lstStyle/>
          <a:p>
            <a:pPr algn="r"/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b="1" smtClean="0">
                <a:solidFill>
                  <a:srgbClr val="C00000"/>
                </a:solidFill>
              </a:rPr>
              <a:t>Профилактика и лечение</a:t>
            </a:r>
            <a:br>
              <a:rPr lang="ru-RU" b="1" smtClean="0">
                <a:solidFill>
                  <a:srgbClr val="C00000"/>
                </a:solidFill>
              </a:rPr>
            </a:br>
            <a:r>
              <a:rPr lang="ru-RU" b="1" smtClean="0">
                <a:solidFill>
                  <a:srgbClr val="C00000"/>
                </a:solidFill>
              </a:rPr>
              <a:t>                              </a:t>
            </a:r>
            <a:r>
              <a:rPr lang="ru-RU" sz="2200" b="1" smtClean="0">
                <a:solidFill>
                  <a:srgbClr val="C00000"/>
                </a:solidFill>
              </a:rPr>
              <a:t>Духовное начало, молитва, вера в промысл Божий</a:t>
            </a:r>
            <a:br>
              <a:rPr lang="ru-RU" sz="2200" b="1" smtClean="0">
                <a:solidFill>
                  <a:srgbClr val="C00000"/>
                </a:solidFill>
              </a:rPr>
            </a:br>
            <a:r>
              <a:rPr lang="ru-RU" sz="2200" b="1" smtClean="0">
                <a:solidFill>
                  <a:srgbClr val="C00000"/>
                </a:solidFill>
              </a:rPr>
              <a:t> и призывание Его и </a:t>
            </a:r>
            <a:br>
              <a:rPr lang="ru-RU" sz="2200" b="1" smtClean="0">
                <a:solidFill>
                  <a:srgbClr val="C00000"/>
                </a:solidFill>
              </a:rPr>
            </a:br>
            <a:r>
              <a:rPr lang="ru-RU" sz="2200" b="1" smtClean="0">
                <a:solidFill>
                  <a:srgbClr val="C00000"/>
                </a:solidFill>
              </a:rPr>
              <a:t>святых на помощь, </a:t>
            </a:r>
            <a:br>
              <a:rPr lang="ru-RU" sz="2200" b="1" smtClean="0">
                <a:solidFill>
                  <a:srgbClr val="C00000"/>
                </a:solidFill>
              </a:rPr>
            </a:br>
            <a:r>
              <a:rPr lang="ru-RU" sz="2200" b="1" smtClean="0">
                <a:solidFill>
                  <a:srgbClr val="C00000"/>
                </a:solidFill>
              </a:rPr>
              <a:t>смирение, </a:t>
            </a:r>
            <a:br>
              <a:rPr lang="ru-RU" sz="2200" b="1" smtClean="0">
                <a:solidFill>
                  <a:srgbClr val="C00000"/>
                </a:solidFill>
              </a:rPr>
            </a:br>
            <a:r>
              <a:rPr lang="ru-RU" sz="2200" b="1" smtClean="0">
                <a:solidFill>
                  <a:srgbClr val="C00000"/>
                </a:solidFill>
              </a:rPr>
              <a:t>     общение с духовником</a:t>
            </a:r>
            <a:r>
              <a:rPr lang="ru-RU" sz="1600" b="1" smtClean="0">
                <a:solidFill>
                  <a:srgbClr val="C00000"/>
                </a:solidFill>
              </a:rPr>
              <a:t>.</a:t>
            </a:r>
            <a:br>
              <a:rPr lang="ru-RU" sz="1600" b="1" smtClean="0">
                <a:solidFill>
                  <a:srgbClr val="C00000"/>
                </a:solidFill>
              </a:rPr>
            </a:br>
            <a:endParaRPr lang="ru-RU" sz="1600" b="1" smtClean="0">
              <a:solidFill>
                <a:srgbClr val="C00000"/>
              </a:solidFill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395288" y="3933825"/>
            <a:ext cx="8497887" cy="3694113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ru-RU" sz="1600" smtClean="0"/>
              <a:t>Поиск своего личного смысла в деятельности и энергозатратах. При необходимости нахождение нового смысла (то, что они могут меняться - нормально). Когда знаешь, «зачем» - преодолеешь любое «как».</a:t>
            </a:r>
          </a:p>
          <a:p>
            <a:pPr marL="0" indent="0" algn="just">
              <a:buFontTx/>
              <a:buNone/>
            </a:pPr>
            <a:endParaRPr lang="ru-RU" sz="400" smtClean="0"/>
          </a:p>
          <a:p>
            <a:pPr marL="0" indent="0" algn="just">
              <a:buFontTx/>
              <a:buNone/>
            </a:pPr>
            <a:r>
              <a:rPr lang="ru-RU" sz="1600" smtClean="0"/>
              <a:t>Ликвидация обезличивания. Когда видишь в человеке, которому помогаешь, личность, понимаешь, что это – взаимоотношения. И в тех, кто работает с тобой, тоже нужно видеть личность.</a:t>
            </a:r>
          </a:p>
          <a:p>
            <a:pPr marL="0" indent="0" algn="just">
              <a:buFontTx/>
              <a:buNone/>
            </a:pPr>
            <a:endParaRPr lang="ru-RU" sz="400" smtClean="0"/>
          </a:p>
          <a:p>
            <a:pPr marL="0" indent="0" algn="just">
              <a:buFontTx/>
              <a:buNone/>
            </a:pPr>
            <a:r>
              <a:rPr lang="ru-RU" sz="1600" smtClean="0"/>
              <a:t>Акценты на плюсах, которых удается достигнуть, минусы анализировать и идти дальше, не «зависать» на них.</a:t>
            </a:r>
          </a:p>
          <a:p>
            <a:pPr marL="0" indent="0" algn="just">
              <a:buFontTx/>
              <a:buNone/>
            </a:pPr>
            <a:endParaRPr lang="ru-RU" sz="400" smtClean="0"/>
          </a:p>
          <a:p>
            <a:pPr marL="0" indent="0" algn="just">
              <a:buFontTx/>
              <a:buNone/>
            </a:pPr>
            <a:r>
              <a:rPr lang="ru-RU" sz="1600" smtClean="0"/>
              <a:t>Получать радость от процесса, а не только от результата.</a:t>
            </a:r>
            <a:endParaRPr lang="ru-RU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1052513"/>
            <a:ext cx="5154612" cy="293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5218</TotalTime>
  <Words>1113</Words>
  <Application>Microsoft Office PowerPoint</Application>
  <PresentationFormat>Экран (4:3)</PresentationFormat>
  <Paragraphs>180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Default Design</vt:lpstr>
      <vt:lpstr> ДОБРОВОЛЬЧЕСКОЕ СЛУЖЕНИЕ В БОЛЬНИЦАХ –          переживём кризис,                       помогая тем, кому ещё труднее </vt:lpstr>
      <vt:lpstr> ДОБРОВОЛЬЧЕСКОЕ СЛУЖЕНИЕ В БОЛЬНИЦАХ </vt:lpstr>
      <vt:lpstr>Где мы помогаем</vt:lpstr>
      <vt:lpstr>Наши добровольцы</vt:lpstr>
      <vt:lpstr>   Деятельность в детских больницах</vt:lpstr>
      <vt:lpstr>Помощь которую оказывают добровольцы в уходе</vt:lpstr>
      <vt:lpstr>Основные шаги в организации больничного служения</vt:lpstr>
      <vt:lpstr>АЛГОРИТМ ДЕЙСТВИЙ ДОБРОВОЛЬЦА</vt:lpstr>
      <vt:lpstr>Возможные трудности</vt:lpstr>
      <vt:lpstr>    ОБУЧЕНИЕ ДОБРОВОЛЬЦЕВ</vt:lpstr>
      <vt:lpstr>ОБУЧЕНИЕ ДОБРОВОЛЬЦЕВ, КООРДИНАТОРОВ (СЕСТЕР) (платно)</vt:lpstr>
      <vt:lpstr>  ШКОЛА ПАТРОНАЖНОГО УХОДА (БЕСПЛАТНО)  </vt:lpstr>
      <vt:lpstr> УЧРЕЖДЕНИЯМ ЗДРАВООХРАНЕНИЯ, НКО, ПАТРОНАЖНЫМ СЛУЖБАМ www.allnurses.ru  </vt:lpstr>
      <vt:lpstr>ОБУЧЕНИЕ ДОБРОВОЛЬЦЕВ</vt:lpstr>
      <vt:lpstr>ВЫГОРАНИЕ ДОБРОВОЛЬЦЕВ</vt:lpstr>
      <vt:lpstr>ВЫГОРАНИЕ ДОБРОВОЛЬЦЕВ</vt:lpstr>
      <vt:lpstr>Слайд 17</vt:lpstr>
      <vt:lpstr>    Профилактика и лечение                               Духовное начало, молитва, вера в промысл Божий  и призывание Его и  святых на помощь,  смирение,       общение с духовником. </vt:lpstr>
    </vt:vector>
  </TitlesOfParts>
  <Company>Kraft Foods Global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добровольческого служения</dc:title>
  <dc:creator>Marina Vasilieva</dc:creator>
  <cp:lastModifiedBy>ikulikov</cp:lastModifiedBy>
  <cp:revision>312</cp:revision>
  <cp:lastPrinted>2015-09-01T10:44:30Z</cp:lastPrinted>
  <dcterms:created xsi:type="dcterms:W3CDTF">2009-11-12T07:09:03Z</dcterms:created>
  <dcterms:modified xsi:type="dcterms:W3CDTF">2015-09-02T07:22:29Z</dcterms:modified>
</cp:coreProperties>
</file>