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6"/>
  </p:notesMasterIdLst>
  <p:handoutMasterIdLst>
    <p:handoutMasterId r:id="rId47"/>
  </p:handoutMasterIdLst>
  <p:sldIdLst>
    <p:sldId id="260" r:id="rId2"/>
    <p:sldId id="298" r:id="rId3"/>
    <p:sldId id="304" r:id="rId4"/>
    <p:sldId id="300" r:id="rId5"/>
    <p:sldId id="301" r:id="rId6"/>
    <p:sldId id="315" r:id="rId7"/>
    <p:sldId id="307" r:id="rId8"/>
    <p:sldId id="308" r:id="rId9"/>
    <p:sldId id="309" r:id="rId10"/>
    <p:sldId id="316" r:id="rId11"/>
    <p:sldId id="317" r:id="rId12"/>
    <p:sldId id="318" r:id="rId13"/>
    <p:sldId id="319" r:id="rId14"/>
    <p:sldId id="310" r:id="rId15"/>
    <p:sldId id="311" r:id="rId16"/>
    <p:sldId id="312" r:id="rId17"/>
    <p:sldId id="313" r:id="rId18"/>
    <p:sldId id="305" r:id="rId19"/>
    <p:sldId id="257" r:id="rId20"/>
    <p:sldId id="303" r:id="rId21"/>
    <p:sldId id="276" r:id="rId22"/>
    <p:sldId id="281" r:id="rId23"/>
    <p:sldId id="277" r:id="rId24"/>
    <p:sldId id="282" r:id="rId25"/>
    <p:sldId id="279" r:id="rId26"/>
    <p:sldId id="283" r:id="rId27"/>
    <p:sldId id="280"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306" r:id="rId43"/>
    <p:sldId id="314" r:id="rId44"/>
    <p:sldId id="275" r:id="rId45"/>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7777"/>
    <a:srgbClr val="4D4D4D"/>
    <a:srgbClr val="902B02"/>
    <a:srgbClr val="A22F02"/>
    <a:srgbClr val="F6DE30"/>
    <a:srgbClr val="80C5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97179" autoAdjust="0"/>
  </p:normalViewPr>
  <p:slideViewPr>
    <p:cSldViewPr>
      <p:cViewPr>
        <p:scale>
          <a:sx n="80" d="100"/>
          <a:sy n="80" d="100"/>
        </p:scale>
        <p:origin x="-2514" y="-816"/>
      </p:cViewPr>
      <p:guideLst>
        <p:guide orient="horz" pos="2205"/>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F9E049-CBA2-4492-B276-02EED59C9F90}"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ru-RU"/>
        </a:p>
      </dgm:t>
    </dgm:pt>
    <dgm:pt modelId="{B612181C-3F09-4164-8B2F-135131D1ECE8}">
      <dgm:prSet phldrT="[Текст]"/>
      <dgm:spPr/>
      <dgm:t>
        <a:bodyPr/>
        <a:lstStyle/>
        <a:p>
          <a:r>
            <a:rPr lang="ru-RU" dirty="0" smtClean="0"/>
            <a:t>Проблема</a:t>
          </a:r>
          <a:endParaRPr lang="ru-RU" dirty="0"/>
        </a:p>
      </dgm:t>
    </dgm:pt>
    <dgm:pt modelId="{3608A049-8908-474B-9876-B7304F52C190}" type="parTrans" cxnId="{FEC41D8F-1A5E-4B58-B56A-04533E82A27B}">
      <dgm:prSet/>
      <dgm:spPr/>
      <dgm:t>
        <a:bodyPr/>
        <a:lstStyle/>
        <a:p>
          <a:endParaRPr lang="ru-RU"/>
        </a:p>
      </dgm:t>
    </dgm:pt>
    <dgm:pt modelId="{D4EBD445-9583-4CA0-9F75-B78ADDBBEBE6}" type="sibTrans" cxnId="{FEC41D8F-1A5E-4B58-B56A-04533E82A27B}">
      <dgm:prSet/>
      <dgm:spPr/>
      <dgm:t>
        <a:bodyPr/>
        <a:lstStyle/>
        <a:p>
          <a:endParaRPr lang="ru-RU"/>
        </a:p>
      </dgm:t>
    </dgm:pt>
    <dgm:pt modelId="{EB07C796-8FD2-487F-835B-335EA0C635DF}">
      <dgm:prSet phldrT="[Текст]"/>
      <dgm:spPr/>
      <dgm:t>
        <a:bodyPr/>
        <a:lstStyle/>
        <a:p>
          <a:r>
            <a:rPr lang="ru-RU" dirty="0" smtClean="0"/>
            <a:t>Цель и задачи</a:t>
          </a:r>
          <a:endParaRPr lang="ru-RU" dirty="0"/>
        </a:p>
      </dgm:t>
    </dgm:pt>
    <dgm:pt modelId="{7F6FF7E8-4BAB-4F53-8D44-86B5A2916859}" type="parTrans" cxnId="{E93AB82E-D876-4543-B030-C3F20CE4C0B9}">
      <dgm:prSet/>
      <dgm:spPr/>
      <dgm:t>
        <a:bodyPr/>
        <a:lstStyle/>
        <a:p>
          <a:endParaRPr lang="ru-RU"/>
        </a:p>
      </dgm:t>
    </dgm:pt>
    <dgm:pt modelId="{B590C991-DD53-4CBE-B891-F35A75FAC76F}" type="sibTrans" cxnId="{E93AB82E-D876-4543-B030-C3F20CE4C0B9}">
      <dgm:prSet/>
      <dgm:spPr/>
      <dgm:t>
        <a:bodyPr/>
        <a:lstStyle/>
        <a:p>
          <a:endParaRPr lang="ru-RU"/>
        </a:p>
      </dgm:t>
    </dgm:pt>
    <dgm:pt modelId="{CE54A3DA-18BB-4661-A690-2E8C259469C0}">
      <dgm:prSet phldrT="[Текст]"/>
      <dgm:spPr/>
      <dgm:t>
        <a:bodyPr/>
        <a:lstStyle/>
        <a:p>
          <a:r>
            <a:rPr lang="ru-RU" dirty="0" smtClean="0"/>
            <a:t>Мероприятия</a:t>
          </a:r>
          <a:endParaRPr lang="ru-RU" dirty="0"/>
        </a:p>
      </dgm:t>
    </dgm:pt>
    <dgm:pt modelId="{0866AB13-B859-4D44-9EA9-B415B7ACD85E}" type="parTrans" cxnId="{BA377574-7849-4875-AA0B-7B67B64F2F36}">
      <dgm:prSet/>
      <dgm:spPr/>
      <dgm:t>
        <a:bodyPr/>
        <a:lstStyle/>
        <a:p>
          <a:endParaRPr lang="ru-RU"/>
        </a:p>
      </dgm:t>
    </dgm:pt>
    <dgm:pt modelId="{63CFA6CA-4185-4E5F-B447-5DE9B7E2E01F}" type="sibTrans" cxnId="{BA377574-7849-4875-AA0B-7B67B64F2F36}">
      <dgm:prSet/>
      <dgm:spPr/>
      <dgm:t>
        <a:bodyPr/>
        <a:lstStyle/>
        <a:p>
          <a:endParaRPr lang="ru-RU"/>
        </a:p>
      </dgm:t>
    </dgm:pt>
    <dgm:pt modelId="{3E4F6652-0A42-4711-9E11-54E146099E82}">
      <dgm:prSet phldrT="[Текст]"/>
      <dgm:spPr/>
      <dgm:t>
        <a:bodyPr/>
        <a:lstStyle/>
        <a:p>
          <a:r>
            <a:rPr lang="ru-RU" dirty="0" smtClean="0"/>
            <a:t>Результат</a:t>
          </a:r>
          <a:endParaRPr lang="ru-RU" dirty="0"/>
        </a:p>
      </dgm:t>
    </dgm:pt>
    <dgm:pt modelId="{FC1A4C8A-BB03-43A7-963E-1A73927A4651}" type="parTrans" cxnId="{4CFC82EE-9689-4404-B61E-436B96BD3650}">
      <dgm:prSet/>
      <dgm:spPr/>
      <dgm:t>
        <a:bodyPr/>
        <a:lstStyle/>
        <a:p>
          <a:endParaRPr lang="ru-RU"/>
        </a:p>
      </dgm:t>
    </dgm:pt>
    <dgm:pt modelId="{B0797968-89E7-461F-A1A6-E5A6367CF66C}" type="sibTrans" cxnId="{4CFC82EE-9689-4404-B61E-436B96BD3650}">
      <dgm:prSet/>
      <dgm:spPr/>
      <dgm:t>
        <a:bodyPr/>
        <a:lstStyle/>
        <a:p>
          <a:endParaRPr lang="ru-RU"/>
        </a:p>
      </dgm:t>
    </dgm:pt>
    <dgm:pt modelId="{67BF89B0-D8DE-4A6A-A96F-B3D9BD9703DF}">
      <dgm:prSet phldrT="[Текст]"/>
      <dgm:spPr/>
      <dgm:t>
        <a:bodyPr/>
        <a:lstStyle/>
        <a:p>
          <a:r>
            <a:rPr lang="ru-RU" dirty="0" smtClean="0"/>
            <a:t>Бюджет</a:t>
          </a:r>
          <a:endParaRPr lang="ru-RU" dirty="0"/>
        </a:p>
      </dgm:t>
    </dgm:pt>
    <dgm:pt modelId="{DDD09D98-0A94-4CB5-AE1B-8E2B5722E1DF}" type="parTrans" cxnId="{FB2D8E47-03F6-4D90-B5D2-B0583F4B288C}">
      <dgm:prSet/>
      <dgm:spPr/>
      <dgm:t>
        <a:bodyPr/>
        <a:lstStyle/>
        <a:p>
          <a:endParaRPr lang="ru-RU"/>
        </a:p>
      </dgm:t>
    </dgm:pt>
    <dgm:pt modelId="{4C17AA67-C002-4F18-910D-8AA7A6BF954C}" type="sibTrans" cxnId="{FB2D8E47-03F6-4D90-B5D2-B0583F4B288C}">
      <dgm:prSet/>
      <dgm:spPr/>
      <dgm:t>
        <a:bodyPr/>
        <a:lstStyle/>
        <a:p>
          <a:endParaRPr lang="ru-RU"/>
        </a:p>
      </dgm:t>
    </dgm:pt>
    <dgm:pt modelId="{7A025AF3-46DC-43AB-898E-60D31CFE27A9}" type="pres">
      <dgm:prSet presAssocID="{D8F9E049-CBA2-4492-B276-02EED59C9F90}" presName="diagram" presStyleCnt="0">
        <dgm:presLayoutVars>
          <dgm:dir/>
          <dgm:resizeHandles val="exact"/>
        </dgm:presLayoutVars>
      </dgm:prSet>
      <dgm:spPr/>
      <dgm:t>
        <a:bodyPr/>
        <a:lstStyle/>
        <a:p>
          <a:endParaRPr lang="ru-RU"/>
        </a:p>
      </dgm:t>
    </dgm:pt>
    <dgm:pt modelId="{F96C7BB7-82FD-4B11-9225-AC7CBD712BBB}" type="pres">
      <dgm:prSet presAssocID="{B612181C-3F09-4164-8B2F-135131D1ECE8}" presName="node" presStyleLbl="node1" presStyleIdx="0" presStyleCnt="5">
        <dgm:presLayoutVars>
          <dgm:bulletEnabled val="1"/>
        </dgm:presLayoutVars>
      </dgm:prSet>
      <dgm:spPr/>
      <dgm:t>
        <a:bodyPr/>
        <a:lstStyle/>
        <a:p>
          <a:endParaRPr lang="ru-RU"/>
        </a:p>
      </dgm:t>
    </dgm:pt>
    <dgm:pt modelId="{53C59DF8-6947-4C6E-B61C-65A22F15E63E}" type="pres">
      <dgm:prSet presAssocID="{D4EBD445-9583-4CA0-9F75-B78ADDBBEBE6}" presName="sibTrans" presStyleCnt="0"/>
      <dgm:spPr/>
    </dgm:pt>
    <dgm:pt modelId="{5FF530C4-C0C8-4FF6-9437-CEEA8E365528}" type="pres">
      <dgm:prSet presAssocID="{EB07C796-8FD2-487F-835B-335EA0C635DF}" presName="node" presStyleLbl="node1" presStyleIdx="1" presStyleCnt="5">
        <dgm:presLayoutVars>
          <dgm:bulletEnabled val="1"/>
        </dgm:presLayoutVars>
      </dgm:prSet>
      <dgm:spPr/>
      <dgm:t>
        <a:bodyPr/>
        <a:lstStyle/>
        <a:p>
          <a:endParaRPr lang="ru-RU"/>
        </a:p>
      </dgm:t>
    </dgm:pt>
    <dgm:pt modelId="{3A1DE93E-AEB4-4CA9-A0BD-2143C74FC669}" type="pres">
      <dgm:prSet presAssocID="{B590C991-DD53-4CBE-B891-F35A75FAC76F}" presName="sibTrans" presStyleCnt="0"/>
      <dgm:spPr/>
    </dgm:pt>
    <dgm:pt modelId="{99D23213-6FC2-4783-9F8B-11E326BADF3B}" type="pres">
      <dgm:prSet presAssocID="{CE54A3DA-18BB-4661-A690-2E8C259469C0}" presName="node" presStyleLbl="node1" presStyleIdx="2" presStyleCnt="5">
        <dgm:presLayoutVars>
          <dgm:bulletEnabled val="1"/>
        </dgm:presLayoutVars>
      </dgm:prSet>
      <dgm:spPr/>
      <dgm:t>
        <a:bodyPr/>
        <a:lstStyle/>
        <a:p>
          <a:endParaRPr lang="ru-RU"/>
        </a:p>
      </dgm:t>
    </dgm:pt>
    <dgm:pt modelId="{04E14686-EE98-4159-9E30-0C6CE0F32E93}" type="pres">
      <dgm:prSet presAssocID="{63CFA6CA-4185-4E5F-B447-5DE9B7E2E01F}" presName="sibTrans" presStyleCnt="0"/>
      <dgm:spPr/>
    </dgm:pt>
    <dgm:pt modelId="{AD887D7C-1C3B-47B2-96F7-4A8EF25CF7B4}" type="pres">
      <dgm:prSet presAssocID="{3E4F6652-0A42-4711-9E11-54E146099E82}" presName="node" presStyleLbl="node1" presStyleIdx="3" presStyleCnt="5">
        <dgm:presLayoutVars>
          <dgm:bulletEnabled val="1"/>
        </dgm:presLayoutVars>
      </dgm:prSet>
      <dgm:spPr/>
      <dgm:t>
        <a:bodyPr/>
        <a:lstStyle/>
        <a:p>
          <a:endParaRPr lang="ru-RU"/>
        </a:p>
      </dgm:t>
    </dgm:pt>
    <dgm:pt modelId="{F8636352-6BB7-4D13-AFFE-CB436E54E018}" type="pres">
      <dgm:prSet presAssocID="{B0797968-89E7-461F-A1A6-E5A6367CF66C}" presName="sibTrans" presStyleCnt="0"/>
      <dgm:spPr/>
    </dgm:pt>
    <dgm:pt modelId="{3981F4F8-A0C7-4CCB-BF3A-E667888393C3}" type="pres">
      <dgm:prSet presAssocID="{67BF89B0-D8DE-4A6A-A96F-B3D9BD9703DF}" presName="node" presStyleLbl="node1" presStyleIdx="4" presStyleCnt="5">
        <dgm:presLayoutVars>
          <dgm:bulletEnabled val="1"/>
        </dgm:presLayoutVars>
      </dgm:prSet>
      <dgm:spPr/>
      <dgm:t>
        <a:bodyPr/>
        <a:lstStyle/>
        <a:p>
          <a:endParaRPr lang="ru-RU"/>
        </a:p>
      </dgm:t>
    </dgm:pt>
  </dgm:ptLst>
  <dgm:cxnLst>
    <dgm:cxn modelId="{BA377574-7849-4875-AA0B-7B67B64F2F36}" srcId="{D8F9E049-CBA2-4492-B276-02EED59C9F90}" destId="{CE54A3DA-18BB-4661-A690-2E8C259469C0}" srcOrd="2" destOrd="0" parTransId="{0866AB13-B859-4D44-9EA9-B415B7ACD85E}" sibTransId="{63CFA6CA-4185-4E5F-B447-5DE9B7E2E01F}"/>
    <dgm:cxn modelId="{4CFC82EE-9689-4404-B61E-436B96BD3650}" srcId="{D8F9E049-CBA2-4492-B276-02EED59C9F90}" destId="{3E4F6652-0A42-4711-9E11-54E146099E82}" srcOrd="3" destOrd="0" parTransId="{FC1A4C8A-BB03-43A7-963E-1A73927A4651}" sibTransId="{B0797968-89E7-461F-A1A6-E5A6367CF66C}"/>
    <dgm:cxn modelId="{98F97B42-C240-40B9-A300-1A269D678B91}" type="presOf" srcId="{D8F9E049-CBA2-4492-B276-02EED59C9F90}" destId="{7A025AF3-46DC-43AB-898E-60D31CFE27A9}" srcOrd="0" destOrd="0" presId="urn:microsoft.com/office/officeart/2005/8/layout/default#1"/>
    <dgm:cxn modelId="{2F53D7B3-D720-49F1-848A-61C34BB6896F}" type="presOf" srcId="{EB07C796-8FD2-487F-835B-335EA0C635DF}" destId="{5FF530C4-C0C8-4FF6-9437-CEEA8E365528}" srcOrd="0" destOrd="0" presId="urn:microsoft.com/office/officeart/2005/8/layout/default#1"/>
    <dgm:cxn modelId="{5CA8087F-D059-4901-89D2-0DB593CC406D}" type="presOf" srcId="{CE54A3DA-18BB-4661-A690-2E8C259469C0}" destId="{99D23213-6FC2-4783-9F8B-11E326BADF3B}" srcOrd="0" destOrd="0" presId="urn:microsoft.com/office/officeart/2005/8/layout/default#1"/>
    <dgm:cxn modelId="{E93AB82E-D876-4543-B030-C3F20CE4C0B9}" srcId="{D8F9E049-CBA2-4492-B276-02EED59C9F90}" destId="{EB07C796-8FD2-487F-835B-335EA0C635DF}" srcOrd="1" destOrd="0" parTransId="{7F6FF7E8-4BAB-4F53-8D44-86B5A2916859}" sibTransId="{B590C991-DD53-4CBE-B891-F35A75FAC76F}"/>
    <dgm:cxn modelId="{5E07FB46-D21B-406A-AEC7-D491EBF7E1D7}" type="presOf" srcId="{3E4F6652-0A42-4711-9E11-54E146099E82}" destId="{AD887D7C-1C3B-47B2-96F7-4A8EF25CF7B4}" srcOrd="0" destOrd="0" presId="urn:microsoft.com/office/officeart/2005/8/layout/default#1"/>
    <dgm:cxn modelId="{FB2D8E47-03F6-4D90-B5D2-B0583F4B288C}" srcId="{D8F9E049-CBA2-4492-B276-02EED59C9F90}" destId="{67BF89B0-D8DE-4A6A-A96F-B3D9BD9703DF}" srcOrd="4" destOrd="0" parTransId="{DDD09D98-0A94-4CB5-AE1B-8E2B5722E1DF}" sibTransId="{4C17AA67-C002-4F18-910D-8AA7A6BF954C}"/>
    <dgm:cxn modelId="{FEC41D8F-1A5E-4B58-B56A-04533E82A27B}" srcId="{D8F9E049-CBA2-4492-B276-02EED59C9F90}" destId="{B612181C-3F09-4164-8B2F-135131D1ECE8}" srcOrd="0" destOrd="0" parTransId="{3608A049-8908-474B-9876-B7304F52C190}" sibTransId="{D4EBD445-9583-4CA0-9F75-B78ADDBBEBE6}"/>
    <dgm:cxn modelId="{7CE6BF0B-153F-403A-9F28-6DA4DD8E06A1}" type="presOf" srcId="{67BF89B0-D8DE-4A6A-A96F-B3D9BD9703DF}" destId="{3981F4F8-A0C7-4CCB-BF3A-E667888393C3}" srcOrd="0" destOrd="0" presId="urn:microsoft.com/office/officeart/2005/8/layout/default#1"/>
    <dgm:cxn modelId="{924C7695-8E61-4265-BAEB-1FA8ADF45B86}" type="presOf" srcId="{B612181C-3F09-4164-8B2F-135131D1ECE8}" destId="{F96C7BB7-82FD-4B11-9225-AC7CBD712BBB}" srcOrd="0" destOrd="0" presId="urn:microsoft.com/office/officeart/2005/8/layout/default#1"/>
    <dgm:cxn modelId="{985F46D6-3727-4666-8D51-F049093021C0}" type="presParOf" srcId="{7A025AF3-46DC-43AB-898E-60D31CFE27A9}" destId="{F96C7BB7-82FD-4B11-9225-AC7CBD712BBB}" srcOrd="0" destOrd="0" presId="urn:microsoft.com/office/officeart/2005/8/layout/default#1"/>
    <dgm:cxn modelId="{3655E45C-078E-43A5-8E68-2EF91A6A6D20}" type="presParOf" srcId="{7A025AF3-46DC-43AB-898E-60D31CFE27A9}" destId="{53C59DF8-6947-4C6E-B61C-65A22F15E63E}" srcOrd="1" destOrd="0" presId="urn:microsoft.com/office/officeart/2005/8/layout/default#1"/>
    <dgm:cxn modelId="{DF8074DB-EC74-4444-B5F4-0AFE58B76963}" type="presParOf" srcId="{7A025AF3-46DC-43AB-898E-60D31CFE27A9}" destId="{5FF530C4-C0C8-4FF6-9437-CEEA8E365528}" srcOrd="2" destOrd="0" presId="urn:microsoft.com/office/officeart/2005/8/layout/default#1"/>
    <dgm:cxn modelId="{0E8B8891-303D-4AA6-BE50-5AAF31DEAAD1}" type="presParOf" srcId="{7A025AF3-46DC-43AB-898E-60D31CFE27A9}" destId="{3A1DE93E-AEB4-4CA9-A0BD-2143C74FC669}" srcOrd="3" destOrd="0" presId="urn:microsoft.com/office/officeart/2005/8/layout/default#1"/>
    <dgm:cxn modelId="{7C462049-BDCE-46E7-9612-8115DF1DBF83}" type="presParOf" srcId="{7A025AF3-46DC-43AB-898E-60D31CFE27A9}" destId="{99D23213-6FC2-4783-9F8B-11E326BADF3B}" srcOrd="4" destOrd="0" presId="urn:microsoft.com/office/officeart/2005/8/layout/default#1"/>
    <dgm:cxn modelId="{5EB486C1-980B-46EE-9019-B124F36470B3}" type="presParOf" srcId="{7A025AF3-46DC-43AB-898E-60D31CFE27A9}" destId="{04E14686-EE98-4159-9E30-0C6CE0F32E93}" srcOrd="5" destOrd="0" presId="urn:microsoft.com/office/officeart/2005/8/layout/default#1"/>
    <dgm:cxn modelId="{BA0ED77B-C8F6-4D83-A033-0433F93061F0}" type="presParOf" srcId="{7A025AF3-46DC-43AB-898E-60D31CFE27A9}" destId="{AD887D7C-1C3B-47B2-96F7-4A8EF25CF7B4}" srcOrd="6" destOrd="0" presId="urn:microsoft.com/office/officeart/2005/8/layout/default#1"/>
    <dgm:cxn modelId="{88BBAA6F-98C7-4B16-B0E7-D49268BD5B95}" type="presParOf" srcId="{7A025AF3-46DC-43AB-898E-60D31CFE27A9}" destId="{F8636352-6BB7-4D13-AFFE-CB436E54E018}" srcOrd="7" destOrd="0" presId="urn:microsoft.com/office/officeart/2005/8/layout/default#1"/>
    <dgm:cxn modelId="{448AADF7-ED88-4A68-B3A8-1BDC735A6299}" type="presParOf" srcId="{7A025AF3-46DC-43AB-898E-60D31CFE27A9}" destId="{3981F4F8-A0C7-4CCB-BF3A-E667888393C3}" srcOrd="8"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23A56B-C2F7-4D48-98E7-7B1C423790BB}"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ru-RU"/>
        </a:p>
      </dgm:t>
    </dgm:pt>
    <dgm:pt modelId="{0E2C14BC-E12B-4FF5-98C3-172718E47A3D}">
      <dgm:prSet phldrT="[Текст]"/>
      <dgm:spPr/>
      <dgm:t>
        <a:bodyPr/>
        <a:lstStyle/>
        <a:p>
          <a:r>
            <a:rPr lang="ru-RU" dirty="0" smtClean="0"/>
            <a:t>Проблема –Цель – Задачи - Результат  </a:t>
          </a:r>
          <a:endParaRPr lang="ru-RU" dirty="0"/>
        </a:p>
      </dgm:t>
    </dgm:pt>
    <dgm:pt modelId="{C0C11A36-0F9E-4EAB-9BFE-F432EEA8B0FA}" type="parTrans" cxnId="{2781F2E7-610C-459E-B9A3-D42CCFAA5737}">
      <dgm:prSet/>
      <dgm:spPr/>
      <dgm:t>
        <a:bodyPr/>
        <a:lstStyle/>
        <a:p>
          <a:endParaRPr lang="ru-RU"/>
        </a:p>
      </dgm:t>
    </dgm:pt>
    <dgm:pt modelId="{D14F116F-FF7D-4BB8-B0F0-75B7F9CE7CC1}" type="sibTrans" cxnId="{2781F2E7-610C-459E-B9A3-D42CCFAA5737}">
      <dgm:prSet/>
      <dgm:spPr/>
      <dgm:t>
        <a:bodyPr/>
        <a:lstStyle/>
        <a:p>
          <a:endParaRPr lang="ru-RU"/>
        </a:p>
      </dgm:t>
    </dgm:pt>
    <dgm:pt modelId="{681508D5-B92F-4FC8-AAB1-0F1A6D43B425}">
      <dgm:prSet phldrT="[Текст]" custT="1"/>
      <dgm:spPr/>
      <dgm:t>
        <a:bodyPr/>
        <a:lstStyle/>
        <a:p>
          <a:r>
            <a:rPr lang="ru-RU" sz="1600" dirty="0" smtClean="0">
              <a:latin typeface="Arial Narrow" pitchFamily="34" charset="0"/>
            </a:rPr>
            <a:t>4.Кому и для чего нужен этот проект?</a:t>
          </a:r>
          <a:endParaRPr lang="ru-RU" sz="1600" dirty="0">
            <a:latin typeface="Arial Narrow" pitchFamily="34" charset="0"/>
          </a:endParaRPr>
        </a:p>
      </dgm:t>
    </dgm:pt>
    <dgm:pt modelId="{4299BF6D-3756-4FB4-BE26-7531EC93F285}" type="parTrans" cxnId="{91273B05-59E1-43FF-907F-6F3F792B78FE}">
      <dgm:prSet/>
      <dgm:spPr/>
      <dgm:t>
        <a:bodyPr/>
        <a:lstStyle/>
        <a:p>
          <a:endParaRPr lang="ru-RU"/>
        </a:p>
      </dgm:t>
    </dgm:pt>
    <dgm:pt modelId="{8F5AFD57-F770-46A5-AA95-78FC030C3CC2}" type="sibTrans" cxnId="{91273B05-59E1-43FF-907F-6F3F792B78FE}">
      <dgm:prSet/>
      <dgm:spPr/>
      <dgm:t>
        <a:bodyPr/>
        <a:lstStyle/>
        <a:p>
          <a:endParaRPr lang="ru-RU"/>
        </a:p>
      </dgm:t>
    </dgm:pt>
    <dgm:pt modelId="{5A6D06CF-33D3-4613-BE35-C8B7781817F6}">
      <dgm:prSet phldrT="[Текст]" custT="1"/>
      <dgm:spPr/>
      <dgm:t>
        <a:bodyPr/>
        <a:lstStyle/>
        <a:p>
          <a:r>
            <a:rPr lang="ru-RU" sz="1600" dirty="0" smtClean="0">
              <a:latin typeface="Arial Narrow" pitchFamily="34" charset="0"/>
            </a:rPr>
            <a:t>5. Каковы цели и задачи проекта?</a:t>
          </a:r>
          <a:endParaRPr lang="ru-RU" sz="1600" dirty="0">
            <a:latin typeface="Arial Narrow" pitchFamily="34" charset="0"/>
          </a:endParaRPr>
        </a:p>
      </dgm:t>
    </dgm:pt>
    <dgm:pt modelId="{50EFBD6D-A27C-4BF4-BE38-1FFB10D9D1D4}" type="parTrans" cxnId="{0E0139D4-7957-4D94-95F6-A45B612AF00B}">
      <dgm:prSet/>
      <dgm:spPr/>
      <dgm:t>
        <a:bodyPr/>
        <a:lstStyle/>
        <a:p>
          <a:endParaRPr lang="ru-RU"/>
        </a:p>
      </dgm:t>
    </dgm:pt>
    <dgm:pt modelId="{5AF0520D-F93B-447A-9FDA-C51426B5FD56}" type="sibTrans" cxnId="{0E0139D4-7957-4D94-95F6-A45B612AF00B}">
      <dgm:prSet/>
      <dgm:spPr/>
      <dgm:t>
        <a:bodyPr/>
        <a:lstStyle/>
        <a:p>
          <a:endParaRPr lang="ru-RU"/>
        </a:p>
      </dgm:t>
    </dgm:pt>
    <dgm:pt modelId="{8EA78B49-412F-4799-BE41-968B90EA6D2E}">
      <dgm:prSet phldrT="[Текст]"/>
      <dgm:spPr/>
      <dgm:t>
        <a:bodyPr/>
        <a:lstStyle/>
        <a:p>
          <a:r>
            <a:rPr lang="ru-RU" dirty="0" smtClean="0"/>
            <a:t>Задачи – Мероприятия –Результат </a:t>
          </a:r>
          <a:endParaRPr lang="ru-RU" dirty="0"/>
        </a:p>
      </dgm:t>
    </dgm:pt>
    <dgm:pt modelId="{1DF65DF3-7EA0-4866-94CE-E9AF84425E97}" type="parTrans" cxnId="{565D134B-30BF-457F-B34B-032173013FED}">
      <dgm:prSet/>
      <dgm:spPr/>
      <dgm:t>
        <a:bodyPr/>
        <a:lstStyle/>
        <a:p>
          <a:endParaRPr lang="ru-RU"/>
        </a:p>
      </dgm:t>
    </dgm:pt>
    <dgm:pt modelId="{57F8B491-6A46-4B12-9AD5-61C5ADAA98D3}" type="sibTrans" cxnId="{565D134B-30BF-457F-B34B-032173013FED}">
      <dgm:prSet/>
      <dgm:spPr/>
      <dgm:t>
        <a:bodyPr/>
        <a:lstStyle/>
        <a:p>
          <a:endParaRPr lang="ru-RU"/>
        </a:p>
      </dgm:t>
    </dgm:pt>
    <dgm:pt modelId="{CA6DCFE1-B6A4-4DF8-A08C-B6736D5FFDEF}">
      <dgm:prSet phldrT="[Текст]" custT="1"/>
      <dgm:spPr/>
      <dgm:t>
        <a:bodyPr/>
        <a:lstStyle/>
        <a:p>
          <a:r>
            <a:rPr lang="ru-RU" sz="1600" dirty="0" smtClean="0">
              <a:latin typeface="Arial Narrow" pitchFamily="34" charset="0"/>
            </a:rPr>
            <a:t>5. Каковы цели и задачи проекта?</a:t>
          </a:r>
          <a:endParaRPr lang="ru-RU" sz="1600" dirty="0">
            <a:latin typeface="Arial Narrow" pitchFamily="34" charset="0"/>
          </a:endParaRPr>
        </a:p>
      </dgm:t>
    </dgm:pt>
    <dgm:pt modelId="{A7C4D2B6-A5CB-4669-A2B2-58ED032FB0AF}" type="parTrans" cxnId="{3F8A5A8E-1909-4DF0-B0E9-6775556A0704}">
      <dgm:prSet/>
      <dgm:spPr/>
      <dgm:t>
        <a:bodyPr/>
        <a:lstStyle/>
        <a:p>
          <a:endParaRPr lang="ru-RU"/>
        </a:p>
      </dgm:t>
    </dgm:pt>
    <dgm:pt modelId="{56075B28-8C8A-46AB-8CE2-663A3787D099}" type="sibTrans" cxnId="{3F8A5A8E-1909-4DF0-B0E9-6775556A0704}">
      <dgm:prSet/>
      <dgm:spPr/>
      <dgm:t>
        <a:bodyPr/>
        <a:lstStyle/>
        <a:p>
          <a:endParaRPr lang="ru-RU"/>
        </a:p>
      </dgm:t>
    </dgm:pt>
    <dgm:pt modelId="{E57F264D-A204-4F6F-A451-38B75428C453}">
      <dgm:prSet phldrT="[Текст]" custT="1"/>
      <dgm:spPr/>
      <dgm:t>
        <a:bodyPr/>
        <a:lstStyle/>
        <a:p>
          <a:r>
            <a:rPr lang="ru-RU" sz="1600" dirty="0" smtClean="0">
              <a:latin typeface="Arial Narrow" pitchFamily="34" charset="0"/>
            </a:rPr>
            <a:t>8. Каким будет результат проекта?</a:t>
          </a:r>
          <a:endParaRPr lang="ru-RU" sz="1600" dirty="0">
            <a:latin typeface="Arial Narrow" pitchFamily="34" charset="0"/>
          </a:endParaRPr>
        </a:p>
      </dgm:t>
    </dgm:pt>
    <dgm:pt modelId="{6B3A9F5F-6CEC-4F87-9F3D-16750BC1A542}" type="parTrans" cxnId="{F8D575CD-E221-4778-BAE2-6BB8AEC42F1B}">
      <dgm:prSet/>
      <dgm:spPr/>
      <dgm:t>
        <a:bodyPr/>
        <a:lstStyle/>
        <a:p>
          <a:endParaRPr lang="ru-RU"/>
        </a:p>
      </dgm:t>
    </dgm:pt>
    <dgm:pt modelId="{AB2C7B29-87C0-4181-8F02-0DD35F74485C}" type="sibTrans" cxnId="{F8D575CD-E221-4778-BAE2-6BB8AEC42F1B}">
      <dgm:prSet/>
      <dgm:spPr/>
      <dgm:t>
        <a:bodyPr/>
        <a:lstStyle/>
        <a:p>
          <a:endParaRPr lang="ru-RU"/>
        </a:p>
      </dgm:t>
    </dgm:pt>
    <dgm:pt modelId="{3E7BB9BC-15C8-4519-A676-640EE9484D07}">
      <dgm:prSet phldrT="[Текст]"/>
      <dgm:spPr/>
      <dgm:t>
        <a:bodyPr/>
        <a:lstStyle/>
        <a:p>
          <a:r>
            <a:rPr lang="ru-RU" dirty="0" smtClean="0"/>
            <a:t>Мероприятия –Бюджет - Результат</a:t>
          </a:r>
          <a:endParaRPr lang="ru-RU" dirty="0"/>
        </a:p>
      </dgm:t>
    </dgm:pt>
    <dgm:pt modelId="{A412956C-676C-428D-A3F4-452FCD48FA31}" type="parTrans" cxnId="{1943AC79-955F-4A29-96C3-AF12DBD3D9A0}">
      <dgm:prSet/>
      <dgm:spPr/>
      <dgm:t>
        <a:bodyPr/>
        <a:lstStyle/>
        <a:p>
          <a:endParaRPr lang="ru-RU"/>
        </a:p>
      </dgm:t>
    </dgm:pt>
    <dgm:pt modelId="{6B77C9F6-126E-431C-90D9-FE3914C5E043}" type="sibTrans" cxnId="{1943AC79-955F-4A29-96C3-AF12DBD3D9A0}">
      <dgm:prSet/>
      <dgm:spPr/>
      <dgm:t>
        <a:bodyPr/>
        <a:lstStyle/>
        <a:p>
          <a:endParaRPr lang="ru-RU"/>
        </a:p>
      </dgm:t>
    </dgm:pt>
    <dgm:pt modelId="{3213D3D9-9EF7-4C40-8E5D-2B2CA49DAC1C}">
      <dgm:prSet phldrT="[Текст]" custT="1"/>
      <dgm:spPr/>
      <dgm:t>
        <a:bodyPr/>
        <a:lstStyle/>
        <a:p>
          <a:r>
            <a:rPr lang="ru-RU" sz="1600" dirty="0" smtClean="0">
              <a:latin typeface="Arial Narrow" pitchFamily="34" charset="0"/>
            </a:rPr>
            <a:t>7. Рабочий план реализации проекта</a:t>
          </a:r>
          <a:endParaRPr lang="ru-RU" sz="1600" dirty="0">
            <a:latin typeface="Arial Narrow" pitchFamily="34" charset="0"/>
          </a:endParaRPr>
        </a:p>
      </dgm:t>
    </dgm:pt>
    <dgm:pt modelId="{85991A25-D8E2-4D07-9447-E8BB25D2D38F}" type="parTrans" cxnId="{41EF5D13-DF29-4D18-AB10-697B4C7A8239}">
      <dgm:prSet/>
      <dgm:spPr/>
      <dgm:t>
        <a:bodyPr/>
        <a:lstStyle/>
        <a:p>
          <a:endParaRPr lang="ru-RU"/>
        </a:p>
      </dgm:t>
    </dgm:pt>
    <dgm:pt modelId="{0017C3AE-A295-47FA-A46A-1A59C8FED2D7}" type="sibTrans" cxnId="{41EF5D13-DF29-4D18-AB10-697B4C7A8239}">
      <dgm:prSet/>
      <dgm:spPr/>
      <dgm:t>
        <a:bodyPr/>
        <a:lstStyle/>
        <a:p>
          <a:endParaRPr lang="ru-RU"/>
        </a:p>
      </dgm:t>
    </dgm:pt>
    <dgm:pt modelId="{8240D529-32E9-4BDE-B9FF-1AC0475C08F7}">
      <dgm:prSet phldrT="[Текст]" custT="1"/>
      <dgm:spPr/>
      <dgm:t>
        <a:bodyPr/>
        <a:lstStyle/>
        <a:p>
          <a:r>
            <a:rPr lang="ru-RU" sz="1600" dirty="0" smtClean="0">
              <a:latin typeface="Arial Narrow" pitchFamily="34" charset="0"/>
            </a:rPr>
            <a:t>8. Каким будет результат проекта?</a:t>
          </a:r>
          <a:endParaRPr lang="ru-RU" sz="1600" dirty="0">
            <a:latin typeface="Arial Narrow" pitchFamily="34" charset="0"/>
          </a:endParaRPr>
        </a:p>
      </dgm:t>
    </dgm:pt>
    <dgm:pt modelId="{73A8C2CA-3471-4A30-BD41-33E5220B000D}" type="parTrans" cxnId="{556879D6-F950-45BD-AAEF-A9627A9CBB4E}">
      <dgm:prSet/>
      <dgm:spPr/>
      <dgm:t>
        <a:bodyPr/>
        <a:lstStyle/>
        <a:p>
          <a:endParaRPr lang="ru-RU"/>
        </a:p>
      </dgm:t>
    </dgm:pt>
    <dgm:pt modelId="{FC0A481E-4D15-45FF-B5F5-CD57641625FE}" type="sibTrans" cxnId="{556879D6-F950-45BD-AAEF-A9627A9CBB4E}">
      <dgm:prSet/>
      <dgm:spPr/>
      <dgm:t>
        <a:bodyPr/>
        <a:lstStyle/>
        <a:p>
          <a:endParaRPr lang="ru-RU"/>
        </a:p>
      </dgm:t>
    </dgm:pt>
    <dgm:pt modelId="{C63954F6-2C08-44CF-B2DF-DEF5A707DB29}">
      <dgm:prSet phldrT="[Текст]" custT="1"/>
      <dgm:spPr/>
      <dgm:t>
        <a:bodyPr/>
        <a:lstStyle/>
        <a:p>
          <a:r>
            <a:rPr lang="ru-RU" sz="1600" dirty="0" smtClean="0">
              <a:latin typeface="Arial Narrow" pitchFamily="34" charset="0"/>
            </a:rPr>
            <a:t>7. Рабочий план реализации проекта</a:t>
          </a:r>
          <a:endParaRPr lang="ru-RU" sz="1600" dirty="0">
            <a:latin typeface="Arial Narrow" pitchFamily="34" charset="0"/>
          </a:endParaRPr>
        </a:p>
      </dgm:t>
    </dgm:pt>
    <dgm:pt modelId="{78196BB3-BF78-448E-91B3-7612527EA07D}" type="parTrans" cxnId="{AB46AD58-94BB-4748-88D8-3D5A47758F76}">
      <dgm:prSet/>
      <dgm:spPr/>
      <dgm:t>
        <a:bodyPr/>
        <a:lstStyle/>
        <a:p>
          <a:endParaRPr lang="ru-RU"/>
        </a:p>
      </dgm:t>
    </dgm:pt>
    <dgm:pt modelId="{876D8EBD-3548-4DE1-9D3C-A499D987D800}" type="sibTrans" cxnId="{AB46AD58-94BB-4748-88D8-3D5A47758F76}">
      <dgm:prSet/>
      <dgm:spPr/>
      <dgm:t>
        <a:bodyPr/>
        <a:lstStyle/>
        <a:p>
          <a:endParaRPr lang="ru-RU"/>
        </a:p>
      </dgm:t>
    </dgm:pt>
    <dgm:pt modelId="{7CA07350-6FAA-4E97-9EA6-4C1176064E3E}">
      <dgm:prSet phldrT="[Текст]" custT="1"/>
      <dgm:spPr/>
      <dgm:t>
        <a:bodyPr/>
        <a:lstStyle/>
        <a:p>
          <a:r>
            <a:rPr lang="ru-RU" sz="1600" dirty="0" smtClean="0">
              <a:latin typeface="Arial Narrow" pitchFamily="34" charset="0"/>
            </a:rPr>
            <a:t>11.Бюджет</a:t>
          </a:r>
          <a:endParaRPr lang="ru-RU" sz="1600" dirty="0">
            <a:latin typeface="Arial Narrow" pitchFamily="34" charset="0"/>
          </a:endParaRPr>
        </a:p>
      </dgm:t>
    </dgm:pt>
    <dgm:pt modelId="{F3C860DF-5D88-40F7-B0BA-245D742E39C9}" type="parTrans" cxnId="{41CBBB59-AD55-4801-8618-CAF25E775A6A}">
      <dgm:prSet/>
      <dgm:spPr/>
      <dgm:t>
        <a:bodyPr/>
        <a:lstStyle/>
        <a:p>
          <a:endParaRPr lang="ru-RU"/>
        </a:p>
      </dgm:t>
    </dgm:pt>
    <dgm:pt modelId="{6E633633-75D7-42D4-8B9E-64DB6D0C8974}" type="sibTrans" cxnId="{41CBBB59-AD55-4801-8618-CAF25E775A6A}">
      <dgm:prSet/>
      <dgm:spPr/>
      <dgm:t>
        <a:bodyPr/>
        <a:lstStyle/>
        <a:p>
          <a:endParaRPr lang="ru-RU"/>
        </a:p>
      </dgm:t>
    </dgm:pt>
    <dgm:pt modelId="{C276C81E-9602-4CA2-AC92-25D51DB3828C}">
      <dgm:prSet phldrT="[Текст]" custT="1"/>
      <dgm:spPr/>
      <dgm:t>
        <a:bodyPr/>
        <a:lstStyle/>
        <a:p>
          <a:r>
            <a:rPr lang="ru-RU" sz="1600" dirty="0" smtClean="0">
              <a:latin typeface="Arial Narrow" pitchFamily="34" charset="0"/>
            </a:rPr>
            <a:t>8. Каким будет результат проекта?</a:t>
          </a:r>
          <a:endParaRPr lang="ru-RU" sz="1600" dirty="0">
            <a:latin typeface="Arial Narrow" pitchFamily="34" charset="0"/>
          </a:endParaRPr>
        </a:p>
      </dgm:t>
    </dgm:pt>
    <dgm:pt modelId="{468A182F-0D2C-488C-97C4-7FD86AA848A4}" type="parTrans" cxnId="{C8F42AFC-AC74-4BF0-875F-DCD03E7B5067}">
      <dgm:prSet/>
      <dgm:spPr/>
      <dgm:t>
        <a:bodyPr/>
        <a:lstStyle/>
        <a:p>
          <a:endParaRPr lang="ru-RU"/>
        </a:p>
      </dgm:t>
    </dgm:pt>
    <dgm:pt modelId="{E7F7DB5A-D6C5-42D2-AD7B-983E00643C29}" type="sibTrans" cxnId="{C8F42AFC-AC74-4BF0-875F-DCD03E7B5067}">
      <dgm:prSet/>
      <dgm:spPr/>
      <dgm:t>
        <a:bodyPr/>
        <a:lstStyle/>
        <a:p>
          <a:endParaRPr lang="ru-RU"/>
        </a:p>
      </dgm:t>
    </dgm:pt>
    <dgm:pt modelId="{9F3AF75F-0EE2-4CE9-87B4-2924609F9CAC}" type="pres">
      <dgm:prSet presAssocID="{2823A56B-C2F7-4D48-98E7-7B1C423790BB}" presName="linearFlow" presStyleCnt="0">
        <dgm:presLayoutVars>
          <dgm:dir/>
          <dgm:animLvl val="lvl"/>
          <dgm:resizeHandles val="exact"/>
        </dgm:presLayoutVars>
      </dgm:prSet>
      <dgm:spPr/>
      <dgm:t>
        <a:bodyPr/>
        <a:lstStyle/>
        <a:p>
          <a:endParaRPr lang="ru-RU"/>
        </a:p>
      </dgm:t>
    </dgm:pt>
    <dgm:pt modelId="{7917D878-4067-4492-86FA-F3AC42AFD6E8}" type="pres">
      <dgm:prSet presAssocID="{0E2C14BC-E12B-4FF5-98C3-172718E47A3D}" presName="composite" presStyleCnt="0"/>
      <dgm:spPr/>
    </dgm:pt>
    <dgm:pt modelId="{90C58755-40A8-4893-B84C-CAC7911FAB67}" type="pres">
      <dgm:prSet presAssocID="{0E2C14BC-E12B-4FF5-98C3-172718E47A3D}" presName="parentText" presStyleLbl="alignNode1" presStyleIdx="0" presStyleCnt="3">
        <dgm:presLayoutVars>
          <dgm:chMax val="1"/>
          <dgm:bulletEnabled val="1"/>
        </dgm:presLayoutVars>
      </dgm:prSet>
      <dgm:spPr/>
      <dgm:t>
        <a:bodyPr/>
        <a:lstStyle/>
        <a:p>
          <a:endParaRPr lang="ru-RU"/>
        </a:p>
      </dgm:t>
    </dgm:pt>
    <dgm:pt modelId="{6A23CB2B-9F45-42D2-930F-F78B2F286486}" type="pres">
      <dgm:prSet presAssocID="{0E2C14BC-E12B-4FF5-98C3-172718E47A3D}" presName="descendantText" presStyleLbl="alignAcc1" presStyleIdx="0" presStyleCnt="3">
        <dgm:presLayoutVars>
          <dgm:bulletEnabled val="1"/>
        </dgm:presLayoutVars>
      </dgm:prSet>
      <dgm:spPr/>
      <dgm:t>
        <a:bodyPr/>
        <a:lstStyle/>
        <a:p>
          <a:endParaRPr lang="ru-RU"/>
        </a:p>
      </dgm:t>
    </dgm:pt>
    <dgm:pt modelId="{B815D540-E7F1-446F-9800-47D10BC57E67}" type="pres">
      <dgm:prSet presAssocID="{D14F116F-FF7D-4BB8-B0F0-75B7F9CE7CC1}" presName="sp" presStyleCnt="0"/>
      <dgm:spPr/>
    </dgm:pt>
    <dgm:pt modelId="{8114CB6D-FD1C-4AEF-986F-63F78B166626}" type="pres">
      <dgm:prSet presAssocID="{8EA78B49-412F-4799-BE41-968B90EA6D2E}" presName="composite" presStyleCnt="0"/>
      <dgm:spPr/>
    </dgm:pt>
    <dgm:pt modelId="{3A50DB55-863E-48EB-8D3F-E076B7E4E0E2}" type="pres">
      <dgm:prSet presAssocID="{8EA78B49-412F-4799-BE41-968B90EA6D2E}" presName="parentText" presStyleLbl="alignNode1" presStyleIdx="1" presStyleCnt="3">
        <dgm:presLayoutVars>
          <dgm:chMax val="1"/>
          <dgm:bulletEnabled val="1"/>
        </dgm:presLayoutVars>
      </dgm:prSet>
      <dgm:spPr/>
      <dgm:t>
        <a:bodyPr/>
        <a:lstStyle/>
        <a:p>
          <a:endParaRPr lang="ru-RU"/>
        </a:p>
      </dgm:t>
    </dgm:pt>
    <dgm:pt modelId="{EBD0D0D1-44AC-4036-8E21-964D590446A2}" type="pres">
      <dgm:prSet presAssocID="{8EA78B49-412F-4799-BE41-968B90EA6D2E}" presName="descendantText" presStyleLbl="alignAcc1" presStyleIdx="1" presStyleCnt="3">
        <dgm:presLayoutVars>
          <dgm:bulletEnabled val="1"/>
        </dgm:presLayoutVars>
      </dgm:prSet>
      <dgm:spPr/>
      <dgm:t>
        <a:bodyPr/>
        <a:lstStyle/>
        <a:p>
          <a:endParaRPr lang="ru-RU"/>
        </a:p>
      </dgm:t>
    </dgm:pt>
    <dgm:pt modelId="{E4E6D7D1-17CB-4752-B639-72087010DA49}" type="pres">
      <dgm:prSet presAssocID="{57F8B491-6A46-4B12-9AD5-61C5ADAA98D3}" presName="sp" presStyleCnt="0"/>
      <dgm:spPr/>
    </dgm:pt>
    <dgm:pt modelId="{9F7B64A7-6501-425E-B87A-141FA8A26536}" type="pres">
      <dgm:prSet presAssocID="{3E7BB9BC-15C8-4519-A676-640EE9484D07}" presName="composite" presStyleCnt="0"/>
      <dgm:spPr/>
    </dgm:pt>
    <dgm:pt modelId="{991961BD-CDE4-42CF-AEE8-A6ADD0E0EDBD}" type="pres">
      <dgm:prSet presAssocID="{3E7BB9BC-15C8-4519-A676-640EE9484D07}" presName="parentText" presStyleLbl="alignNode1" presStyleIdx="2" presStyleCnt="3">
        <dgm:presLayoutVars>
          <dgm:chMax val="1"/>
          <dgm:bulletEnabled val="1"/>
        </dgm:presLayoutVars>
      </dgm:prSet>
      <dgm:spPr/>
      <dgm:t>
        <a:bodyPr/>
        <a:lstStyle/>
        <a:p>
          <a:endParaRPr lang="ru-RU"/>
        </a:p>
      </dgm:t>
    </dgm:pt>
    <dgm:pt modelId="{7D95683A-EE89-4927-BF74-5820A4CC89A5}" type="pres">
      <dgm:prSet presAssocID="{3E7BB9BC-15C8-4519-A676-640EE9484D07}" presName="descendantText" presStyleLbl="alignAcc1" presStyleIdx="2" presStyleCnt="3">
        <dgm:presLayoutVars>
          <dgm:bulletEnabled val="1"/>
        </dgm:presLayoutVars>
      </dgm:prSet>
      <dgm:spPr/>
      <dgm:t>
        <a:bodyPr/>
        <a:lstStyle/>
        <a:p>
          <a:endParaRPr lang="ru-RU"/>
        </a:p>
      </dgm:t>
    </dgm:pt>
  </dgm:ptLst>
  <dgm:cxnLst>
    <dgm:cxn modelId="{F8D575CD-E221-4778-BAE2-6BB8AEC42F1B}" srcId="{8EA78B49-412F-4799-BE41-968B90EA6D2E}" destId="{E57F264D-A204-4F6F-A451-38B75428C453}" srcOrd="2" destOrd="0" parTransId="{6B3A9F5F-6CEC-4F87-9F3D-16750BC1A542}" sibTransId="{AB2C7B29-87C0-4181-8F02-0DD35F74485C}"/>
    <dgm:cxn modelId="{91273B05-59E1-43FF-907F-6F3F792B78FE}" srcId="{0E2C14BC-E12B-4FF5-98C3-172718E47A3D}" destId="{681508D5-B92F-4FC8-AAB1-0F1A6D43B425}" srcOrd="0" destOrd="0" parTransId="{4299BF6D-3756-4FB4-BE26-7531EC93F285}" sibTransId="{8F5AFD57-F770-46A5-AA95-78FC030C3CC2}"/>
    <dgm:cxn modelId="{B77C5C7C-F449-4147-8D20-5C446F7CD600}" type="presOf" srcId="{8240D529-32E9-4BDE-B9FF-1AC0475C08F7}" destId="{7D95683A-EE89-4927-BF74-5820A4CC89A5}" srcOrd="0" destOrd="2" presId="urn:microsoft.com/office/officeart/2005/8/layout/chevron2"/>
    <dgm:cxn modelId="{8255F97F-3D09-46DC-B0EC-C5BCD311E040}" type="presOf" srcId="{0E2C14BC-E12B-4FF5-98C3-172718E47A3D}" destId="{90C58755-40A8-4893-B84C-CAC7911FAB67}" srcOrd="0" destOrd="0" presId="urn:microsoft.com/office/officeart/2005/8/layout/chevron2"/>
    <dgm:cxn modelId="{60A0718F-3A81-4236-8ADD-AF6045832C66}" type="presOf" srcId="{5A6D06CF-33D3-4613-BE35-C8B7781817F6}" destId="{6A23CB2B-9F45-42D2-930F-F78B2F286486}" srcOrd="0" destOrd="1" presId="urn:microsoft.com/office/officeart/2005/8/layout/chevron2"/>
    <dgm:cxn modelId="{41CBBB59-AD55-4801-8618-CAF25E775A6A}" srcId="{3E7BB9BC-15C8-4519-A676-640EE9484D07}" destId="{7CA07350-6FAA-4E97-9EA6-4C1176064E3E}" srcOrd="1" destOrd="0" parTransId="{F3C860DF-5D88-40F7-B0BA-245D742E39C9}" sibTransId="{6E633633-75D7-42D4-8B9E-64DB6D0C8974}"/>
    <dgm:cxn modelId="{728B5592-3045-40E3-940C-35FCD17FEC44}" type="presOf" srcId="{7CA07350-6FAA-4E97-9EA6-4C1176064E3E}" destId="{7D95683A-EE89-4927-BF74-5820A4CC89A5}" srcOrd="0" destOrd="1" presId="urn:microsoft.com/office/officeart/2005/8/layout/chevron2"/>
    <dgm:cxn modelId="{556879D6-F950-45BD-AAEF-A9627A9CBB4E}" srcId="{3E7BB9BC-15C8-4519-A676-640EE9484D07}" destId="{8240D529-32E9-4BDE-B9FF-1AC0475C08F7}" srcOrd="2" destOrd="0" parTransId="{73A8C2CA-3471-4A30-BD41-33E5220B000D}" sibTransId="{FC0A481E-4D15-45FF-B5F5-CD57641625FE}"/>
    <dgm:cxn modelId="{E752F223-2713-4C87-A05F-20951ABABCBC}" type="presOf" srcId="{C276C81E-9602-4CA2-AC92-25D51DB3828C}" destId="{6A23CB2B-9F45-42D2-930F-F78B2F286486}" srcOrd="0" destOrd="2" presId="urn:microsoft.com/office/officeart/2005/8/layout/chevron2"/>
    <dgm:cxn modelId="{3F8A5A8E-1909-4DF0-B0E9-6775556A0704}" srcId="{8EA78B49-412F-4799-BE41-968B90EA6D2E}" destId="{CA6DCFE1-B6A4-4DF8-A08C-B6736D5FFDEF}" srcOrd="0" destOrd="0" parTransId="{A7C4D2B6-A5CB-4669-A2B2-58ED032FB0AF}" sibTransId="{56075B28-8C8A-46AB-8CE2-663A3787D099}"/>
    <dgm:cxn modelId="{41EF5D13-DF29-4D18-AB10-697B4C7A8239}" srcId="{3E7BB9BC-15C8-4519-A676-640EE9484D07}" destId="{3213D3D9-9EF7-4C40-8E5D-2B2CA49DAC1C}" srcOrd="0" destOrd="0" parTransId="{85991A25-D8E2-4D07-9447-E8BB25D2D38F}" sibTransId="{0017C3AE-A295-47FA-A46A-1A59C8FED2D7}"/>
    <dgm:cxn modelId="{C8F42AFC-AC74-4BF0-875F-DCD03E7B5067}" srcId="{0E2C14BC-E12B-4FF5-98C3-172718E47A3D}" destId="{C276C81E-9602-4CA2-AC92-25D51DB3828C}" srcOrd="2" destOrd="0" parTransId="{468A182F-0D2C-488C-97C4-7FD86AA848A4}" sibTransId="{E7F7DB5A-D6C5-42D2-AD7B-983E00643C29}"/>
    <dgm:cxn modelId="{1943AC79-955F-4A29-96C3-AF12DBD3D9A0}" srcId="{2823A56B-C2F7-4D48-98E7-7B1C423790BB}" destId="{3E7BB9BC-15C8-4519-A676-640EE9484D07}" srcOrd="2" destOrd="0" parTransId="{A412956C-676C-428D-A3F4-452FCD48FA31}" sibTransId="{6B77C9F6-126E-431C-90D9-FE3914C5E043}"/>
    <dgm:cxn modelId="{9BA7DDAD-0A10-4C41-98B3-25757C861BB4}" type="presOf" srcId="{8EA78B49-412F-4799-BE41-968B90EA6D2E}" destId="{3A50DB55-863E-48EB-8D3F-E076B7E4E0E2}" srcOrd="0" destOrd="0" presId="urn:microsoft.com/office/officeart/2005/8/layout/chevron2"/>
    <dgm:cxn modelId="{24696A3A-0E7D-4241-BECD-AA4E9C4E1B74}" type="presOf" srcId="{2823A56B-C2F7-4D48-98E7-7B1C423790BB}" destId="{9F3AF75F-0EE2-4CE9-87B4-2924609F9CAC}" srcOrd="0" destOrd="0" presId="urn:microsoft.com/office/officeart/2005/8/layout/chevron2"/>
    <dgm:cxn modelId="{565D134B-30BF-457F-B34B-032173013FED}" srcId="{2823A56B-C2F7-4D48-98E7-7B1C423790BB}" destId="{8EA78B49-412F-4799-BE41-968B90EA6D2E}" srcOrd="1" destOrd="0" parTransId="{1DF65DF3-7EA0-4866-94CE-E9AF84425E97}" sibTransId="{57F8B491-6A46-4B12-9AD5-61C5ADAA98D3}"/>
    <dgm:cxn modelId="{403CC024-1DD4-46FB-85F1-D0D9AF1ECFF5}" type="presOf" srcId="{C63954F6-2C08-44CF-B2DF-DEF5A707DB29}" destId="{EBD0D0D1-44AC-4036-8E21-964D590446A2}" srcOrd="0" destOrd="1" presId="urn:microsoft.com/office/officeart/2005/8/layout/chevron2"/>
    <dgm:cxn modelId="{F821F731-D6EA-413D-BFB3-EE4FF7E14539}" type="presOf" srcId="{681508D5-B92F-4FC8-AAB1-0F1A6D43B425}" destId="{6A23CB2B-9F45-42D2-930F-F78B2F286486}" srcOrd="0" destOrd="0" presId="urn:microsoft.com/office/officeart/2005/8/layout/chevron2"/>
    <dgm:cxn modelId="{AB46AD58-94BB-4748-88D8-3D5A47758F76}" srcId="{8EA78B49-412F-4799-BE41-968B90EA6D2E}" destId="{C63954F6-2C08-44CF-B2DF-DEF5A707DB29}" srcOrd="1" destOrd="0" parTransId="{78196BB3-BF78-448E-91B3-7612527EA07D}" sibTransId="{876D8EBD-3548-4DE1-9D3C-A499D987D800}"/>
    <dgm:cxn modelId="{F5E7C14E-223C-45BE-80F6-76F3AE1D1D4F}" type="presOf" srcId="{E57F264D-A204-4F6F-A451-38B75428C453}" destId="{EBD0D0D1-44AC-4036-8E21-964D590446A2}" srcOrd="0" destOrd="2" presId="urn:microsoft.com/office/officeart/2005/8/layout/chevron2"/>
    <dgm:cxn modelId="{0E0139D4-7957-4D94-95F6-A45B612AF00B}" srcId="{0E2C14BC-E12B-4FF5-98C3-172718E47A3D}" destId="{5A6D06CF-33D3-4613-BE35-C8B7781817F6}" srcOrd="1" destOrd="0" parTransId="{50EFBD6D-A27C-4BF4-BE38-1FFB10D9D1D4}" sibTransId="{5AF0520D-F93B-447A-9FDA-C51426B5FD56}"/>
    <dgm:cxn modelId="{63CE7641-B8F9-43C8-A8BC-F233F2D903C2}" type="presOf" srcId="{CA6DCFE1-B6A4-4DF8-A08C-B6736D5FFDEF}" destId="{EBD0D0D1-44AC-4036-8E21-964D590446A2}" srcOrd="0" destOrd="0" presId="urn:microsoft.com/office/officeart/2005/8/layout/chevron2"/>
    <dgm:cxn modelId="{BE0725E0-D7B1-425E-8B26-76279161AAC0}" type="presOf" srcId="{3213D3D9-9EF7-4C40-8E5D-2B2CA49DAC1C}" destId="{7D95683A-EE89-4927-BF74-5820A4CC89A5}" srcOrd="0" destOrd="0" presId="urn:microsoft.com/office/officeart/2005/8/layout/chevron2"/>
    <dgm:cxn modelId="{2781F2E7-610C-459E-B9A3-D42CCFAA5737}" srcId="{2823A56B-C2F7-4D48-98E7-7B1C423790BB}" destId="{0E2C14BC-E12B-4FF5-98C3-172718E47A3D}" srcOrd="0" destOrd="0" parTransId="{C0C11A36-0F9E-4EAB-9BFE-F432EEA8B0FA}" sibTransId="{D14F116F-FF7D-4BB8-B0F0-75B7F9CE7CC1}"/>
    <dgm:cxn modelId="{13AE2CE5-E432-4CAB-B669-5E3B604FB7DD}" type="presOf" srcId="{3E7BB9BC-15C8-4519-A676-640EE9484D07}" destId="{991961BD-CDE4-42CF-AEE8-A6ADD0E0EDBD}" srcOrd="0" destOrd="0" presId="urn:microsoft.com/office/officeart/2005/8/layout/chevron2"/>
    <dgm:cxn modelId="{A6118F88-0566-4079-B06E-3531BD83A41B}" type="presParOf" srcId="{9F3AF75F-0EE2-4CE9-87B4-2924609F9CAC}" destId="{7917D878-4067-4492-86FA-F3AC42AFD6E8}" srcOrd="0" destOrd="0" presId="urn:microsoft.com/office/officeart/2005/8/layout/chevron2"/>
    <dgm:cxn modelId="{1F96F009-DCD9-4764-B0CB-18F90169CBBA}" type="presParOf" srcId="{7917D878-4067-4492-86FA-F3AC42AFD6E8}" destId="{90C58755-40A8-4893-B84C-CAC7911FAB67}" srcOrd="0" destOrd="0" presId="urn:microsoft.com/office/officeart/2005/8/layout/chevron2"/>
    <dgm:cxn modelId="{5CE276DF-9B8E-4D6E-B070-5EB77028DDB0}" type="presParOf" srcId="{7917D878-4067-4492-86FA-F3AC42AFD6E8}" destId="{6A23CB2B-9F45-42D2-930F-F78B2F286486}" srcOrd="1" destOrd="0" presId="urn:microsoft.com/office/officeart/2005/8/layout/chevron2"/>
    <dgm:cxn modelId="{D2C7FC3C-2C38-4C33-B681-A9DE9C7C702D}" type="presParOf" srcId="{9F3AF75F-0EE2-4CE9-87B4-2924609F9CAC}" destId="{B815D540-E7F1-446F-9800-47D10BC57E67}" srcOrd="1" destOrd="0" presId="urn:microsoft.com/office/officeart/2005/8/layout/chevron2"/>
    <dgm:cxn modelId="{ABE84B52-898D-415A-970C-5CBEE39DBA26}" type="presParOf" srcId="{9F3AF75F-0EE2-4CE9-87B4-2924609F9CAC}" destId="{8114CB6D-FD1C-4AEF-986F-63F78B166626}" srcOrd="2" destOrd="0" presId="urn:microsoft.com/office/officeart/2005/8/layout/chevron2"/>
    <dgm:cxn modelId="{D66C181C-C078-4FD8-BE08-DD22FAB5DC79}" type="presParOf" srcId="{8114CB6D-FD1C-4AEF-986F-63F78B166626}" destId="{3A50DB55-863E-48EB-8D3F-E076B7E4E0E2}" srcOrd="0" destOrd="0" presId="urn:microsoft.com/office/officeart/2005/8/layout/chevron2"/>
    <dgm:cxn modelId="{F17D139C-94F8-4C21-9545-E7B437A200AB}" type="presParOf" srcId="{8114CB6D-FD1C-4AEF-986F-63F78B166626}" destId="{EBD0D0D1-44AC-4036-8E21-964D590446A2}" srcOrd="1" destOrd="0" presId="urn:microsoft.com/office/officeart/2005/8/layout/chevron2"/>
    <dgm:cxn modelId="{0A7AE787-C470-4BFB-B3E1-7BFD9DDF5B0E}" type="presParOf" srcId="{9F3AF75F-0EE2-4CE9-87B4-2924609F9CAC}" destId="{E4E6D7D1-17CB-4752-B639-72087010DA49}" srcOrd="3" destOrd="0" presId="urn:microsoft.com/office/officeart/2005/8/layout/chevron2"/>
    <dgm:cxn modelId="{8B55A9FA-F871-4DF8-B729-B90AF9A2B1D5}" type="presParOf" srcId="{9F3AF75F-0EE2-4CE9-87B4-2924609F9CAC}" destId="{9F7B64A7-6501-425E-B87A-141FA8A26536}" srcOrd="4" destOrd="0" presId="urn:microsoft.com/office/officeart/2005/8/layout/chevron2"/>
    <dgm:cxn modelId="{8D10A69D-8E79-482E-A1D4-B105C9E850C6}" type="presParOf" srcId="{9F7B64A7-6501-425E-B87A-141FA8A26536}" destId="{991961BD-CDE4-42CF-AEE8-A6ADD0E0EDBD}" srcOrd="0" destOrd="0" presId="urn:microsoft.com/office/officeart/2005/8/layout/chevron2"/>
    <dgm:cxn modelId="{082FDC57-5A13-459D-B300-E9FC73410635}" type="presParOf" srcId="{9F7B64A7-6501-425E-B87A-141FA8A26536}" destId="{7D95683A-EE89-4927-BF74-5820A4CC89A5}"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823A56B-C2F7-4D48-98E7-7B1C423790BB}"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ru-RU"/>
        </a:p>
      </dgm:t>
    </dgm:pt>
    <dgm:pt modelId="{0E2C14BC-E12B-4FF5-98C3-172718E47A3D}">
      <dgm:prSet phldrT="[Текст]">
        <dgm:style>
          <a:lnRef idx="3">
            <a:schemeClr val="lt1"/>
          </a:lnRef>
          <a:fillRef idx="1">
            <a:schemeClr val="accent1"/>
          </a:fillRef>
          <a:effectRef idx="1">
            <a:schemeClr val="accent1"/>
          </a:effectRef>
          <a:fontRef idx="minor">
            <a:schemeClr val="lt1"/>
          </a:fontRef>
        </dgm:style>
      </dgm:prSet>
      <dgm:spPr/>
      <dgm:t>
        <a:bodyPr/>
        <a:lstStyle/>
        <a:p>
          <a:r>
            <a:rPr lang="ru-RU" dirty="0" smtClean="0"/>
            <a:t>Проблема –Цель – Задачи - Результат</a:t>
          </a:r>
          <a:endParaRPr lang="ru-RU" dirty="0"/>
        </a:p>
      </dgm:t>
    </dgm:pt>
    <dgm:pt modelId="{C0C11A36-0F9E-4EAB-9BFE-F432EEA8B0FA}" type="parTrans" cxnId="{2781F2E7-610C-459E-B9A3-D42CCFAA5737}">
      <dgm:prSet/>
      <dgm:spPr/>
      <dgm:t>
        <a:bodyPr/>
        <a:lstStyle/>
        <a:p>
          <a:endParaRPr lang="ru-RU"/>
        </a:p>
      </dgm:t>
    </dgm:pt>
    <dgm:pt modelId="{D14F116F-FF7D-4BB8-B0F0-75B7F9CE7CC1}" type="sibTrans" cxnId="{2781F2E7-610C-459E-B9A3-D42CCFAA5737}">
      <dgm:prSet/>
      <dgm:spPr/>
      <dgm:t>
        <a:bodyPr/>
        <a:lstStyle/>
        <a:p>
          <a:endParaRPr lang="ru-RU"/>
        </a:p>
      </dgm:t>
    </dgm:pt>
    <dgm:pt modelId="{681508D5-B92F-4FC8-AAB1-0F1A6D43B425}">
      <dgm:prSet phldrT="[Текст]" custT="1"/>
      <dgm:spPr/>
      <dgm:t>
        <a:bodyPr/>
        <a:lstStyle/>
        <a:p>
          <a:r>
            <a:rPr lang="ru-RU" sz="1600" dirty="0" smtClean="0">
              <a:latin typeface="Arial Narrow" pitchFamily="34" charset="0"/>
            </a:rPr>
            <a:t>Кому и для чего нужен этот проект?</a:t>
          </a:r>
          <a:endParaRPr lang="ru-RU" sz="1600" dirty="0">
            <a:latin typeface="Arial Narrow" pitchFamily="34" charset="0"/>
          </a:endParaRPr>
        </a:p>
      </dgm:t>
    </dgm:pt>
    <dgm:pt modelId="{4299BF6D-3756-4FB4-BE26-7531EC93F285}" type="parTrans" cxnId="{91273B05-59E1-43FF-907F-6F3F792B78FE}">
      <dgm:prSet/>
      <dgm:spPr/>
      <dgm:t>
        <a:bodyPr/>
        <a:lstStyle/>
        <a:p>
          <a:endParaRPr lang="ru-RU"/>
        </a:p>
      </dgm:t>
    </dgm:pt>
    <dgm:pt modelId="{8F5AFD57-F770-46A5-AA95-78FC030C3CC2}" type="sibTrans" cxnId="{91273B05-59E1-43FF-907F-6F3F792B78FE}">
      <dgm:prSet/>
      <dgm:spPr/>
      <dgm:t>
        <a:bodyPr/>
        <a:lstStyle/>
        <a:p>
          <a:endParaRPr lang="ru-RU"/>
        </a:p>
      </dgm:t>
    </dgm:pt>
    <dgm:pt modelId="{5A6D06CF-33D3-4613-BE35-C8B7781817F6}">
      <dgm:prSet phldrT="[Текст]" custT="1"/>
      <dgm:spPr/>
      <dgm:t>
        <a:bodyPr/>
        <a:lstStyle/>
        <a:p>
          <a:r>
            <a:rPr lang="ru-RU" sz="1600" dirty="0" smtClean="0">
              <a:latin typeface="Arial Narrow" pitchFamily="34" charset="0"/>
            </a:rPr>
            <a:t>Каковы цели и задачи проекта?</a:t>
          </a:r>
          <a:endParaRPr lang="ru-RU" sz="1600" dirty="0">
            <a:latin typeface="Arial Narrow" pitchFamily="34" charset="0"/>
          </a:endParaRPr>
        </a:p>
      </dgm:t>
    </dgm:pt>
    <dgm:pt modelId="{50EFBD6D-A27C-4BF4-BE38-1FFB10D9D1D4}" type="parTrans" cxnId="{0E0139D4-7957-4D94-95F6-A45B612AF00B}">
      <dgm:prSet/>
      <dgm:spPr/>
      <dgm:t>
        <a:bodyPr/>
        <a:lstStyle/>
        <a:p>
          <a:endParaRPr lang="ru-RU"/>
        </a:p>
      </dgm:t>
    </dgm:pt>
    <dgm:pt modelId="{5AF0520D-F93B-447A-9FDA-C51426B5FD56}" type="sibTrans" cxnId="{0E0139D4-7957-4D94-95F6-A45B612AF00B}">
      <dgm:prSet/>
      <dgm:spPr/>
      <dgm:t>
        <a:bodyPr/>
        <a:lstStyle/>
        <a:p>
          <a:endParaRPr lang="ru-RU"/>
        </a:p>
      </dgm:t>
    </dgm:pt>
    <dgm:pt modelId="{8EA78B49-412F-4799-BE41-968B90EA6D2E}">
      <dgm:prSet phldrT="[Текст]">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ru-RU" dirty="0" smtClean="0"/>
            <a:t>Задачи – Мероприятия –Результат </a:t>
          </a:r>
          <a:endParaRPr lang="ru-RU" dirty="0"/>
        </a:p>
      </dgm:t>
    </dgm:pt>
    <dgm:pt modelId="{1DF65DF3-7EA0-4866-94CE-E9AF84425E97}" type="parTrans" cxnId="{565D134B-30BF-457F-B34B-032173013FED}">
      <dgm:prSet/>
      <dgm:spPr/>
      <dgm:t>
        <a:bodyPr/>
        <a:lstStyle/>
        <a:p>
          <a:endParaRPr lang="ru-RU"/>
        </a:p>
      </dgm:t>
    </dgm:pt>
    <dgm:pt modelId="{57F8B491-6A46-4B12-9AD5-61C5ADAA98D3}" type="sibTrans" cxnId="{565D134B-30BF-457F-B34B-032173013FED}">
      <dgm:prSet/>
      <dgm:spPr/>
      <dgm:t>
        <a:bodyPr/>
        <a:lstStyle/>
        <a:p>
          <a:endParaRPr lang="ru-RU"/>
        </a:p>
      </dgm:t>
    </dgm:pt>
    <dgm:pt modelId="{CA6DCFE1-B6A4-4DF8-A08C-B6736D5FFDEF}">
      <dgm:prSet phldrT="[Текст]" custT="1"/>
      <dgm:spPr/>
      <dgm:t>
        <a:bodyPr/>
        <a:lstStyle/>
        <a:p>
          <a:r>
            <a:rPr lang="ru-RU" sz="1600" dirty="0" smtClean="0">
              <a:latin typeface="Arial Narrow" pitchFamily="34" charset="0"/>
            </a:rPr>
            <a:t>Каковы цели и задачи проекта?</a:t>
          </a:r>
          <a:endParaRPr lang="ru-RU" sz="1600" dirty="0">
            <a:latin typeface="Arial Narrow" pitchFamily="34" charset="0"/>
          </a:endParaRPr>
        </a:p>
      </dgm:t>
    </dgm:pt>
    <dgm:pt modelId="{A7C4D2B6-A5CB-4669-A2B2-58ED032FB0AF}" type="parTrans" cxnId="{3F8A5A8E-1909-4DF0-B0E9-6775556A0704}">
      <dgm:prSet/>
      <dgm:spPr/>
      <dgm:t>
        <a:bodyPr/>
        <a:lstStyle/>
        <a:p>
          <a:endParaRPr lang="ru-RU"/>
        </a:p>
      </dgm:t>
    </dgm:pt>
    <dgm:pt modelId="{56075B28-8C8A-46AB-8CE2-663A3787D099}" type="sibTrans" cxnId="{3F8A5A8E-1909-4DF0-B0E9-6775556A0704}">
      <dgm:prSet/>
      <dgm:spPr/>
      <dgm:t>
        <a:bodyPr/>
        <a:lstStyle/>
        <a:p>
          <a:endParaRPr lang="ru-RU"/>
        </a:p>
      </dgm:t>
    </dgm:pt>
    <dgm:pt modelId="{E57F264D-A204-4F6F-A451-38B75428C453}">
      <dgm:prSet phldrT="[Текст]" custT="1"/>
      <dgm:spPr/>
      <dgm:t>
        <a:bodyPr/>
        <a:lstStyle/>
        <a:p>
          <a:r>
            <a:rPr lang="ru-RU" sz="1600" dirty="0" smtClean="0">
              <a:latin typeface="Arial Narrow" pitchFamily="34" charset="0"/>
            </a:rPr>
            <a:t>Каким будет результат проекта?</a:t>
          </a:r>
          <a:endParaRPr lang="ru-RU" sz="1600" dirty="0">
            <a:latin typeface="Arial Narrow" pitchFamily="34" charset="0"/>
          </a:endParaRPr>
        </a:p>
      </dgm:t>
    </dgm:pt>
    <dgm:pt modelId="{6B3A9F5F-6CEC-4F87-9F3D-16750BC1A542}" type="parTrans" cxnId="{F8D575CD-E221-4778-BAE2-6BB8AEC42F1B}">
      <dgm:prSet/>
      <dgm:spPr/>
      <dgm:t>
        <a:bodyPr/>
        <a:lstStyle/>
        <a:p>
          <a:endParaRPr lang="ru-RU"/>
        </a:p>
      </dgm:t>
    </dgm:pt>
    <dgm:pt modelId="{AB2C7B29-87C0-4181-8F02-0DD35F74485C}" type="sibTrans" cxnId="{F8D575CD-E221-4778-BAE2-6BB8AEC42F1B}">
      <dgm:prSet/>
      <dgm:spPr/>
      <dgm:t>
        <a:bodyPr/>
        <a:lstStyle/>
        <a:p>
          <a:endParaRPr lang="ru-RU"/>
        </a:p>
      </dgm:t>
    </dgm:pt>
    <dgm:pt modelId="{3E7BB9BC-15C8-4519-A676-640EE9484D07}">
      <dgm:prSet phldrT="[Текст]"/>
      <dgm:spPr/>
      <dgm:t>
        <a:bodyPr/>
        <a:lstStyle/>
        <a:p>
          <a:r>
            <a:rPr lang="ru-RU" dirty="0" smtClean="0"/>
            <a:t>Мероприятия –Бюджет - Результат</a:t>
          </a:r>
          <a:endParaRPr lang="ru-RU" dirty="0"/>
        </a:p>
      </dgm:t>
    </dgm:pt>
    <dgm:pt modelId="{A412956C-676C-428D-A3F4-452FCD48FA31}" type="parTrans" cxnId="{1943AC79-955F-4A29-96C3-AF12DBD3D9A0}">
      <dgm:prSet/>
      <dgm:spPr/>
      <dgm:t>
        <a:bodyPr/>
        <a:lstStyle/>
        <a:p>
          <a:endParaRPr lang="ru-RU"/>
        </a:p>
      </dgm:t>
    </dgm:pt>
    <dgm:pt modelId="{6B77C9F6-126E-431C-90D9-FE3914C5E043}" type="sibTrans" cxnId="{1943AC79-955F-4A29-96C3-AF12DBD3D9A0}">
      <dgm:prSet/>
      <dgm:spPr/>
      <dgm:t>
        <a:bodyPr/>
        <a:lstStyle/>
        <a:p>
          <a:endParaRPr lang="ru-RU"/>
        </a:p>
      </dgm:t>
    </dgm:pt>
    <dgm:pt modelId="{3213D3D9-9EF7-4C40-8E5D-2B2CA49DAC1C}">
      <dgm:prSet phldrT="[Текст]" custT="1"/>
      <dgm:spPr/>
      <dgm:t>
        <a:bodyPr/>
        <a:lstStyle/>
        <a:p>
          <a:r>
            <a:rPr lang="ru-RU" sz="1600" dirty="0" smtClean="0">
              <a:latin typeface="Arial Narrow" pitchFamily="34" charset="0"/>
            </a:rPr>
            <a:t>Рабочий план реализации проекта</a:t>
          </a:r>
          <a:endParaRPr lang="ru-RU" sz="1600" dirty="0">
            <a:latin typeface="Arial Narrow" pitchFamily="34" charset="0"/>
          </a:endParaRPr>
        </a:p>
      </dgm:t>
    </dgm:pt>
    <dgm:pt modelId="{85991A25-D8E2-4D07-9447-E8BB25D2D38F}" type="parTrans" cxnId="{41EF5D13-DF29-4D18-AB10-697B4C7A8239}">
      <dgm:prSet/>
      <dgm:spPr/>
      <dgm:t>
        <a:bodyPr/>
        <a:lstStyle/>
        <a:p>
          <a:endParaRPr lang="ru-RU"/>
        </a:p>
      </dgm:t>
    </dgm:pt>
    <dgm:pt modelId="{0017C3AE-A295-47FA-A46A-1A59C8FED2D7}" type="sibTrans" cxnId="{41EF5D13-DF29-4D18-AB10-697B4C7A8239}">
      <dgm:prSet/>
      <dgm:spPr/>
      <dgm:t>
        <a:bodyPr/>
        <a:lstStyle/>
        <a:p>
          <a:endParaRPr lang="ru-RU"/>
        </a:p>
      </dgm:t>
    </dgm:pt>
    <dgm:pt modelId="{8240D529-32E9-4BDE-B9FF-1AC0475C08F7}">
      <dgm:prSet phldrT="[Текст]" custT="1"/>
      <dgm:spPr/>
      <dgm:t>
        <a:bodyPr/>
        <a:lstStyle/>
        <a:p>
          <a:r>
            <a:rPr lang="ru-RU" sz="1600" dirty="0" smtClean="0">
              <a:latin typeface="Arial Narrow" pitchFamily="34" charset="0"/>
            </a:rPr>
            <a:t>Каким будет результат проекта?</a:t>
          </a:r>
          <a:endParaRPr lang="ru-RU" sz="1600" dirty="0">
            <a:latin typeface="Arial Narrow" pitchFamily="34" charset="0"/>
          </a:endParaRPr>
        </a:p>
      </dgm:t>
    </dgm:pt>
    <dgm:pt modelId="{73A8C2CA-3471-4A30-BD41-33E5220B000D}" type="parTrans" cxnId="{556879D6-F950-45BD-AAEF-A9627A9CBB4E}">
      <dgm:prSet/>
      <dgm:spPr/>
      <dgm:t>
        <a:bodyPr/>
        <a:lstStyle/>
        <a:p>
          <a:endParaRPr lang="ru-RU"/>
        </a:p>
      </dgm:t>
    </dgm:pt>
    <dgm:pt modelId="{FC0A481E-4D15-45FF-B5F5-CD57641625FE}" type="sibTrans" cxnId="{556879D6-F950-45BD-AAEF-A9627A9CBB4E}">
      <dgm:prSet/>
      <dgm:spPr/>
      <dgm:t>
        <a:bodyPr/>
        <a:lstStyle/>
        <a:p>
          <a:endParaRPr lang="ru-RU"/>
        </a:p>
      </dgm:t>
    </dgm:pt>
    <dgm:pt modelId="{C63954F6-2C08-44CF-B2DF-DEF5A707DB29}">
      <dgm:prSet phldrT="[Текст]" custT="1"/>
      <dgm:spPr/>
      <dgm:t>
        <a:bodyPr/>
        <a:lstStyle/>
        <a:p>
          <a:r>
            <a:rPr lang="ru-RU" sz="1600" dirty="0" smtClean="0">
              <a:latin typeface="Arial Narrow" pitchFamily="34" charset="0"/>
            </a:rPr>
            <a:t>Рабочий план реализации проекта</a:t>
          </a:r>
          <a:endParaRPr lang="ru-RU" sz="1600" dirty="0">
            <a:latin typeface="Arial Narrow" pitchFamily="34" charset="0"/>
          </a:endParaRPr>
        </a:p>
      </dgm:t>
    </dgm:pt>
    <dgm:pt modelId="{78196BB3-BF78-448E-91B3-7612527EA07D}" type="parTrans" cxnId="{AB46AD58-94BB-4748-88D8-3D5A47758F76}">
      <dgm:prSet/>
      <dgm:spPr/>
      <dgm:t>
        <a:bodyPr/>
        <a:lstStyle/>
        <a:p>
          <a:endParaRPr lang="ru-RU"/>
        </a:p>
      </dgm:t>
    </dgm:pt>
    <dgm:pt modelId="{876D8EBD-3548-4DE1-9D3C-A499D987D800}" type="sibTrans" cxnId="{AB46AD58-94BB-4748-88D8-3D5A47758F76}">
      <dgm:prSet/>
      <dgm:spPr/>
      <dgm:t>
        <a:bodyPr/>
        <a:lstStyle/>
        <a:p>
          <a:endParaRPr lang="ru-RU"/>
        </a:p>
      </dgm:t>
    </dgm:pt>
    <dgm:pt modelId="{7CA07350-6FAA-4E97-9EA6-4C1176064E3E}">
      <dgm:prSet phldrT="[Текст]" custT="1"/>
      <dgm:spPr/>
      <dgm:t>
        <a:bodyPr/>
        <a:lstStyle/>
        <a:p>
          <a:r>
            <a:rPr lang="ru-RU" sz="1600" dirty="0" smtClean="0">
              <a:latin typeface="Arial Narrow" pitchFamily="34" charset="0"/>
            </a:rPr>
            <a:t>Бюджет</a:t>
          </a:r>
          <a:endParaRPr lang="ru-RU" sz="1600" dirty="0">
            <a:latin typeface="Arial Narrow" pitchFamily="34" charset="0"/>
          </a:endParaRPr>
        </a:p>
      </dgm:t>
    </dgm:pt>
    <dgm:pt modelId="{F3C860DF-5D88-40F7-B0BA-245D742E39C9}" type="parTrans" cxnId="{41CBBB59-AD55-4801-8618-CAF25E775A6A}">
      <dgm:prSet/>
      <dgm:spPr/>
      <dgm:t>
        <a:bodyPr/>
        <a:lstStyle/>
        <a:p>
          <a:endParaRPr lang="ru-RU"/>
        </a:p>
      </dgm:t>
    </dgm:pt>
    <dgm:pt modelId="{6E633633-75D7-42D4-8B9E-64DB6D0C8974}" type="sibTrans" cxnId="{41CBBB59-AD55-4801-8618-CAF25E775A6A}">
      <dgm:prSet/>
      <dgm:spPr/>
      <dgm:t>
        <a:bodyPr/>
        <a:lstStyle/>
        <a:p>
          <a:endParaRPr lang="ru-RU"/>
        </a:p>
      </dgm:t>
    </dgm:pt>
    <dgm:pt modelId="{C8303938-C738-48D7-B953-78ED654D5414}">
      <dgm:prSet phldrT="[Текст]" custT="1"/>
      <dgm:spPr/>
      <dgm:t>
        <a:bodyPr/>
        <a:lstStyle/>
        <a:p>
          <a:r>
            <a:rPr lang="ru-RU" sz="1600" dirty="0" smtClean="0">
              <a:latin typeface="Arial Narrow" pitchFamily="34" charset="0"/>
            </a:rPr>
            <a:t>Каким будет результат проекта?</a:t>
          </a:r>
          <a:endParaRPr lang="ru-RU" sz="1600" dirty="0">
            <a:latin typeface="Arial Narrow" pitchFamily="34" charset="0"/>
          </a:endParaRPr>
        </a:p>
      </dgm:t>
    </dgm:pt>
    <dgm:pt modelId="{FD392FB0-2D15-4214-8D93-F9FFDDD47C03}" type="parTrans" cxnId="{BDBB180E-5BB3-4DCE-8FA7-811AB20AA9F1}">
      <dgm:prSet/>
      <dgm:spPr/>
      <dgm:t>
        <a:bodyPr/>
        <a:lstStyle/>
        <a:p>
          <a:endParaRPr lang="ru-RU"/>
        </a:p>
      </dgm:t>
    </dgm:pt>
    <dgm:pt modelId="{DAF4E690-E43C-42FD-8240-D445EC53B132}" type="sibTrans" cxnId="{BDBB180E-5BB3-4DCE-8FA7-811AB20AA9F1}">
      <dgm:prSet/>
      <dgm:spPr/>
      <dgm:t>
        <a:bodyPr/>
        <a:lstStyle/>
        <a:p>
          <a:endParaRPr lang="ru-RU"/>
        </a:p>
      </dgm:t>
    </dgm:pt>
    <dgm:pt modelId="{9F3AF75F-0EE2-4CE9-87B4-2924609F9CAC}" type="pres">
      <dgm:prSet presAssocID="{2823A56B-C2F7-4D48-98E7-7B1C423790BB}" presName="linearFlow" presStyleCnt="0">
        <dgm:presLayoutVars>
          <dgm:dir/>
          <dgm:animLvl val="lvl"/>
          <dgm:resizeHandles val="exact"/>
        </dgm:presLayoutVars>
      </dgm:prSet>
      <dgm:spPr/>
      <dgm:t>
        <a:bodyPr/>
        <a:lstStyle/>
        <a:p>
          <a:endParaRPr lang="ru-RU"/>
        </a:p>
      </dgm:t>
    </dgm:pt>
    <dgm:pt modelId="{7917D878-4067-4492-86FA-F3AC42AFD6E8}" type="pres">
      <dgm:prSet presAssocID="{0E2C14BC-E12B-4FF5-98C3-172718E47A3D}" presName="composite" presStyleCnt="0"/>
      <dgm:spPr/>
    </dgm:pt>
    <dgm:pt modelId="{90C58755-40A8-4893-B84C-CAC7911FAB67}" type="pres">
      <dgm:prSet presAssocID="{0E2C14BC-E12B-4FF5-98C3-172718E47A3D}" presName="parentText" presStyleLbl="alignNode1" presStyleIdx="0" presStyleCnt="3">
        <dgm:presLayoutVars>
          <dgm:chMax val="1"/>
          <dgm:bulletEnabled val="1"/>
        </dgm:presLayoutVars>
      </dgm:prSet>
      <dgm:spPr/>
      <dgm:t>
        <a:bodyPr/>
        <a:lstStyle/>
        <a:p>
          <a:endParaRPr lang="ru-RU"/>
        </a:p>
      </dgm:t>
    </dgm:pt>
    <dgm:pt modelId="{6A23CB2B-9F45-42D2-930F-F78B2F286486}" type="pres">
      <dgm:prSet presAssocID="{0E2C14BC-E12B-4FF5-98C3-172718E47A3D}" presName="descendantText" presStyleLbl="alignAcc1" presStyleIdx="0" presStyleCnt="3">
        <dgm:presLayoutVars>
          <dgm:bulletEnabled val="1"/>
        </dgm:presLayoutVars>
      </dgm:prSet>
      <dgm:spPr/>
      <dgm:t>
        <a:bodyPr/>
        <a:lstStyle/>
        <a:p>
          <a:endParaRPr lang="ru-RU"/>
        </a:p>
      </dgm:t>
    </dgm:pt>
    <dgm:pt modelId="{B815D540-E7F1-446F-9800-47D10BC57E67}" type="pres">
      <dgm:prSet presAssocID="{D14F116F-FF7D-4BB8-B0F0-75B7F9CE7CC1}" presName="sp" presStyleCnt="0"/>
      <dgm:spPr/>
    </dgm:pt>
    <dgm:pt modelId="{8114CB6D-FD1C-4AEF-986F-63F78B166626}" type="pres">
      <dgm:prSet presAssocID="{8EA78B49-412F-4799-BE41-968B90EA6D2E}" presName="composite" presStyleCnt="0"/>
      <dgm:spPr/>
    </dgm:pt>
    <dgm:pt modelId="{3A50DB55-863E-48EB-8D3F-E076B7E4E0E2}" type="pres">
      <dgm:prSet presAssocID="{8EA78B49-412F-4799-BE41-968B90EA6D2E}" presName="parentText" presStyleLbl="alignNode1" presStyleIdx="1" presStyleCnt="3">
        <dgm:presLayoutVars>
          <dgm:chMax val="1"/>
          <dgm:bulletEnabled val="1"/>
        </dgm:presLayoutVars>
      </dgm:prSet>
      <dgm:spPr/>
      <dgm:t>
        <a:bodyPr/>
        <a:lstStyle/>
        <a:p>
          <a:endParaRPr lang="ru-RU"/>
        </a:p>
      </dgm:t>
    </dgm:pt>
    <dgm:pt modelId="{EBD0D0D1-44AC-4036-8E21-964D590446A2}" type="pres">
      <dgm:prSet presAssocID="{8EA78B49-412F-4799-BE41-968B90EA6D2E}" presName="descendantText" presStyleLbl="alignAcc1" presStyleIdx="1" presStyleCnt="3">
        <dgm:presLayoutVars>
          <dgm:bulletEnabled val="1"/>
        </dgm:presLayoutVars>
      </dgm:prSet>
      <dgm:spPr/>
      <dgm:t>
        <a:bodyPr/>
        <a:lstStyle/>
        <a:p>
          <a:endParaRPr lang="ru-RU"/>
        </a:p>
      </dgm:t>
    </dgm:pt>
    <dgm:pt modelId="{E4E6D7D1-17CB-4752-B639-72087010DA49}" type="pres">
      <dgm:prSet presAssocID="{57F8B491-6A46-4B12-9AD5-61C5ADAA98D3}" presName="sp" presStyleCnt="0"/>
      <dgm:spPr/>
    </dgm:pt>
    <dgm:pt modelId="{9F7B64A7-6501-425E-B87A-141FA8A26536}" type="pres">
      <dgm:prSet presAssocID="{3E7BB9BC-15C8-4519-A676-640EE9484D07}" presName="composite" presStyleCnt="0"/>
      <dgm:spPr/>
    </dgm:pt>
    <dgm:pt modelId="{991961BD-CDE4-42CF-AEE8-A6ADD0E0EDBD}" type="pres">
      <dgm:prSet presAssocID="{3E7BB9BC-15C8-4519-A676-640EE9484D07}" presName="parentText" presStyleLbl="alignNode1" presStyleIdx="2" presStyleCnt="3">
        <dgm:presLayoutVars>
          <dgm:chMax val="1"/>
          <dgm:bulletEnabled val="1"/>
        </dgm:presLayoutVars>
      </dgm:prSet>
      <dgm:spPr/>
      <dgm:t>
        <a:bodyPr/>
        <a:lstStyle/>
        <a:p>
          <a:endParaRPr lang="ru-RU"/>
        </a:p>
      </dgm:t>
    </dgm:pt>
    <dgm:pt modelId="{7D95683A-EE89-4927-BF74-5820A4CC89A5}" type="pres">
      <dgm:prSet presAssocID="{3E7BB9BC-15C8-4519-A676-640EE9484D07}" presName="descendantText" presStyleLbl="alignAcc1" presStyleIdx="2" presStyleCnt="3">
        <dgm:presLayoutVars>
          <dgm:bulletEnabled val="1"/>
        </dgm:presLayoutVars>
      </dgm:prSet>
      <dgm:spPr/>
      <dgm:t>
        <a:bodyPr/>
        <a:lstStyle/>
        <a:p>
          <a:endParaRPr lang="ru-RU"/>
        </a:p>
      </dgm:t>
    </dgm:pt>
  </dgm:ptLst>
  <dgm:cxnLst>
    <dgm:cxn modelId="{CCA14312-76BA-4F7B-96E1-A2E9B24DEA69}" type="presOf" srcId="{3213D3D9-9EF7-4C40-8E5D-2B2CA49DAC1C}" destId="{7D95683A-EE89-4927-BF74-5820A4CC89A5}" srcOrd="0" destOrd="0" presId="urn:microsoft.com/office/officeart/2005/8/layout/chevron2"/>
    <dgm:cxn modelId="{400C3041-71AD-4130-BEAD-8F7ACFBA1252}" type="presOf" srcId="{2823A56B-C2F7-4D48-98E7-7B1C423790BB}" destId="{9F3AF75F-0EE2-4CE9-87B4-2924609F9CAC}" srcOrd="0" destOrd="0" presId="urn:microsoft.com/office/officeart/2005/8/layout/chevron2"/>
    <dgm:cxn modelId="{41CBBB59-AD55-4801-8618-CAF25E775A6A}" srcId="{3E7BB9BC-15C8-4519-A676-640EE9484D07}" destId="{7CA07350-6FAA-4E97-9EA6-4C1176064E3E}" srcOrd="1" destOrd="0" parTransId="{F3C860DF-5D88-40F7-B0BA-245D742E39C9}" sibTransId="{6E633633-75D7-42D4-8B9E-64DB6D0C8974}"/>
    <dgm:cxn modelId="{AB46AD58-94BB-4748-88D8-3D5A47758F76}" srcId="{8EA78B49-412F-4799-BE41-968B90EA6D2E}" destId="{C63954F6-2C08-44CF-B2DF-DEF5A707DB29}" srcOrd="1" destOrd="0" parTransId="{78196BB3-BF78-448E-91B3-7612527EA07D}" sibTransId="{876D8EBD-3548-4DE1-9D3C-A499D987D800}"/>
    <dgm:cxn modelId="{91273B05-59E1-43FF-907F-6F3F792B78FE}" srcId="{0E2C14BC-E12B-4FF5-98C3-172718E47A3D}" destId="{681508D5-B92F-4FC8-AAB1-0F1A6D43B425}" srcOrd="0" destOrd="0" parTransId="{4299BF6D-3756-4FB4-BE26-7531EC93F285}" sibTransId="{8F5AFD57-F770-46A5-AA95-78FC030C3CC2}"/>
    <dgm:cxn modelId="{0E0139D4-7957-4D94-95F6-A45B612AF00B}" srcId="{0E2C14BC-E12B-4FF5-98C3-172718E47A3D}" destId="{5A6D06CF-33D3-4613-BE35-C8B7781817F6}" srcOrd="1" destOrd="0" parTransId="{50EFBD6D-A27C-4BF4-BE38-1FFB10D9D1D4}" sibTransId="{5AF0520D-F93B-447A-9FDA-C51426B5FD56}"/>
    <dgm:cxn modelId="{556879D6-F950-45BD-AAEF-A9627A9CBB4E}" srcId="{3E7BB9BC-15C8-4519-A676-640EE9484D07}" destId="{8240D529-32E9-4BDE-B9FF-1AC0475C08F7}" srcOrd="2" destOrd="0" parTransId="{73A8C2CA-3471-4A30-BD41-33E5220B000D}" sibTransId="{FC0A481E-4D15-45FF-B5F5-CD57641625FE}"/>
    <dgm:cxn modelId="{BDBB180E-5BB3-4DCE-8FA7-811AB20AA9F1}" srcId="{0E2C14BC-E12B-4FF5-98C3-172718E47A3D}" destId="{C8303938-C738-48D7-B953-78ED654D5414}" srcOrd="2" destOrd="0" parTransId="{FD392FB0-2D15-4214-8D93-F9FFDDD47C03}" sibTransId="{DAF4E690-E43C-42FD-8240-D445EC53B132}"/>
    <dgm:cxn modelId="{F8D575CD-E221-4778-BAE2-6BB8AEC42F1B}" srcId="{8EA78B49-412F-4799-BE41-968B90EA6D2E}" destId="{E57F264D-A204-4F6F-A451-38B75428C453}" srcOrd="2" destOrd="0" parTransId="{6B3A9F5F-6CEC-4F87-9F3D-16750BC1A542}" sibTransId="{AB2C7B29-87C0-4181-8F02-0DD35F74485C}"/>
    <dgm:cxn modelId="{1ECC9025-293D-4DF3-9D8F-298E4EB7686B}" type="presOf" srcId="{0E2C14BC-E12B-4FF5-98C3-172718E47A3D}" destId="{90C58755-40A8-4893-B84C-CAC7911FAB67}" srcOrd="0" destOrd="0" presId="urn:microsoft.com/office/officeart/2005/8/layout/chevron2"/>
    <dgm:cxn modelId="{565D134B-30BF-457F-B34B-032173013FED}" srcId="{2823A56B-C2F7-4D48-98E7-7B1C423790BB}" destId="{8EA78B49-412F-4799-BE41-968B90EA6D2E}" srcOrd="1" destOrd="0" parTransId="{1DF65DF3-7EA0-4866-94CE-E9AF84425E97}" sibTransId="{57F8B491-6A46-4B12-9AD5-61C5ADAA98D3}"/>
    <dgm:cxn modelId="{14199702-7532-4CC3-A8C7-ACE4159689A4}" type="presOf" srcId="{E57F264D-A204-4F6F-A451-38B75428C453}" destId="{EBD0D0D1-44AC-4036-8E21-964D590446A2}" srcOrd="0" destOrd="2" presId="urn:microsoft.com/office/officeart/2005/8/layout/chevron2"/>
    <dgm:cxn modelId="{689B5627-DDCC-415B-9053-70947B264F09}" type="presOf" srcId="{8EA78B49-412F-4799-BE41-968B90EA6D2E}" destId="{3A50DB55-863E-48EB-8D3F-E076B7E4E0E2}" srcOrd="0" destOrd="0" presId="urn:microsoft.com/office/officeart/2005/8/layout/chevron2"/>
    <dgm:cxn modelId="{DCBD3D05-240F-47D3-8054-E66127CA50AB}" type="presOf" srcId="{3E7BB9BC-15C8-4519-A676-640EE9484D07}" destId="{991961BD-CDE4-42CF-AEE8-A6ADD0E0EDBD}" srcOrd="0" destOrd="0" presId="urn:microsoft.com/office/officeart/2005/8/layout/chevron2"/>
    <dgm:cxn modelId="{1943AC79-955F-4A29-96C3-AF12DBD3D9A0}" srcId="{2823A56B-C2F7-4D48-98E7-7B1C423790BB}" destId="{3E7BB9BC-15C8-4519-A676-640EE9484D07}" srcOrd="2" destOrd="0" parTransId="{A412956C-676C-428D-A3F4-452FCD48FA31}" sibTransId="{6B77C9F6-126E-431C-90D9-FE3914C5E043}"/>
    <dgm:cxn modelId="{8E9BA7AD-26A2-4904-93BE-E3031F82D79C}" type="presOf" srcId="{8240D529-32E9-4BDE-B9FF-1AC0475C08F7}" destId="{7D95683A-EE89-4927-BF74-5820A4CC89A5}" srcOrd="0" destOrd="2" presId="urn:microsoft.com/office/officeart/2005/8/layout/chevron2"/>
    <dgm:cxn modelId="{C2190B26-3F0D-49EC-9E05-9F7719A4DFB0}" type="presOf" srcId="{C63954F6-2C08-44CF-B2DF-DEF5A707DB29}" destId="{EBD0D0D1-44AC-4036-8E21-964D590446A2}" srcOrd="0" destOrd="1" presId="urn:microsoft.com/office/officeart/2005/8/layout/chevron2"/>
    <dgm:cxn modelId="{D305E0E5-2530-41C0-BA00-74D44B9F0CFD}" type="presOf" srcId="{C8303938-C738-48D7-B953-78ED654D5414}" destId="{6A23CB2B-9F45-42D2-930F-F78B2F286486}" srcOrd="0" destOrd="2" presId="urn:microsoft.com/office/officeart/2005/8/layout/chevron2"/>
    <dgm:cxn modelId="{8C4D6AC2-E5EA-4A3C-93ED-64D3FFF3EF70}" type="presOf" srcId="{5A6D06CF-33D3-4613-BE35-C8B7781817F6}" destId="{6A23CB2B-9F45-42D2-930F-F78B2F286486}" srcOrd="0" destOrd="1" presId="urn:microsoft.com/office/officeart/2005/8/layout/chevron2"/>
    <dgm:cxn modelId="{3F8A5A8E-1909-4DF0-B0E9-6775556A0704}" srcId="{8EA78B49-412F-4799-BE41-968B90EA6D2E}" destId="{CA6DCFE1-B6A4-4DF8-A08C-B6736D5FFDEF}" srcOrd="0" destOrd="0" parTransId="{A7C4D2B6-A5CB-4669-A2B2-58ED032FB0AF}" sibTransId="{56075B28-8C8A-46AB-8CE2-663A3787D099}"/>
    <dgm:cxn modelId="{41EF5D13-DF29-4D18-AB10-697B4C7A8239}" srcId="{3E7BB9BC-15C8-4519-A676-640EE9484D07}" destId="{3213D3D9-9EF7-4C40-8E5D-2B2CA49DAC1C}" srcOrd="0" destOrd="0" parTransId="{85991A25-D8E2-4D07-9447-E8BB25D2D38F}" sibTransId="{0017C3AE-A295-47FA-A46A-1A59C8FED2D7}"/>
    <dgm:cxn modelId="{52024D5A-D4AE-4642-9720-700D3FB4E288}" type="presOf" srcId="{681508D5-B92F-4FC8-AAB1-0F1A6D43B425}" destId="{6A23CB2B-9F45-42D2-930F-F78B2F286486}" srcOrd="0" destOrd="0" presId="urn:microsoft.com/office/officeart/2005/8/layout/chevron2"/>
    <dgm:cxn modelId="{461D77BA-3A1B-4054-8649-C38790B15948}" type="presOf" srcId="{CA6DCFE1-B6A4-4DF8-A08C-B6736D5FFDEF}" destId="{EBD0D0D1-44AC-4036-8E21-964D590446A2}" srcOrd="0" destOrd="0" presId="urn:microsoft.com/office/officeart/2005/8/layout/chevron2"/>
    <dgm:cxn modelId="{63C3E192-F5C7-4F62-8FD9-82731AC34210}" type="presOf" srcId="{7CA07350-6FAA-4E97-9EA6-4C1176064E3E}" destId="{7D95683A-EE89-4927-BF74-5820A4CC89A5}" srcOrd="0" destOrd="1" presId="urn:microsoft.com/office/officeart/2005/8/layout/chevron2"/>
    <dgm:cxn modelId="{2781F2E7-610C-459E-B9A3-D42CCFAA5737}" srcId="{2823A56B-C2F7-4D48-98E7-7B1C423790BB}" destId="{0E2C14BC-E12B-4FF5-98C3-172718E47A3D}" srcOrd="0" destOrd="0" parTransId="{C0C11A36-0F9E-4EAB-9BFE-F432EEA8B0FA}" sibTransId="{D14F116F-FF7D-4BB8-B0F0-75B7F9CE7CC1}"/>
    <dgm:cxn modelId="{9FA4235D-2A2B-47BD-9A5D-A747FEB2E2CA}" type="presParOf" srcId="{9F3AF75F-0EE2-4CE9-87B4-2924609F9CAC}" destId="{7917D878-4067-4492-86FA-F3AC42AFD6E8}" srcOrd="0" destOrd="0" presId="urn:microsoft.com/office/officeart/2005/8/layout/chevron2"/>
    <dgm:cxn modelId="{BDACA1BD-2805-4DD9-AFC8-65FBA1FAD826}" type="presParOf" srcId="{7917D878-4067-4492-86FA-F3AC42AFD6E8}" destId="{90C58755-40A8-4893-B84C-CAC7911FAB67}" srcOrd="0" destOrd="0" presId="urn:microsoft.com/office/officeart/2005/8/layout/chevron2"/>
    <dgm:cxn modelId="{6B36349F-083C-4461-ACE9-A565B7BE73B3}" type="presParOf" srcId="{7917D878-4067-4492-86FA-F3AC42AFD6E8}" destId="{6A23CB2B-9F45-42D2-930F-F78B2F286486}" srcOrd="1" destOrd="0" presId="urn:microsoft.com/office/officeart/2005/8/layout/chevron2"/>
    <dgm:cxn modelId="{C7B95EEA-97C3-4DB4-B1A2-9D400B4C31EF}" type="presParOf" srcId="{9F3AF75F-0EE2-4CE9-87B4-2924609F9CAC}" destId="{B815D540-E7F1-446F-9800-47D10BC57E67}" srcOrd="1" destOrd="0" presId="urn:microsoft.com/office/officeart/2005/8/layout/chevron2"/>
    <dgm:cxn modelId="{14786DD5-06D8-479D-A1E0-79A0DEC88EEA}" type="presParOf" srcId="{9F3AF75F-0EE2-4CE9-87B4-2924609F9CAC}" destId="{8114CB6D-FD1C-4AEF-986F-63F78B166626}" srcOrd="2" destOrd="0" presId="urn:microsoft.com/office/officeart/2005/8/layout/chevron2"/>
    <dgm:cxn modelId="{4E1B74CA-2106-4039-B580-B9D2D59F00B2}" type="presParOf" srcId="{8114CB6D-FD1C-4AEF-986F-63F78B166626}" destId="{3A50DB55-863E-48EB-8D3F-E076B7E4E0E2}" srcOrd="0" destOrd="0" presId="urn:microsoft.com/office/officeart/2005/8/layout/chevron2"/>
    <dgm:cxn modelId="{ACCF7482-6CCC-4399-8824-9A5728CCFBAF}" type="presParOf" srcId="{8114CB6D-FD1C-4AEF-986F-63F78B166626}" destId="{EBD0D0D1-44AC-4036-8E21-964D590446A2}" srcOrd="1" destOrd="0" presId="urn:microsoft.com/office/officeart/2005/8/layout/chevron2"/>
    <dgm:cxn modelId="{556FBF52-5D26-4605-8AA4-4B753BA551D4}" type="presParOf" srcId="{9F3AF75F-0EE2-4CE9-87B4-2924609F9CAC}" destId="{E4E6D7D1-17CB-4752-B639-72087010DA49}" srcOrd="3" destOrd="0" presId="urn:microsoft.com/office/officeart/2005/8/layout/chevron2"/>
    <dgm:cxn modelId="{C006B46C-B52D-4608-8873-CE402D14C84F}" type="presParOf" srcId="{9F3AF75F-0EE2-4CE9-87B4-2924609F9CAC}" destId="{9F7B64A7-6501-425E-B87A-141FA8A26536}" srcOrd="4" destOrd="0" presId="urn:microsoft.com/office/officeart/2005/8/layout/chevron2"/>
    <dgm:cxn modelId="{8C49A3CF-D2D1-4C38-907C-1C7EA5C332C3}" type="presParOf" srcId="{9F7B64A7-6501-425E-B87A-141FA8A26536}" destId="{991961BD-CDE4-42CF-AEE8-A6ADD0E0EDBD}" srcOrd="0" destOrd="0" presId="urn:microsoft.com/office/officeart/2005/8/layout/chevron2"/>
    <dgm:cxn modelId="{4FD177DA-4465-4B94-9E4F-624898AE4263}" type="presParOf" srcId="{9F7B64A7-6501-425E-B87A-141FA8A26536}" destId="{7D95683A-EE89-4927-BF74-5820A4CC89A5}" srcOrd="1" destOrd="0" presId="urn:microsoft.com/office/officeart/2005/8/layout/chevron2"/>
  </dgm:cxnLst>
  <dgm:bg/>
  <dgm:whole>
    <a:ln>
      <a:solidFill>
        <a:schemeClr val="accent1"/>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823A56B-C2F7-4D48-98E7-7B1C423790BB}"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ru-RU"/>
        </a:p>
      </dgm:t>
    </dgm:pt>
    <dgm:pt modelId="{0E2C14BC-E12B-4FF5-98C3-172718E47A3D}">
      <dgm:prSet phldrT="[Текст]">
        <dgm:style>
          <a:lnRef idx="3">
            <a:schemeClr val="lt1"/>
          </a:lnRef>
          <a:fillRef idx="1">
            <a:schemeClr val="accent1"/>
          </a:fillRef>
          <a:effectRef idx="1">
            <a:schemeClr val="accent1"/>
          </a:effectRef>
          <a:fontRef idx="minor">
            <a:schemeClr val="lt1"/>
          </a:fontRef>
        </dgm:style>
      </dgm:prSet>
      <dgm:spPr/>
      <dgm:t>
        <a:bodyPr/>
        <a:lstStyle/>
        <a:p>
          <a:r>
            <a:rPr lang="ru-RU" dirty="0" smtClean="0"/>
            <a:t>Проблема –Цель – Задачи  - Подход</a:t>
          </a:r>
          <a:endParaRPr lang="ru-RU" dirty="0"/>
        </a:p>
      </dgm:t>
    </dgm:pt>
    <dgm:pt modelId="{C0C11A36-0F9E-4EAB-9BFE-F432EEA8B0FA}" type="parTrans" cxnId="{2781F2E7-610C-459E-B9A3-D42CCFAA5737}">
      <dgm:prSet/>
      <dgm:spPr/>
      <dgm:t>
        <a:bodyPr/>
        <a:lstStyle/>
        <a:p>
          <a:endParaRPr lang="ru-RU"/>
        </a:p>
      </dgm:t>
    </dgm:pt>
    <dgm:pt modelId="{D14F116F-FF7D-4BB8-B0F0-75B7F9CE7CC1}" type="sibTrans" cxnId="{2781F2E7-610C-459E-B9A3-D42CCFAA5737}">
      <dgm:prSet/>
      <dgm:spPr/>
      <dgm:t>
        <a:bodyPr/>
        <a:lstStyle/>
        <a:p>
          <a:endParaRPr lang="ru-RU"/>
        </a:p>
      </dgm:t>
    </dgm:pt>
    <dgm:pt modelId="{681508D5-B92F-4FC8-AAB1-0F1A6D43B425}">
      <dgm:prSet phldrT="[Текст]" custT="1"/>
      <dgm:spPr/>
      <dgm:t>
        <a:bodyPr/>
        <a:lstStyle/>
        <a:p>
          <a:r>
            <a:rPr lang="ru-RU" sz="1600" dirty="0" smtClean="0">
              <a:latin typeface="Arial Narrow" pitchFamily="34" charset="0"/>
            </a:rPr>
            <a:t>Кому и для чего нужен этот проект?</a:t>
          </a:r>
          <a:endParaRPr lang="ru-RU" sz="1600" dirty="0">
            <a:latin typeface="Arial Narrow" pitchFamily="34" charset="0"/>
          </a:endParaRPr>
        </a:p>
      </dgm:t>
    </dgm:pt>
    <dgm:pt modelId="{4299BF6D-3756-4FB4-BE26-7531EC93F285}" type="parTrans" cxnId="{91273B05-59E1-43FF-907F-6F3F792B78FE}">
      <dgm:prSet/>
      <dgm:spPr/>
      <dgm:t>
        <a:bodyPr/>
        <a:lstStyle/>
        <a:p>
          <a:endParaRPr lang="ru-RU"/>
        </a:p>
      </dgm:t>
    </dgm:pt>
    <dgm:pt modelId="{8F5AFD57-F770-46A5-AA95-78FC030C3CC2}" type="sibTrans" cxnId="{91273B05-59E1-43FF-907F-6F3F792B78FE}">
      <dgm:prSet/>
      <dgm:spPr/>
      <dgm:t>
        <a:bodyPr/>
        <a:lstStyle/>
        <a:p>
          <a:endParaRPr lang="ru-RU"/>
        </a:p>
      </dgm:t>
    </dgm:pt>
    <dgm:pt modelId="{5A6D06CF-33D3-4613-BE35-C8B7781817F6}">
      <dgm:prSet phldrT="[Текст]" custT="1"/>
      <dgm:spPr/>
      <dgm:t>
        <a:bodyPr/>
        <a:lstStyle/>
        <a:p>
          <a:r>
            <a:rPr lang="ru-RU" sz="1600" dirty="0" smtClean="0">
              <a:latin typeface="Arial Narrow" pitchFamily="34" charset="0"/>
            </a:rPr>
            <a:t>Каковы цели и задачи проекта?</a:t>
          </a:r>
          <a:endParaRPr lang="ru-RU" sz="1600" dirty="0">
            <a:latin typeface="Arial Narrow" pitchFamily="34" charset="0"/>
          </a:endParaRPr>
        </a:p>
      </dgm:t>
    </dgm:pt>
    <dgm:pt modelId="{50EFBD6D-A27C-4BF4-BE38-1FFB10D9D1D4}" type="parTrans" cxnId="{0E0139D4-7957-4D94-95F6-A45B612AF00B}">
      <dgm:prSet/>
      <dgm:spPr/>
      <dgm:t>
        <a:bodyPr/>
        <a:lstStyle/>
        <a:p>
          <a:endParaRPr lang="ru-RU"/>
        </a:p>
      </dgm:t>
    </dgm:pt>
    <dgm:pt modelId="{5AF0520D-F93B-447A-9FDA-C51426B5FD56}" type="sibTrans" cxnId="{0E0139D4-7957-4D94-95F6-A45B612AF00B}">
      <dgm:prSet/>
      <dgm:spPr/>
      <dgm:t>
        <a:bodyPr/>
        <a:lstStyle/>
        <a:p>
          <a:endParaRPr lang="ru-RU"/>
        </a:p>
      </dgm:t>
    </dgm:pt>
    <dgm:pt modelId="{8EA78B49-412F-4799-BE41-968B90EA6D2E}">
      <dgm:prSet phldrT="[Текст]">
        <dgm:style>
          <a:lnRef idx="3">
            <a:schemeClr val="lt1"/>
          </a:lnRef>
          <a:fillRef idx="1">
            <a:schemeClr val="accent1"/>
          </a:fillRef>
          <a:effectRef idx="1">
            <a:schemeClr val="accent1"/>
          </a:effectRef>
          <a:fontRef idx="minor">
            <a:schemeClr val="lt1"/>
          </a:fontRef>
        </dgm:style>
      </dgm:prSet>
      <dgm:spPr/>
      <dgm:t>
        <a:bodyPr/>
        <a:lstStyle/>
        <a:p>
          <a:r>
            <a:rPr lang="ru-RU" dirty="0" smtClean="0"/>
            <a:t>Задачи – Мероприятия –Результат </a:t>
          </a:r>
          <a:endParaRPr lang="ru-RU" dirty="0"/>
        </a:p>
      </dgm:t>
    </dgm:pt>
    <dgm:pt modelId="{1DF65DF3-7EA0-4866-94CE-E9AF84425E97}" type="parTrans" cxnId="{565D134B-30BF-457F-B34B-032173013FED}">
      <dgm:prSet/>
      <dgm:spPr/>
      <dgm:t>
        <a:bodyPr/>
        <a:lstStyle/>
        <a:p>
          <a:endParaRPr lang="ru-RU"/>
        </a:p>
      </dgm:t>
    </dgm:pt>
    <dgm:pt modelId="{57F8B491-6A46-4B12-9AD5-61C5ADAA98D3}" type="sibTrans" cxnId="{565D134B-30BF-457F-B34B-032173013FED}">
      <dgm:prSet/>
      <dgm:spPr/>
      <dgm:t>
        <a:bodyPr/>
        <a:lstStyle/>
        <a:p>
          <a:endParaRPr lang="ru-RU"/>
        </a:p>
      </dgm:t>
    </dgm:pt>
    <dgm:pt modelId="{CA6DCFE1-B6A4-4DF8-A08C-B6736D5FFDEF}">
      <dgm:prSet phldrT="[Текст]" custT="1"/>
      <dgm:spPr/>
      <dgm:t>
        <a:bodyPr/>
        <a:lstStyle/>
        <a:p>
          <a:r>
            <a:rPr lang="ru-RU" sz="1600" dirty="0" smtClean="0">
              <a:latin typeface="Arial Narrow" pitchFamily="34" charset="0"/>
            </a:rPr>
            <a:t>Каковы цели и задачи проекта?</a:t>
          </a:r>
          <a:endParaRPr lang="ru-RU" sz="1600" dirty="0">
            <a:latin typeface="Arial Narrow" pitchFamily="34" charset="0"/>
          </a:endParaRPr>
        </a:p>
      </dgm:t>
    </dgm:pt>
    <dgm:pt modelId="{A7C4D2B6-A5CB-4669-A2B2-58ED032FB0AF}" type="parTrans" cxnId="{3F8A5A8E-1909-4DF0-B0E9-6775556A0704}">
      <dgm:prSet/>
      <dgm:spPr/>
      <dgm:t>
        <a:bodyPr/>
        <a:lstStyle/>
        <a:p>
          <a:endParaRPr lang="ru-RU"/>
        </a:p>
      </dgm:t>
    </dgm:pt>
    <dgm:pt modelId="{56075B28-8C8A-46AB-8CE2-663A3787D099}" type="sibTrans" cxnId="{3F8A5A8E-1909-4DF0-B0E9-6775556A0704}">
      <dgm:prSet/>
      <dgm:spPr/>
      <dgm:t>
        <a:bodyPr/>
        <a:lstStyle/>
        <a:p>
          <a:endParaRPr lang="ru-RU"/>
        </a:p>
      </dgm:t>
    </dgm:pt>
    <dgm:pt modelId="{E57F264D-A204-4F6F-A451-38B75428C453}">
      <dgm:prSet phldrT="[Текст]" custT="1"/>
      <dgm:spPr/>
      <dgm:t>
        <a:bodyPr/>
        <a:lstStyle/>
        <a:p>
          <a:r>
            <a:rPr lang="ru-RU" sz="1600" dirty="0" smtClean="0">
              <a:latin typeface="Arial Narrow" pitchFamily="34" charset="0"/>
            </a:rPr>
            <a:t>Каким будет результат проекта?</a:t>
          </a:r>
          <a:endParaRPr lang="ru-RU" sz="1600" dirty="0">
            <a:latin typeface="Arial Narrow" pitchFamily="34" charset="0"/>
          </a:endParaRPr>
        </a:p>
      </dgm:t>
    </dgm:pt>
    <dgm:pt modelId="{6B3A9F5F-6CEC-4F87-9F3D-16750BC1A542}" type="parTrans" cxnId="{F8D575CD-E221-4778-BAE2-6BB8AEC42F1B}">
      <dgm:prSet/>
      <dgm:spPr/>
      <dgm:t>
        <a:bodyPr/>
        <a:lstStyle/>
        <a:p>
          <a:endParaRPr lang="ru-RU"/>
        </a:p>
      </dgm:t>
    </dgm:pt>
    <dgm:pt modelId="{AB2C7B29-87C0-4181-8F02-0DD35F74485C}" type="sibTrans" cxnId="{F8D575CD-E221-4778-BAE2-6BB8AEC42F1B}">
      <dgm:prSet/>
      <dgm:spPr/>
      <dgm:t>
        <a:bodyPr/>
        <a:lstStyle/>
        <a:p>
          <a:endParaRPr lang="ru-RU"/>
        </a:p>
      </dgm:t>
    </dgm:pt>
    <dgm:pt modelId="{3E7BB9BC-15C8-4519-A676-640EE9484D07}">
      <dgm:prSet phldrT="[Текст]">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ru-RU" dirty="0" smtClean="0"/>
            <a:t>Мероприятия –Бюджет - Результат</a:t>
          </a:r>
          <a:endParaRPr lang="ru-RU" dirty="0"/>
        </a:p>
      </dgm:t>
    </dgm:pt>
    <dgm:pt modelId="{A412956C-676C-428D-A3F4-452FCD48FA31}" type="parTrans" cxnId="{1943AC79-955F-4A29-96C3-AF12DBD3D9A0}">
      <dgm:prSet/>
      <dgm:spPr/>
      <dgm:t>
        <a:bodyPr/>
        <a:lstStyle/>
        <a:p>
          <a:endParaRPr lang="ru-RU"/>
        </a:p>
      </dgm:t>
    </dgm:pt>
    <dgm:pt modelId="{6B77C9F6-126E-431C-90D9-FE3914C5E043}" type="sibTrans" cxnId="{1943AC79-955F-4A29-96C3-AF12DBD3D9A0}">
      <dgm:prSet/>
      <dgm:spPr/>
      <dgm:t>
        <a:bodyPr/>
        <a:lstStyle/>
        <a:p>
          <a:endParaRPr lang="ru-RU"/>
        </a:p>
      </dgm:t>
    </dgm:pt>
    <dgm:pt modelId="{3213D3D9-9EF7-4C40-8E5D-2B2CA49DAC1C}">
      <dgm:prSet phldrT="[Текст]" custT="1"/>
      <dgm:spPr/>
      <dgm:t>
        <a:bodyPr/>
        <a:lstStyle/>
        <a:p>
          <a:r>
            <a:rPr lang="ru-RU" sz="1600" dirty="0" smtClean="0">
              <a:latin typeface="Arial Narrow" pitchFamily="34" charset="0"/>
            </a:rPr>
            <a:t>Рабочий план реализации проекта</a:t>
          </a:r>
          <a:endParaRPr lang="ru-RU" sz="1600" dirty="0">
            <a:latin typeface="Arial Narrow" pitchFamily="34" charset="0"/>
          </a:endParaRPr>
        </a:p>
      </dgm:t>
    </dgm:pt>
    <dgm:pt modelId="{85991A25-D8E2-4D07-9447-E8BB25D2D38F}" type="parTrans" cxnId="{41EF5D13-DF29-4D18-AB10-697B4C7A8239}">
      <dgm:prSet/>
      <dgm:spPr/>
      <dgm:t>
        <a:bodyPr/>
        <a:lstStyle/>
        <a:p>
          <a:endParaRPr lang="ru-RU"/>
        </a:p>
      </dgm:t>
    </dgm:pt>
    <dgm:pt modelId="{0017C3AE-A295-47FA-A46A-1A59C8FED2D7}" type="sibTrans" cxnId="{41EF5D13-DF29-4D18-AB10-697B4C7A8239}">
      <dgm:prSet/>
      <dgm:spPr/>
      <dgm:t>
        <a:bodyPr/>
        <a:lstStyle/>
        <a:p>
          <a:endParaRPr lang="ru-RU"/>
        </a:p>
      </dgm:t>
    </dgm:pt>
    <dgm:pt modelId="{8240D529-32E9-4BDE-B9FF-1AC0475C08F7}">
      <dgm:prSet phldrT="[Текст]" custT="1"/>
      <dgm:spPr/>
      <dgm:t>
        <a:bodyPr/>
        <a:lstStyle/>
        <a:p>
          <a:r>
            <a:rPr lang="ru-RU" sz="1600" dirty="0" smtClean="0">
              <a:latin typeface="Arial Narrow" pitchFamily="34" charset="0"/>
            </a:rPr>
            <a:t>Каким будет результат проекта?</a:t>
          </a:r>
          <a:endParaRPr lang="ru-RU" sz="1600" dirty="0">
            <a:latin typeface="Arial Narrow" pitchFamily="34" charset="0"/>
          </a:endParaRPr>
        </a:p>
      </dgm:t>
    </dgm:pt>
    <dgm:pt modelId="{73A8C2CA-3471-4A30-BD41-33E5220B000D}" type="parTrans" cxnId="{556879D6-F950-45BD-AAEF-A9627A9CBB4E}">
      <dgm:prSet/>
      <dgm:spPr/>
      <dgm:t>
        <a:bodyPr/>
        <a:lstStyle/>
        <a:p>
          <a:endParaRPr lang="ru-RU"/>
        </a:p>
      </dgm:t>
    </dgm:pt>
    <dgm:pt modelId="{FC0A481E-4D15-45FF-B5F5-CD57641625FE}" type="sibTrans" cxnId="{556879D6-F950-45BD-AAEF-A9627A9CBB4E}">
      <dgm:prSet/>
      <dgm:spPr/>
      <dgm:t>
        <a:bodyPr/>
        <a:lstStyle/>
        <a:p>
          <a:endParaRPr lang="ru-RU"/>
        </a:p>
      </dgm:t>
    </dgm:pt>
    <dgm:pt modelId="{C63954F6-2C08-44CF-B2DF-DEF5A707DB29}">
      <dgm:prSet phldrT="[Текст]" custT="1"/>
      <dgm:spPr/>
      <dgm:t>
        <a:bodyPr/>
        <a:lstStyle/>
        <a:p>
          <a:r>
            <a:rPr lang="ru-RU" sz="1600" dirty="0" smtClean="0">
              <a:latin typeface="Arial Narrow" pitchFamily="34" charset="0"/>
            </a:rPr>
            <a:t>Рабочий план реализации проекта</a:t>
          </a:r>
          <a:endParaRPr lang="ru-RU" sz="1600" dirty="0">
            <a:latin typeface="Arial Narrow" pitchFamily="34" charset="0"/>
          </a:endParaRPr>
        </a:p>
      </dgm:t>
    </dgm:pt>
    <dgm:pt modelId="{78196BB3-BF78-448E-91B3-7612527EA07D}" type="parTrans" cxnId="{AB46AD58-94BB-4748-88D8-3D5A47758F76}">
      <dgm:prSet/>
      <dgm:spPr/>
      <dgm:t>
        <a:bodyPr/>
        <a:lstStyle/>
        <a:p>
          <a:endParaRPr lang="ru-RU"/>
        </a:p>
      </dgm:t>
    </dgm:pt>
    <dgm:pt modelId="{876D8EBD-3548-4DE1-9D3C-A499D987D800}" type="sibTrans" cxnId="{AB46AD58-94BB-4748-88D8-3D5A47758F76}">
      <dgm:prSet/>
      <dgm:spPr/>
      <dgm:t>
        <a:bodyPr/>
        <a:lstStyle/>
        <a:p>
          <a:endParaRPr lang="ru-RU"/>
        </a:p>
      </dgm:t>
    </dgm:pt>
    <dgm:pt modelId="{7CA07350-6FAA-4E97-9EA6-4C1176064E3E}">
      <dgm:prSet phldrT="[Текст]" custT="1"/>
      <dgm:spPr/>
      <dgm:t>
        <a:bodyPr/>
        <a:lstStyle/>
        <a:p>
          <a:r>
            <a:rPr lang="ru-RU" sz="1600" dirty="0" smtClean="0">
              <a:latin typeface="Arial Narrow" pitchFamily="34" charset="0"/>
            </a:rPr>
            <a:t>Бюджет</a:t>
          </a:r>
          <a:endParaRPr lang="ru-RU" sz="1600" dirty="0">
            <a:latin typeface="Arial Narrow" pitchFamily="34" charset="0"/>
          </a:endParaRPr>
        </a:p>
      </dgm:t>
    </dgm:pt>
    <dgm:pt modelId="{F3C860DF-5D88-40F7-B0BA-245D742E39C9}" type="parTrans" cxnId="{41CBBB59-AD55-4801-8618-CAF25E775A6A}">
      <dgm:prSet/>
      <dgm:spPr/>
      <dgm:t>
        <a:bodyPr/>
        <a:lstStyle/>
        <a:p>
          <a:endParaRPr lang="ru-RU"/>
        </a:p>
      </dgm:t>
    </dgm:pt>
    <dgm:pt modelId="{6E633633-75D7-42D4-8B9E-64DB6D0C8974}" type="sibTrans" cxnId="{41CBBB59-AD55-4801-8618-CAF25E775A6A}">
      <dgm:prSet/>
      <dgm:spPr/>
      <dgm:t>
        <a:bodyPr/>
        <a:lstStyle/>
        <a:p>
          <a:endParaRPr lang="ru-RU"/>
        </a:p>
      </dgm:t>
    </dgm:pt>
    <dgm:pt modelId="{C8303938-C738-48D7-B953-78ED654D5414}">
      <dgm:prSet phldrT="[Текст]" custT="1"/>
      <dgm:spPr/>
      <dgm:t>
        <a:bodyPr/>
        <a:lstStyle/>
        <a:p>
          <a:r>
            <a:rPr lang="ru-RU" sz="1600" dirty="0" smtClean="0">
              <a:latin typeface="Arial Narrow" pitchFamily="34" charset="0"/>
            </a:rPr>
            <a:t>Каким образом проект будет реализован?</a:t>
          </a:r>
          <a:endParaRPr lang="ru-RU" sz="1600" dirty="0">
            <a:latin typeface="Arial Narrow" pitchFamily="34" charset="0"/>
          </a:endParaRPr>
        </a:p>
      </dgm:t>
    </dgm:pt>
    <dgm:pt modelId="{FD392FB0-2D15-4214-8D93-F9FFDDD47C03}" type="parTrans" cxnId="{BDBB180E-5BB3-4DCE-8FA7-811AB20AA9F1}">
      <dgm:prSet/>
      <dgm:spPr/>
      <dgm:t>
        <a:bodyPr/>
        <a:lstStyle/>
        <a:p>
          <a:endParaRPr lang="ru-RU"/>
        </a:p>
      </dgm:t>
    </dgm:pt>
    <dgm:pt modelId="{DAF4E690-E43C-42FD-8240-D445EC53B132}" type="sibTrans" cxnId="{BDBB180E-5BB3-4DCE-8FA7-811AB20AA9F1}">
      <dgm:prSet/>
      <dgm:spPr/>
      <dgm:t>
        <a:bodyPr/>
        <a:lstStyle/>
        <a:p>
          <a:endParaRPr lang="ru-RU"/>
        </a:p>
      </dgm:t>
    </dgm:pt>
    <dgm:pt modelId="{9F3AF75F-0EE2-4CE9-87B4-2924609F9CAC}" type="pres">
      <dgm:prSet presAssocID="{2823A56B-C2F7-4D48-98E7-7B1C423790BB}" presName="linearFlow" presStyleCnt="0">
        <dgm:presLayoutVars>
          <dgm:dir/>
          <dgm:animLvl val="lvl"/>
          <dgm:resizeHandles val="exact"/>
        </dgm:presLayoutVars>
      </dgm:prSet>
      <dgm:spPr/>
      <dgm:t>
        <a:bodyPr/>
        <a:lstStyle/>
        <a:p>
          <a:endParaRPr lang="ru-RU"/>
        </a:p>
      </dgm:t>
    </dgm:pt>
    <dgm:pt modelId="{7917D878-4067-4492-86FA-F3AC42AFD6E8}" type="pres">
      <dgm:prSet presAssocID="{0E2C14BC-E12B-4FF5-98C3-172718E47A3D}" presName="composite" presStyleCnt="0"/>
      <dgm:spPr/>
    </dgm:pt>
    <dgm:pt modelId="{90C58755-40A8-4893-B84C-CAC7911FAB67}" type="pres">
      <dgm:prSet presAssocID="{0E2C14BC-E12B-4FF5-98C3-172718E47A3D}" presName="parentText" presStyleLbl="alignNode1" presStyleIdx="0" presStyleCnt="3">
        <dgm:presLayoutVars>
          <dgm:chMax val="1"/>
          <dgm:bulletEnabled val="1"/>
        </dgm:presLayoutVars>
      </dgm:prSet>
      <dgm:spPr/>
      <dgm:t>
        <a:bodyPr/>
        <a:lstStyle/>
        <a:p>
          <a:endParaRPr lang="ru-RU"/>
        </a:p>
      </dgm:t>
    </dgm:pt>
    <dgm:pt modelId="{6A23CB2B-9F45-42D2-930F-F78B2F286486}" type="pres">
      <dgm:prSet presAssocID="{0E2C14BC-E12B-4FF5-98C3-172718E47A3D}" presName="descendantText" presStyleLbl="alignAcc1" presStyleIdx="0" presStyleCnt="3" custLinFactNeighborX="543" custLinFactNeighborY="6075">
        <dgm:presLayoutVars>
          <dgm:bulletEnabled val="1"/>
        </dgm:presLayoutVars>
      </dgm:prSet>
      <dgm:spPr/>
      <dgm:t>
        <a:bodyPr/>
        <a:lstStyle/>
        <a:p>
          <a:endParaRPr lang="ru-RU"/>
        </a:p>
      </dgm:t>
    </dgm:pt>
    <dgm:pt modelId="{B815D540-E7F1-446F-9800-47D10BC57E67}" type="pres">
      <dgm:prSet presAssocID="{D14F116F-FF7D-4BB8-B0F0-75B7F9CE7CC1}" presName="sp" presStyleCnt="0"/>
      <dgm:spPr/>
    </dgm:pt>
    <dgm:pt modelId="{8114CB6D-FD1C-4AEF-986F-63F78B166626}" type="pres">
      <dgm:prSet presAssocID="{8EA78B49-412F-4799-BE41-968B90EA6D2E}" presName="composite" presStyleCnt="0"/>
      <dgm:spPr/>
    </dgm:pt>
    <dgm:pt modelId="{3A50DB55-863E-48EB-8D3F-E076B7E4E0E2}" type="pres">
      <dgm:prSet presAssocID="{8EA78B49-412F-4799-BE41-968B90EA6D2E}" presName="parentText" presStyleLbl="alignNode1" presStyleIdx="1" presStyleCnt="3">
        <dgm:presLayoutVars>
          <dgm:chMax val="1"/>
          <dgm:bulletEnabled val="1"/>
        </dgm:presLayoutVars>
      </dgm:prSet>
      <dgm:spPr/>
      <dgm:t>
        <a:bodyPr/>
        <a:lstStyle/>
        <a:p>
          <a:endParaRPr lang="ru-RU"/>
        </a:p>
      </dgm:t>
    </dgm:pt>
    <dgm:pt modelId="{EBD0D0D1-44AC-4036-8E21-964D590446A2}" type="pres">
      <dgm:prSet presAssocID="{8EA78B49-412F-4799-BE41-968B90EA6D2E}" presName="descendantText" presStyleLbl="alignAcc1" presStyleIdx="1" presStyleCnt="3">
        <dgm:presLayoutVars>
          <dgm:bulletEnabled val="1"/>
        </dgm:presLayoutVars>
      </dgm:prSet>
      <dgm:spPr/>
      <dgm:t>
        <a:bodyPr/>
        <a:lstStyle/>
        <a:p>
          <a:endParaRPr lang="ru-RU"/>
        </a:p>
      </dgm:t>
    </dgm:pt>
    <dgm:pt modelId="{E4E6D7D1-17CB-4752-B639-72087010DA49}" type="pres">
      <dgm:prSet presAssocID="{57F8B491-6A46-4B12-9AD5-61C5ADAA98D3}" presName="sp" presStyleCnt="0"/>
      <dgm:spPr/>
    </dgm:pt>
    <dgm:pt modelId="{9F7B64A7-6501-425E-B87A-141FA8A26536}" type="pres">
      <dgm:prSet presAssocID="{3E7BB9BC-15C8-4519-A676-640EE9484D07}" presName="composite" presStyleCnt="0"/>
      <dgm:spPr/>
    </dgm:pt>
    <dgm:pt modelId="{991961BD-CDE4-42CF-AEE8-A6ADD0E0EDBD}" type="pres">
      <dgm:prSet presAssocID="{3E7BB9BC-15C8-4519-A676-640EE9484D07}" presName="parentText" presStyleLbl="alignNode1" presStyleIdx="2" presStyleCnt="3">
        <dgm:presLayoutVars>
          <dgm:chMax val="1"/>
          <dgm:bulletEnabled val="1"/>
        </dgm:presLayoutVars>
      </dgm:prSet>
      <dgm:spPr/>
      <dgm:t>
        <a:bodyPr/>
        <a:lstStyle/>
        <a:p>
          <a:endParaRPr lang="ru-RU"/>
        </a:p>
      </dgm:t>
    </dgm:pt>
    <dgm:pt modelId="{7D95683A-EE89-4927-BF74-5820A4CC89A5}" type="pres">
      <dgm:prSet presAssocID="{3E7BB9BC-15C8-4519-A676-640EE9484D07}" presName="descendantText" presStyleLbl="alignAcc1" presStyleIdx="2" presStyleCnt="3">
        <dgm:presLayoutVars>
          <dgm:bulletEnabled val="1"/>
        </dgm:presLayoutVars>
      </dgm:prSet>
      <dgm:spPr/>
      <dgm:t>
        <a:bodyPr/>
        <a:lstStyle/>
        <a:p>
          <a:endParaRPr lang="ru-RU"/>
        </a:p>
      </dgm:t>
    </dgm:pt>
  </dgm:ptLst>
  <dgm:cxnLst>
    <dgm:cxn modelId="{F8D575CD-E221-4778-BAE2-6BB8AEC42F1B}" srcId="{8EA78B49-412F-4799-BE41-968B90EA6D2E}" destId="{E57F264D-A204-4F6F-A451-38B75428C453}" srcOrd="2" destOrd="0" parTransId="{6B3A9F5F-6CEC-4F87-9F3D-16750BC1A542}" sibTransId="{AB2C7B29-87C0-4181-8F02-0DD35F74485C}"/>
    <dgm:cxn modelId="{91273B05-59E1-43FF-907F-6F3F792B78FE}" srcId="{0E2C14BC-E12B-4FF5-98C3-172718E47A3D}" destId="{681508D5-B92F-4FC8-AAB1-0F1A6D43B425}" srcOrd="0" destOrd="0" parTransId="{4299BF6D-3756-4FB4-BE26-7531EC93F285}" sibTransId="{8F5AFD57-F770-46A5-AA95-78FC030C3CC2}"/>
    <dgm:cxn modelId="{B427EC52-C85F-439E-BDC8-3D624BA0F2DA}" type="presOf" srcId="{8EA78B49-412F-4799-BE41-968B90EA6D2E}" destId="{3A50DB55-863E-48EB-8D3F-E076B7E4E0E2}" srcOrd="0" destOrd="0" presId="urn:microsoft.com/office/officeart/2005/8/layout/chevron2"/>
    <dgm:cxn modelId="{41CBBB59-AD55-4801-8618-CAF25E775A6A}" srcId="{3E7BB9BC-15C8-4519-A676-640EE9484D07}" destId="{7CA07350-6FAA-4E97-9EA6-4C1176064E3E}" srcOrd="1" destOrd="0" parTransId="{F3C860DF-5D88-40F7-B0BA-245D742E39C9}" sibTransId="{6E633633-75D7-42D4-8B9E-64DB6D0C8974}"/>
    <dgm:cxn modelId="{8C1C648C-12AE-4452-B636-D6E171BC8D72}" type="presOf" srcId="{CA6DCFE1-B6A4-4DF8-A08C-B6736D5FFDEF}" destId="{EBD0D0D1-44AC-4036-8E21-964D590446A2}" srcOrd="0" destOrd="0" presId="urn:microsoft.com/office/officeart/2005/8/layout/chevron2"/>
    <dgm:cxn modelId="{7E9B7979-F123-4CBC-8F0F-5567769A249F}" type="presOf" srcId="{C8303938-C738-48D7-B953-78ED654D5414}" destId="{6A23CB2B-9F45-42D2-930F-F78B2F286486}" srcOrd="0" destOrd="2" presId="urn:microsoft.com/office/officeart/2005/8/layout/chevron2"/>
    <dgm:cxn modelId="{556879D6-F950-45BD-AAEF-A9627A9CBB4E}" srcId="{3E7BB9BC-15C8-4519-A676-640EE9484D07}" destId="{8240D529-32E9-4BDE-B9FF-1AC0475C08F7}" srcOrd="2" destOrd="0" parTransId="{73A8C2CA-3471-4A30-BD41-33E5220B000D}" sibTransId="{FC0A481E-4D15-45FF-B5F5-CD57641625FE}"/>
    <dgm:cxn modelId="{6B00AB84-2058-4015-8137-D2417522FD6D}" type="presOf" srcId="{0E2C14BC-E12B-4FF5-98C3-172718E47A3D}" destId="{90C58755-40A8-4893-B84C-CAC7911FAB67}" srcOrd="0" destOrd="0" presId="urn:microsoft.com/office/officeart/2005/8/layout/chevron2"/>
    <dgm:cxn modelId="{3F8A5A8E-1909-4DF0-B0E9-6775556A0704}" srcId="{8EA78B49-412F-4799-BE41-968B90EA6D2E}" destId="{CA6DCFE1-B6A4-4DF8-A08C-B6736D5FFDEF}" srcOrd="0" destOrd="0" parTransId="{A7C4D2B6-A5CB-4669-A2B2-58ED032FB0AF}" sibTransId="{56075B28-8C8A-46AB-8CE2-663A3787D099}"/>
    <dgm:cxn modelId="{41EF5D13-DF29-4D18-AB10-697B4C7A8239}" srcId="{3E7BB9BC-15C8-4519-A676-640EE9484D07}" destId="{3213D3D9-9EF7-4C40-8E5D-2B2CA49DAC1C}" srcOrd="0" destOrd="0" parTransId="{85991A25-D8E2-4D07-9447-E8BB25D2D38F}" sibTransId="{0017C3AE-A295-47FA-A46A-1A59C8FED2D7}"/>
    <dgm:cxn modelId="{6981261A-3D63-4D34-A1C7-448F75EBEBE6}" type="presOf" srcId="{3213D3D9-9EF7-4C40-8E5D-2B2CA49DAC1C}" destId="{7D95683A-EE89-4927-BF74-5820A4CC89A5}" srcOrd="0" destOrd="0" presId="urn:microsoft.com/office/officeart/2005/8/layout/chevron2"/>
    <dgm:cxn modelId="{E5A489D9-0178-434F-A22B-109B1EB02EBE}" type="presOf" srcId="{7CA07350-6FAA-4E97-9EA6-4C1176064E3E}" destId="{7D95683A-EE89-4927-BF74-5820A4CC89A5}" srcOrd="0" destOrd="1" presId="urn:microsoft.com/office/officeart/2005/8/layout/chevron2"/>
    <dgm:cxn modelId="{C8CB9295-F2D5-4639-A9F1-544937E38906}" type="presOf" srcId="{E57F264D-A204-4F6F-A451-38B75428C453}" destId="{EBD0D0D1-44AC-4036-8E21-964D590446A2}" srcOrd="0" destOrd="2" presId="urn:microsoft.com/office/officeart/2005/8/layout/chevron2"/>
    <dgm:cxn modelId="{1943AC79-955F-4A29-96C3-AF12DBD3D9A0}" srcId="{2823A56B-C2F7-4D48-98E7-7B1C423790BB}" destId="{3E7BB9BC-15C8-4519-A676-640EE9484D07}" srcOrd="2" destOrd="0" parTransId="{A412956C-676C-428D-A3F4-452FCD48FA31}" sibTransId="{6B77C9F6-126E-431C-90D9-FE3914C5E043}"/>
    <dgm:cxn modelId="{BDBB180E-5BB3-4DCE-8FA7-811AB20AA9F1}" srcId="{0E2C14BC-E12B-4FF5-98C3-172718E47A3D}" destId="{C8303938-C738-48D7-B953-78ED654D5414}" srcOrd="2" destOrd="0" parTransId="{FD392FB0-2D15-4214-8D93-F9FFDDD47C03}" sibTransId="{DAF4E690-E43C-42FD-8240-D445EC53B132}"/>
    <dgm:cxn modelId="{25D33E9B-0F66-4DBF-915C-722667D1468E}" type="presOf" srcId="{3E7BB9BC-15C8-4519-A676-640EE9484D07}" destId="{991961BD-CDE4-42CF-AEE8-A6ADD0E0EDBD}" srcOrd="0" destOrd="0" presId="urn:microsoft.com/office/officeart/2005/8/layout/chevron2"/>
    <dgm:cxn modelId="{C7FF44AA-A8C9-4796-889E-E8A96830B8A2}" type="presOf" srcId="{8240D529-32E9-4BDE-B9FF-1AC0475C08F7}" destId="{7D95683A-EE89-4927-BF74-5820A4CC89A5}" srcOrd="0" destOrd="2" presId="urn:microsoft.com/office/officeart/2005/8/layout/chevron2"/>
    <dgm:cxn modelId="{565D134B-30BF-457F-B34B-032173013FED}" srcId="{2823A56B-C2F7-4D48-98E7-7B1C423790BB}" destId="{8EA78B49-412F-4799-BE41-968B90EA6D2E}" srcOrd="1" destOrd="0" parTransId="{1DF65DF3-7EA0-4866-94CE-E9AF84425E97}" sibTransId="{57F8B491-6A46-4B12-9AD5-61C5ADAA98D3}"/>
    <dgm:cxn modelId="{AFF70FCF-73ED-4A1F-9EF8-BC05845AAA59}" type="presOf" srcId="{5A6D06CF-33D3-4613-BE35-C8B7781817F6}" destId="{6A23CB2B-9F45-42D2-930F-F78B2F286486}" srcOrd="0" destOrd="1" presId="urn:microsoft.com/office/officeart/2005/8/layout/chevron2"/>
    <dgm:cxn modelId="{23BF2F96-3DD1-4878-95EA-34FF1D243ED9}" type="presOf" srcId="{2823A56B-C2F7-4D48-98E7-7B1C423790BB}" destId="{9F3AF75F-0EE2-4CE9-87B4-2924609F9CAC}" srcOrd="0" destOrd="0" presId="urn:microsoft.com/office/officeart/2005/8/layout/chevron2"/>
    <dgm:cxn modelId="{AB46AD58-94BB-4748-88D8-3D5A47758F76}" srcId="{8EA78B49-412F-4799-BE41-968B90EA6D2E}" destId="{C63954F6-2C08-44CF-B2DF-DEF5A707DB29}" srcOrd="1" destOrd="0" parTransId="{78196BB3-BF78-448E-91B3-7612527EA07D}" sibTransId="{876D8EBD-3548-4DE1-9D3C-A499D987D800}"/>
    <dgm:cxn modelId="{0E0139D4-7957-4D94-95F6-A45B612AF00B}" srcId="{0E2C14BC-E12B-4FF5-98C3-172718E47A3D}" destId="{5A6D06CF-33D3-4613-BE35-C8B7781817F6}" srcOrd="1" destOrd="0" parTransId="{50EFBD6D-A27C-4BF4-BE38-1FFB10D9D1D4}" sibTransId="{5AF0520D-F93B-447A-9FDA-C51426B5FD56}"/>
    <dgm:cxn modelId="{2781F2E7-610C-459E-B9A3-D42CCFAA5737}" srcId="{2823A56B-C2F7-4D48-98E7-7B1C423790BB}" destId="{0E2C14BC-E12B-4FF5-98C3-172718E47A3D}" srcOrd="0" destOrd="0" parTransId="{C0C11A36-0F9E-4EAB-9BFE-F432EEA8B0FA}" sibTransId="{D14F116F-FF7D-4BB8-B0F0-75B7F9CE7CC1}"/>
    <dgm:cxn modelId="{2532F9F8-D9A8-4971-BF24-2CA2D1C8843C}" type="presOf" srcId="{C63954F6-2C08-44CF-B2DF-DEF5A707DB29}" destId="{EBD0D0D1-44AC-4036-8E21-964D590446A2}" srcOrd="0" destOrd="1" presId="urn:microsoft.com/office/officeart/2005/8/layout/chevron2"/>
    <dgm:cxn modelId="{BD680B80-85D9-4C4C-87CD-D52A1295253A}" type="presOf" srcId="{681508D5-B92F-4FC8-AAB1-0F1A6D43B425}" destId="{6A23CB2B-9F45-42D2-930F-F78B2F286486}" srcOrd="0" destOrd="0" presId="urn:microsoft.com/office/officeart/2005/8/layout/chevron2"/>
    <dgm:cxn modelId="{4C1A7F2F-3C88-40D5-9F6B-4EE9FF11520B}" type="presParOf" srcId="{9F3AF75F-0EE2-4CE9-87B4-2924609F9CAC}" destId="{7917D878-4067-4492-86FA-F3AC42AFD6E8}" srcOrd="0" destOrd="0" presId="urn:microsoft.com/office/officeart/2005/8/layout/chevron2"/>
    <dgm:cxn modelId="{C720BA84-2FC1-4241-B440-69F718280E36}" type="presParOf" srcId="{7917D878-4067-4492-86FA-F3AC42AFD6E8}" destId="{90C58755-40A8-4893-B84C-CAC7911FAB67}" srcOrd="0" destOrd="0" presId="urn:microsoft.com/office/officeart/2005/8/layout/chevron2"/>
    <dgm:cxn modelId="{16EAF660-A5BC-4B49-B52F-9CA1C3DF02C6}" type="presParOf" srcId="{7917D878-4067-4492-86FA-F3AC42AFD6E8}" destId="{6A23CB2B-9F45-42D2-930F-F78B2F286486}" srcOrd="1" destOrd="0" presId="urn:microsoft.com/office/officeart/2005/8/layout/chevron2"/>
    <dgm:cxn modelId="{F14DBF01-F9AA-4849-B909-16D0B4F7F3D5}" type="presParOf" srcId="{9F3AF75F-0EE2-4CE9-87B4-2924609F9CAC}" destId="{B815D540-E7F1-446F-9800-47D10BC57E67}" srcOrd="1" destOrd="0" presId="urn:microsoft.com/office/officeart/2005/8/layout/chevron2"/>
    <dgm:cxn modelId="{CCFF222E-8C16-4A2D-A392-8A47DE422707}" type="presParOf" srcId="{9F3AF75F-0EE2-4CE9-87B4-2924609F9CAC}" destId="{8114CB6D-FD1C-4AEF-986F-63F78B166626}" srcOrd="2" destOrd="0" presId="urn:microsoft.com/office/officeart/2005/8/layout/chevron2"/>
    <dgm:cxn modelId="{6431F75C-E3AC-4321-A2BE-C59328E9FD77}" type="presParOf" srcId="{8114CB6D-FD1C-4AEF-986F-63F78B166626}" destId="{3A50DB55-863E-48EB-8D3F-E076B7E4E0E2}" srcOrd="0" destOrd="0" presId="urn:microsoft.com/office/officeart/2005/8/layout/chevron2"/>
    <dgm:cxn modelId="{E3B76D9B-E065-4EA8-B09C-0F55F4B6DF6D}" type="presParOf" srcId="{8114CB6D-FD1C-4AEF-986F-63F78B166626}" destId="{EBD0D0D1-44AC-4036-8E21-964D590446A2}" srcOrd="1" destOrd="0" presId="urn:microsoft.com/office/officeart/2005/8/layout/chevron2"/>
    <dgm:cxn modelId="{BE6737F5-3486-4179-B94A-A79F509A157C}" type="presParOf" srcId="{9F3AF75F-0EE2-4CE9-87B4-2924609F9CAC}" destId="{E4E6D7D1-17CB-4752-B639-72087010DA49}" srcOrd="3" destOrd="0" presId="urn:microsoft.com/office/officeart/2005/8/layout/chevron2"/>
    <dgm:cxn modelId="{8027B3CA-16BD-4A80-9193-E8394C47DFBB}" type="presParOf" srcId="{9F3AF75F-0EE2-4CE9-87B4-2924609F9CAC}" destId="{9F7B64A7-6501-425E-B87A-141FA8A26536}" srcOrd="4" destOrd="0" presId="urn:microsoft.com/office/officeart/2005/8/layout/chevron2"/>
    <dgm:cxn modelId="{F8ABA7A5-D71C-4DD7-9B36-276134B498F4}" type="presParOf" srcId="{9F7B64A7-6501-425E-B87A-141FA8A26536}" destId="{991961BD-CDE4-42CF-AEE8-A6ADD0E0EDBD}" srcOrd="0" destOrd="0" presId="urn:microsoft.com/office/officeart/2005/8/layout/chevron2"/>
    <dgm:cxn modelId="{690D9417-6BD7-4CB1-8471-DE4672448668}" type="presParOf" srcId="{9F7B64A7-6501-425E-B87A-141FA8A26536}" destId="{7D95683A-EE89-4927-BF74-5820A4CC89A5}" srcOrd="1" destOrd="0" presId="urn:microsoft.com/office/officeart/2005/8/layout/chevron2"/>
  </dgm:cxnLst>
  <dgm:bg/>
  <dgm:whole>
    <a:ln>
      <a:solidFill>
        <a:schemeClr val="accent1"/>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6C7BB7-82FD-4B11-9225-AC7CBD712BBB}">
      <dsp:nvSpPr>
        <dsp:cNvPr id="0" name=""/>
        <dsp:cNvSpPr/>
      </dsp:nvSpPr>
      <dsp:spPr>
        <a:xfrm>
          <a:off x="916483" y="1984"/>
          <a:ext cx="2030015" cy="12180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kern="1200" dirty="0" smtClean="0"/>
            <a:t>Проблема</a:t>
          </a:r>
          <a:endParaRPr lang="ru-RU" sz="2400" kern="1200" dirty="0"/>
        </a:p>
      </dsp:txBody>
      <dsp:txXfrm>
        <a:off x="916483" y="1984"/>
        <a:ext cx="2030015" cy="1218009"/>
      </dsp:txXfrm>
    </dsp:sp>
    <dsp:sp modelId="{5FF530C4-C0C8-4FF6-9437-CEEA8E365528}">
      <dsp:nvSpPr>
        <dsp:cNvPr id="0" name=""/>
        <dsp:cNvSpPr/>
      </dsp:nvSpPr>
      <dsp:spPr>
        <a:xfrm>
          <a:off x="3149500" y="1984"/>
          <a:ext cx="2030015" cy="12180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kern="1200" dirty="0" smtClean="0"/>
            <a:t>Цель и задачи</a:t>
          </a:r>
          <a:endParaRPr lang="ru-RU" sz="2400" kern="1200" dirty="0"/>
        </a:p>
      </dsp:txBody>
      <dsp:txXfrm>
        <a:off x="3149500" y="1984"/>
        <a:ext cx="2030015" cy="1218009"/>
      </dsp:txXfrm>
    </dsp:sp>
    <dsp:sp modelId="{99D23213-6FC2-4783-9F8B-11E326BADF3B}">
      <dsp:nvSpPr>
        <dsp:cNvPr id="0" name=""/>
        <dsp:cNvSpPr/>
      </dsp:nvSpPr>
      <dsp:spPr>
        <a:xfrm>
          <a:off x="916483" y="1422995"/>
          <a:ext cx="2030015" cy="12180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kern="1200" dirty="0" smtClean="0"/>
            <a:t>Мероприятия</a:t>
          </a:r>
          <a:endParaRPr lang="ru-RU" sz="2400" kern="1200" dirty="0"/>
        </a:p>
      </dsp:txBody>
      <dsp:txXfrm>
        <a:off x="916483" y="1422995"/>
        <a:ext cx="2030015" cy="1218009"/>
      </dsp:txXfrm>
    </dsp:sp>
    <dsp:sp modelId="{AD887D7C-1C3B-47B2-96F7-4A8EF25CF7B4}">
      <dsp:nvSpPr>
        <dsp:cNvPr id="0" name=""/>
        <dsp:cNvSpPr/>
      </dsp:nvSpPr>
      <dsp:spPr>
        <a:xfrm>
          <a:off x="3149500" y="1422995"/>
          <a:ext cx="2030015" cy="12180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kern="1200" dirty="0" smtClean="0"/>
            <a:t>Результат</a:t>
          </a:r>
          <a:endParaRPr lang="ru-RU" sz="2400" kern="1200" dirty="0"/>
        </a:p>
      </dsp:txBody>
      <dsp:txXfrm>
        <a:off x="3149500" y="1422995"/>
        <a:ext cx="2030015" cy="1218009"/>
      </dsp:txXfrm>
    </dsp:sp>
    <dsp:sp modelId="{3981F4F8-A0C7-4CCB-BF3A-E667888393C3}">
      <dsp:nvSpPr>
        <dsp:cNvPr id="0" name=""/>
        <dsp:cNvSpPr/>
      </dsp:nvSpPr>
      <dsp:spPr>
        <a:xfrm>
          <a:off x="2032992" y="2844006"/>
          <a:ext cx="2030015" cy="12180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kern="1200" dirty="0" smtClean="0"/>
            <a:t>Бюджет</a:t>
          </a:r>
          <a:endParaRPr lang="ru-RU" sz="2400" kern="1200" dirty="0"/>
        </a:p>
      </dsp:txBody>
      <dsp:txXfrm>
        <a:off x="2032992" y="2844006"/>
        <a:ext cx="2030015" cy="12180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C58755-40A8-4893-B84C-CAC7911FAB67}">
      <dsp:nvSpPr>
        <dsp:cNvPr id="0" name=""/>
        <dsp:cNvSpPr/>
      </dsp:nvSpPr>
      <dsp:spPr>
        <a:xfrm rot="5400000">
          <a:off x="-269200" y="269773"/>
          <a:ext cx="1794670" cy="125626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dirty="0" smtClean="0"/>
            <a:t>Проблема –Цель – Задачи - Результат  </a:t>
          </a:r>
          <a:endParaRPr lang="ru-RU" sz="1200" kern="1200" dirty="0"/>
        </a:p>
      </dsp:txBody>
      <dsp:txXfrm rot="-5400000">
        <a:off x="1" y="628708"/>
        <a:ext cx="1256269" cy="538401"/>
      </dsp:txXfrm>
    </dsp:sp>
    <dsp:sp modelId="{6A23CB2B-9F45-42D2-930F-F78B2F286486}">
      <dsp:nvSpPr>
        <dsp:cNvPr id="0" name=""/>
        <dsp:cNvSpPr/>
      </dsp:nvSpPr>
      <dsp:spPr>
        <a:xfrm rot="5400000">
          <a:off x="2580899" y="-1324057"/>
          <a:ext cx="1166535" cy="3815796"/>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ru-RU" sz="1600" kern="1200" dirty="0" smtClean="0">
              <a:latin typeface="Arial Narrow" pitchFamily="34" charset="0"/>
            </a:rPr>
            <a:t>4.Кому и для чего нужен этот проект?</a:t>
          </a:r>
          <a:endParaRPr lang="ru-RU" sz="1600" kern="1200" dirty="0">
            <a:latin typeface="Arial Narrow" pitchFamily="34" charset="0"/>
          </a:endParaRPr>
        </a:p>
        <a:p>
          <a:pPr marL="171450" lvl="1" indent="-171450" algn="l" defTabSz="711200">
            <a:lnSpc>
              <a:spcPct val="90000"/>
            </a:lnSpc>
            <a:spcBef>
              <a:spcPct val="0"/>
            </a:spcBef>
            <a:spcAft>
              <a:spcPct val="15000"/>
            </a:spcAft>
            <a:buChar char="••"/>
          </a:pPr>
          <a:r>
            <a:rPr lang="ru-RU" sz="1600" kern="1200" dirty="0" smtClean="0">
              <a:latin typeface="Arial Narrow" pitchFamily="34" charset="0"/>
            </a:rPr>
            <a:t>5. Каковы цели и задачи проекта?</a:t>
          </a:r>
          <a:endParaRPr lang="ru-RU" sz="1600" kern="1200" dirty="0">
            <a:latin typeface="Arial Narrow" pitchFamily="34" charset="0"/>
          </a:endParaRPr>
        </a:p>
        <a:p>
          <a:pPr marL="171450" lvl="1" indent="-171450" algn="l" defTabSz="711200">
            <a:lnSpc>
              <a:spcPct val="90000"/>
            </a:lnSpc>
            <a:spcBef>
              <a:spcPct val="0"/>
            </a:spcBef>
            <a:spcAft>
              <a:spcPct val="15000"/>
            </a:spcAft>
            <a:buChar char="••"/>
          </a:pPr>
          <a:r>
            <a:rPr lang="ru-RU" sz="1600" kern="1200" dirty="0" smtClean="0">
              <a:latin typeface="Arial Narrow" pitchFamily="34" charset="0"/>
            </a:rPr>
            <a:t>8. Каким будет результат проекта?</a:t>
          </a:r>
          <a:endParaRPr lang="ru-RU" sz="1600" kern="1200" dirty="0">
            <a:latin typeface="Arial Narrow" pitchFamily="34" charset="0"/>
          </a:endParaRPr>
        </a:p>
      </dsp:txBody>
      <dsp:txXfrm rot="-5400000">
        <a:off x="1256269" y="57519"/>
        <a:ext cx="3758850" cy="1052643"/>
      </dsp:txXfrm>
    </dsp:sp>
    <dsp:sp modelId="{3A50DB55-863E-48EB-8D3F-E076B7E4E0E2}">
      <dsp:nvSpPr>
        <dsp:cNvPr id="0" name=""/>
        <dsp:cNvSpPr/>
      </dsp:nvSpPr>
      <dsp:spPr>
        <a:xfrm rot="5400000">
          <a:off x="-269200" y="1872195"/>
          <a:ext cx="1794670" cy="125626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dirty="0" smtClean="0"/>
            <a:t>Задачи – Мероприятия –Результат </a:t>
          </a:r>
          <a:endParaRPr lang="ru-RU" sz="1200" kern="1200" dirty="0"/>
        </a:p>
      </dsp:txBody>
      <dsp:txXfrm rot="-5400000">
        <a:off x="1" y="2231130"/>
        <a:ext cx="1256269" cy="538401"/>
      </dsp:txXfrm>
    </dsp:sp>
    <dsp:sp modelId="{EBD0D0D1-44AC-4036-8E21-964D590446A2}">
      <dsp:nvSpPr>
        <dsp:cNvPr id="0" name=""/>
        <dsp:cNvSpPr/>
      </dsp:nvSpPr>
      <dsp:spPr>
        <a:xfrm rot="5400000">
          <a:off x="2580899" y="278364"/>
          <a:ext cx="1166535" cy="3815796"/>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ru-RU" sz="1600" kern="1200" dirty="0" smtClean="0">
              <a:latin typeface="Arial Narrow" pitchFamily="34" charset="0"/>
            </a:rPr>
            <a:t>5. Каковы цели и задачи проекта?</a:t>
          </a:r>
          <a:endParaRPr lang="ru-RU" sz="1600" kern="1200" dirty="0">
            <a:latin typeface="Arial Narrow" pitchFamily="34" charset="0"/>
          </a:endParaRPr>
        </a:p>
        <a:p>
          <a:pPr marL="171450" lvl="1" indent="-171450" algn="l" defTabSz="711200">
            <a:lnSpc>
              <a:spcPct val="90000"/>
            </a:lnSpc>
            <a:spcBef>
              <a:spcPct val="0"/>
            </a:spcBef>
            <a:spcAft>
              <a:spcPct val="15000"/>
            </a:spcAft>
            <a:buChar char="••"/>
          </a:pPr>
          <a:r>
            <a:rPr lang="ru-RU" sz="1600" kern="1200" dirty="0" smtClean="0">
              <a:latin typeface="Arial Narrow" pitchFamily="34" charset="0"/>
            </a:rPr>
            <a:t>7. Рабочий план реализации проекта</a:t>
          </a:r>
          <a:endParaRPr lang="ru-RU" sz="1600" kern="1200" dirty="0">
            <a:latin typeface="Arial Narrow" pitchFamily="34" charset="0"/>
          </a:endParaRPr>
        </a:p>
        <a:p>
          <a:pPr marL="171450" lvl="1" indent="-171450" algn="l" defTabSz="711200">
            <a:lnSpc>
              <a:spcPct val="90000"/>
            </a:lnSpc>
            <a:spcBef>
              <a:spcPct val="0"/>
            </a:spcBef>
            <a:spcAft>
              <a:spcPct val="15000"/>
            </a:spcAft>
            <a:buChar char="••"/>
          </a:pPr>
          <a:r>
            <a:rPr lang="ru-RU" sz="1600" kern="1200" dirty="0" smtClean="0">
              <a:latin typeface="Arial Narrow" pitchFamily="34" charset="0"/>
            </a:rPr>
            <a:t>8. Каким будет результат проекта?</a:t>
          </a:r>
          <a:endParaRPr lang="ru-RU" sz="1600" kern="1200" dirty="0">
            <a:latin typeface="Arial Narrow" pitchFamily="34" charset="0"/>
          </a:endParaRPr>
        </a:p>
      </dsp:txBody>
      <dsp:txXfrm rot="-5400000">
        <a:off x="1256269" y="1659940"/>
        <a:ext cx="3758850" cy="1052643"/>
      </dsp:txXfrm>
    </dsp:sp>
    <dsp:sp modelId="{991961BD-CDE4-42CF-AEE8-A6ADD0E0EDBD}">
      <dsp:nvSpPr>
        <dsp:cNvPr id="0" name=""/>
        <dsp:cNvSpPr/>
      </dsp:nvSpPr>
      <dsp:spPr>
        <a:xfrm rot="5400000">
          <a:off x="-269200" y="3474617"/>
          <a:ext cx="1794670" cy="125626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dirty="0" smtClean="0"/>
            <a:t>Мероприятия –Бюджет - Результат</a:t>
          </a:r>
          <a:endParaRPr lang="ru-RU" sz="1200" kern="1200" dirty="0"/>
        </a:p>
      </dsp:txBody>
      <dsp:txXfrm rot="-5400000">
        <a:off x="1" y="3833552"/>
        <a:ext cx="1256269" cy="538401"/>
      </dsp:txXfrm>
    </dsp:sp>
    <dsp:sp modelId="{7D95683A-EE89-4927-BF74-5820A4CC89A5}">
      <dsp:nvSpPr>
        <dsp:cNvPr id="0" name=""/>
        <dsp:cNvSpPr/>
      </dsp:nvSpPr>
      <dsp:spPr>
        <a:xfrm rot="5400000">
          <a:off x="2580899" y="1880786"/>
          <a:ext cx="1166535" cy="3815796"/>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ru-RU" sz="1600" kern="1200" dirty="0" smtClean="0">
              <a:latin typeface="Arial Narrow" pitchFamily="34" charset="0"/>
            </a:rPr>
            <a:t>7. Рабочий план реализации проекта</a:t>
          </a:r>
          <a:endParaRPr lang="ru-RU" sz="1600" kern="1200" dirty="0">
            <a:latin typeface="Arial Narrow" pitchFamily="34" charset="0"/>
          </a:endParaRPr>
        </a:p>
        <a:p>
          <a:pPr marL="171450" lvl="1" indent="-171450" algn="l" defTabSz="711200">
            <a:lnSpc>
              <a:spcPct val="90000"/>
            </a:lnSpc>
            <a:spcBef>
              <a:spcPct val="0"/>
            </a:spcBef>
            <a:spcAft>
              <a:spcPct val="15000"/>
            </a:spcAft>
            <a:buChar char="••"/>
          </a:pPr>
          <a:r>
            <a:rPr lang="ru-RU" sz="1600" kern="1200" dirty="0" smtClean="0">
              <a:latin typeface="Arial Narrow" pitchFamily="34" charset="0"/>
            </a:rPr>
            <a:t>11.Бюджет</a:t>
          </a:r>
          <a:endParaRPr lang="ru-RU" sz="1600" kern="1200" dirty="0">
            <a:latin typeface="Arial Narrow" pitchFamily="34" charset="0"/>
          </a:endParaRPr>
        </a:p>
        <a:p>
          <a:pPr marL="171450" lvl="1" indent="-171450" algn="l" defTabSz="711200">
            <a:lnSpc>
              <a:spcPct val="90000"/>
            </a:lnSpc>
            <a:spcBef>
              <a:spcPct val="0"/>
            </a:spcBef>
            <a:spcAft>
              <a:spcPct val="15000"/>
            </a:spcAft>
            <a:buChar char="••"/>
          </a:pPr>
          <a:r>
            <a:rPr lang="ru-RU" sz="1600" kern="1200" dirty="0" smtClean="0">
              <a:latin typeface="Arial Narrow" pitchFamily="34" charset="0"/>
            </a:rPr>
            <a:t>8. Каким будет результат проекта?</a:t>
          </a:r>
          <a:endParaRPr lang="ru-RU" sz="1600" kern="1200" dirty="0">
            <a:latin typeface="Arial Narrow" pitchFamily="34" charset="0"/>
          </a:endParaRPr>
        </a:p>
      </dsp:txBody>
      <dsp:txXfrm rot="-5400000">
        <a:off x="1256269" y="3262362"/>
        <a:ext cx="3758850" cy="10526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C58755-40A8-4893-B84C-CAC7911FAB67}">
      <dsp:nvSpPr>
        <dsp:cNvPr id="0" name=""/>
        <dsp:cNvSpPr/>
      </dsp:nvSpPr>
      <dsp:spPr>
        <a:xfrm rot="5400000">
          <a:off x="-269200" y="269773"/>
          <a:ext cx="1794670" cy="1256269"/>
        </a:xfrm>
        <a:prstGeom prst="chevron">
          <a:avLst/>
        </a:prstGeom>
        <a:solidFill>
          <a:schemeClr val="accent1"/>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1"/>
        </a:fillRef>
        <a:effectRef idx="1">
          <a:schemeClr val="accent1"/>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dirty="0" smtClean="0"/>
            <a:t>Проблема –Цель – Задачи - Результат</a:t>
          </a:r>
          <a:endParaRPr lang="ru-RU" sz="1200" kern="1200" dirty="0"/>
        </a:p>
      </dsp:txBody>
      <dsp:txXfrm rot="-5400000">
        <a:off x="1" y="628708"/>
        <a:ext cx="1256269" cy="538401"/>
      </dsp:txXfrm>
    </dsp:sp>
    <dsp:sp modelId="{6A23CB2B-9F45-42D2-930F-F78B2F286486}">
      <dsp:nvSpPr>
        <dsp:cNvPr id="0" name=""/>
        <dsp:cNvSpPr/>
      </dsp:nvSpPr>
      <dsp:spPr>
        <a:xfrm rot="5400000">
          <a:off x="3402452" y="-2145610"/>
          <a:ext cx="1166535" cy="545890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ru-RU" sz="1600" kern="1200" dirty="0" smtClean="0">
              <a:latin typeface="Arial Narrow" pitchFamily="34" charset="0"/>
            </a:rPr>
            <a:t>Кому и для чего нужен этот проект?</a:t>
          </a:r>
          <a:endParaRPr lang="ru-RU" sz="1600" kern="1200" dirty="0">
            <a:latin typeface="Arial Narrow" pitchFamily="34" charset="0"/>
          </a:endParaRPr>
        </a:p>
        <a:p>
          <a:pPr marL="171450" lvl="1" indent="-171450" algn="l" defTabSz="711200">
            <a:lnSpc>
              <a:spcPct val="90000"/>
            </a:lnSpc>
            <a:spcBef>
              <a:spcPct val="0"/>
            </a:spcBef>
            <a:spcAft>
              <a:spcPct val="15000"/>
            </a:spcAft>
            <a:buChar char="••"/>
          </a:pPr>
          <a:r>
            <a:rPr lang="ru-RU" sz="1600" kern="1200" dirty="0" smtClean="0">
              <a:latin typeface="Arial Narrow" pitchFamily="34" charset="0"/>
            </a:rPr>
            <a:t>Каковы цели и задачи проекта?</a:t>
          </a:r>
          <a:endParaRPr lang="ru-RU" sz="1600" kern="1200" dirty="0">
            <a:latin typeface="Arial Narrow" pitchFamily="34" charset="0"/>
          </a:endParaRPr>
        </a:p>
        <a:p>
          <a:pPr marL="171450" lvl="1" indent="-171450" algn="l" defTabSz="711200">
            <a:lnSpc>
              <a:spcPct val="90000"/>
            </a:lnSpc>
            <a:spcBef>
              <a:spcPct val="0"/>
            </a:spcBef>
            <a:spcAft>
              <a:spcPct val="15000"/>
            </a:spcAft>
            <a:buChar char="••"/>
          </a:pPr>
          <a:r>
            <a:rPr lang="ru-RU" sz="1600" kern="1200" dirty="0" smtClean="0">
              <a:latin typeface="Arial Narrow" pitchFamily="34" charset="0"/>
            </a:rPr>
            <a:t>Каким будет результат проекта?</a:t>
          </a:r>
          <a:endParaRPr lang="ru-RU" sz="1600" kern="1200" dirty="0">
            <a:latin typeface="Arial Narrow" pitchFamily="34" charset="0"/>
          </a:endParaRPr>
        </a:p>
      </dsp:txBody>
      <dsp:txXfrm rot="-5400000">
        <a:off x="1256269" y="57519"/>
        <a:ext cx="5401956" cy="1052643"/>
      </dsp:txXfrm>
    </dsp:sp>
    <dsp:sp modelId="{3A50DB55-863E-48EB-8D3F-E076B7E4E0E2}">
      <dsp:nvSpPr>
        <dsp:cNvPr id="0" name=""/>
        <dsp:cNvSpPr/>
      </dsp:nvSpPr>
      <dsp:spPr>
        <a:xfrm rot="5400000">
          <a:off x="-269200" y="1872195"/>
          <a:ext cx="1794670" cy="1256269"/>
        </a:xfrm>
        <a:prstGeom prst="chevron">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dirty="0" smtClean="0"/>
            <a:t>Задачи – Мероприятия –Результат </a:t>
          </a:r>
          <a:endParaRPr lang="ru-RU" sz="1200" kern="1200" dirty="0"/>
        </a:p>
      </dsp:txBody>
      <dsp:txXfrm rot="-5400000">
        <a:off x="1" y="2231130"/>
        <a:ext cx="1256269" cy="538401"/>
      </dsp:txXfrm>
    </dsp:sp>
    <dsp:sp modelId="{EBD0D0D1-44AC-4036-8E21-964D590446A2}">
      <dsp:nvSpPr>
        <dsp:cNvPr id="0" name=""/>
        <dsp:cNvSpPr/>
      </dsp:nvSpPr>
      <dsp:spPr>
        <a:xfrm rot="5400000">
          <a:off x="3402452" y="-543188"/>
          <a:ext cx="1166535" cy="545890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ru-RU" sz="1600" kern="1200" dirty="0" smtClean="0">
              <a:latin typeface="Arial Narrow" pitchFamily="34" charset="0"/>
            </a:rPr>
            <a:t>Каковы цели и задачи проекта?</a:t>
          </a:r>
          <a:endParaRPr lang="ru-RU" sz="1600" kern="1200" dirty="0">
            <a:latin typeface="Arial Narrow" pitchFamily="34" charset="0"/>
          </a:endParaRPr>
        </a:p>
        <a:p>
          <a:pPr marL="171450" lvl="1" indent="-171450" algn="l" defTabSz="711200">
            <a:lnSpc>
              <a:spcPct val="90000"/>
            </a:lnSpc>
            <a:spcBef>
              <a:spcPct val="0"/>
            </a:spcBef>
            <a:spcAft>
              <a:spcPct val="15000"/>
            </a:spcAft>
            <a:buChar char="••"/>
          </a:pPr>
          <a:r>
            <a:rPr lang="ru-RU" sz="1600" kern="1200" dirty="0" smtClean="0">
              <a:latin typeface="Arial Narrow" pitchFamily="34" charset="0"/>
            </a:rPr>
            <a:t>Рабочий план реализации проекта</a:t>
          </a:r>
          <a:endParaRPr lang="ru-RU" sz="1600" kern="1200" dirty="0">
            <a:latin typeface="Arial Narrow" pitchFamily="34" charset="0"/>
          </a:endParaRPr>
        </a:p>
        <a:p>
          <a:pPr marL="171450" lvl="1" indent="-171450" algn="l" defTabSz="711200">
            <a:lnSpc>
              <a:spcPct val="90000"/>
            </a:lnSpc>
            <a:spcBef>
              <a:spcPct val="0"/>
            </a:spcBef>
            <a:spcAft>
              <a:spcPct val="15000"/>
            </a:spcAft>
            <a:buChar char="••"/>
          </a:pPr>
          <a:r>
            <a:rPr lang="ru-RU" sz="1600" kern="1200" dirty="0" smtClean="0">
              <a:latin typeface="Arial Narrow" pitchFamily="34" charset="0"/>
            </a:rPr>
            <a:t>Каким будет результат проекта?</a:t>
          </a:r>
          <a:endParaRPr lang="ru-RU" sz="1600" kern="1200" dirty="0">
            <a:latin typeface="Arial Narrow" pitchFamily="34" charset="0"/>
          </a:endParaRPr>
        </a:p>
      </dsp:txBody>
      <dsp:txXfrm rot="-5400000">
        <a:off x="1256269" y="1659941"/>
        <a:ext cx="5401956" cy="1052643"/>
      </dsp:txXfrm>
    </dsp:sp>
    <dsp:sp modelId="{991961BD-CDE4-42CF-AEE8-A6ADD0E0EDBD}">
      <dsp:nvSpPr>
        <dsp:cNvPr id="0" name=""/>
        <dsp:cNvSpPr/>
      </dsp:nvSpPr>
      <dsp:spPr>
        <a:xfrm rot="5400000">
          <a:off x="-269200" y="3474617"/>
          <a:ext cx="1794670" cy="125626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dirty="0" smtClean="0"/>
            <a:t>Мероприятия –Бюджет - Результат</a:t>
          </a:r>
          <a:endParaRPr lang="ru-RU" sz="1200" kern="1200" dirty="0"/>
        </a:p>
      </dsp:txBody>
      <dsp:txXfrm rot="-5400000">
        <a:off x="1" y="3833552"/>
        <a:ext cx="1256269" cy="538401"/>
      </dsp:txXfrm>
    </dsp:sp>
    <dsp:sp modelId="{7D95683A-EE89-4927-BF74-5820A4CC89A5}">
      <dsp:nvSpPr>
        <dsp:cNvPr id="0" name=""/>
        <dsp:cNvSpPr/>
      </dsp:nvSpPr>
      <dsp:spPr>
        <a:xfrm rot="5400000">
          <a:off x="3402452" y="1059233"/>
          <a:ext cx="1166535" cy="545890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ru-RU" sz="1600" kern="1200" dirty="0" smtClean="0">
              <a:latin typeface="Arial Narrow" pitchFamily="34" charset="0"/>
            </a:rPr>
            <a:t>Рабочий план реализации проекта</a:t>
          </a:r>
          <a:endParaRPr lang="ru-RU" sz="1600" kern="1200" dirty="0">
            <a:latin typeface="Arial Narrow" pitchFamily="34" charset="0"/>
          </a:endParaRPr>
        </a:p>
        <a:p>
          <a:pPr marL="171450" lvl="1" indent="-171450" algn="l" defTabSz="711200">
            <a:lnSpc>
              <a:spcPct val="90000"/>
            </a:lnSpc>
            <a:spcBef>
              <a:spcPct val="0"/>
            </a:spcBef>
            <a:spcAft>
              <a:spcPct val="15000"/>
            </a:spcAft>
            <a:buChar char="••"/>
          </a:pPr>
          <a:r>
            <a:rPr lang="ru-RU" sz="1600" kern="1200" dirty="0" smtClean="0">
              <a:latin typeface="Arial Narrow" pitchFamily="34" charset="0"/>
            </a:rPr>
            <a:t>Бюджет</a:t>
          </a:r>
          <a:endParaRPr lang="ru-RU" sz="1600" kern="1200" dirty="0">
            <a:latin typeface="Arial Narrow" pitchFamily="34" charset="0"/>
          </a:endParaRPr>
        </a:p>
        <a:p>
          <a:pPr marL="171450" lvl="1" indent="-171450" algn="l" defTabSz="711200">
            <a:lnSpc>
              <a:spcPct val="90000"/>
            </a:lnSpc>
            <a:spcBef>
              <a:spcPct val="0"/>
            </a:spcBef>
            <a:spcAft>
              <a:spcPct val="15000"/>
            </a:spcAft>
            <a:buChar char="••"/>
          </a:pPr>
          <a:r>
            <a:rPr lang="ru-RU" sz="1600" kern="1200" dirty="0" smtClean="0">
              <a:latin typeface="Arial Narrow" pitchFamily="34" charset="0"/>
            </a:rPr>
            <a:t>Каким будет результат проекта?</a:t>
          </a:r>
          <a:endParaRPr lang="ru-RU" sz="1600" kern="1200" dirty="0">
            <a:latin typeface="Arial Narrow" pitchFamily="34" charset="0"/>
          </a:endParaRPr>
        </a:p>
      </dsp:txBody>
      <dsp:txXfrm rot="-5400000">
        <a:off x="1256269" y="3262362"/>
        <a:ext cx="5401956" cy="10526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C58755-40A8-4893-B84C-CAC7911FAB67}">
      <dsp:nvSpPr>
        <dsp:cNvPr id="0" name=""/>
        <dsp:cNvSpPr/>
      </dsp:nvSpPr>
      <dsp:spPr>
        <a:xfrm rot="5400000">
          <a:off x="-269200" y="269773"/>
          <a:ext cx="1794670" cy="1256269"/>
        </a:xfrm>
        <a:prstGeom prst="chevron">
          <a:avLst/>
        </a:prstGeom>
        <a:solidFill>
          <a:schemeClr val="accent1"/>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1"/>
        </a:fillRef>
        <a:effectRef idx="1">
          <a:schemeClr val="accent1"/>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dirty="0" smtClean="0"/>
            <a:t>Проблема –Цель – Задачи  - Подход</a:t>
          </a:r>
          <a:endParaRPr lang="ru-RU" sz="1200" kern="1200" dirty="0"/>
        </a:p>
      </dsp:txBody>
      <dsp:txXfrm rot="-5400000">
        <a:off x="1" y="628708"/>
        <a:ext cx="1256269" cy="538401"/>
      </dsp:txXfrm>
    </dsp:sp>
    <dsp:sp modelId="{6A23CB2B-9F45-42D2-930F-F78B2F286486}">
      <dsp:nvSpPr>
        <dsp:cNvPr id="0" name=""/>
        <dsp:cNvSpPr/>
      </dsp:nvSpPr>
      <dsp:spPr>
        <a:xfrm rot="5400000">
          <a:off x="3402452" y="-2074743"/>
          <a:ext cx="1166535" cy="545890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ru-RU" sz="1600" kern="1200" dirty="0" smtClean="0">
              <a:latin typeface="Arial Narrow" pitchFamily="34" charset="0"/>
            </a:rPr>
            <a:t>Кому и для чего нужен этот проект?</a:t>
          </a:r>
          <a:endParaRPr lang="ru-RU" sz="1600" kern="1200" dirty="0">
            <a:latin typeface="Arial Narrow" pitchFamily="34" charset="0"/>
          </a:endParaRPr>
        </a:p>
        <a:p>
          <a:pPr marL="171450" lvl="1" indent="-171450" algn="l" defTabSz="711200">
            <a:lnSpc>
              <a:spcPct val="90000"/>
            </a:lnSpc>
            <a:spcBef>
              <a:spcPct val="0"/>
            </a:spcBef>
            <a:spcAft>
              <a:spcPct val="15000"/>
            </a:spcAft>
            <a:buChar char="••"/>
          </a:pPr>
          <a:r>
            <a:rPr lang="ru-RU" sz="1600" kern="1200" dirty="0" smtClean="0">
              <a:latin typeface="Arial Narrow" pitchFamily="34" charset="0"/>
            </a:rPr>
            <a:t>Каковы цели и задачи проекта?</a:t>
          </a:r>
          <a:endParaRPr lang="ru-RU" sz="1600" kern="1200" dirty="0">
            <a:latin typeface="Arial Narrow" pitchFamily="34" charset="0"/>
          </a:endParaRPr>
        </a:p>
        <a:p>
          <a:pPr marL="171450" lvl="1" indent="-171450" algn="l" defTabSz="711200">
            <a:lnSpc>
              <a:spcPct val="90000"/>
            </a:lnSpc>
            <a:spcBef>
              <a:spcPct val="0"/>
            </a:spcBef>
            <a:spcAft>
              <a:spcPct val="15000"/>
            </a:spcAft>
            <a:buChar char="••"/>
          </a:pPr>
          <a:r>
            <a:rPr lang="ru-RU" sz="1600" kern="1200" dirty="0" smtClean="0">
              <a:latin typeface="Arial Narrow" pitchFamily="34" charset="0"/>
            </a:rPr>
            <a:t>Каким образом проект будет реализован?</a:t>
          </a:r>
          <a:endParaRPr lang="ru-RU" sz="1600" kern="1200" dirty="0">
            <a:latin typeface="Arial Narrow" pitchFamily="34" charset="0"/>
          </a:endParaRPr>
        </a:p>
      </dsp:txBody>
      <dsp:txXfrm rot="-5400000">
        <a:off x="1256269" y="128386"/>
        <a:ext cx="5401956" cy="1052643"/>
      </dsp:txXfrm>
    </dsp:sp>
    <dsp:sp modelId="{3A50DB55-863E-48EB-8D3F-E076B7E4E0E2}">
      <dsp:nvSpPr>
        <dsp:cNvPr id="0" name=""/>
        <dsp:cNvSpPr/>
      </dsp:nvSpPr>
      <dsp:spPr>
        <a:xfrm rot="5400000">
          <a:off x="-269200" y="1872195"/>
          <a:ext cx="1794670" cy="1256269"/>
        </a:xfrm>
        <a:prstGeom prst="chevron">
          <a:avLst/>
        </a:prstGeom>
        <a:solidFill>
          <a:schemeClr val="accent1"/>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1"/>
        </a:fillRef>
        <a:effectRef idx="1">
          <a:schemeClr val="accent1"/>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dirty="0" smtClean="0"/>
            <a:t>Задачи – Мероприятия –Результат </a:t>
          </a:r>
          <a:endParaRPr lang="ru-RU" sz="1200" kern="1200" dirty="0"/>
        </a:p>
      </dsp:txBody>
      <dsp:txXfrm rot="-5400000">
        <a:off x="1" y="2231130"/>
        <a:ext cx="1256269" cy="538401"/>
      </dsp:txXfrm>
    </dsp:sp>
    <dsp:sp modelId="{EBD0D0D1-44AC-4036-8E21-964D590446A2}">
      <dsp:nvSpPr>
        <dsp:cNvPr id="0" name=""/>
        <dsp:cNvSpPr/>
      </dsp:nvSpPr>
      <dsp:spPr>
        <a:xfrm rot="5400000">
          <a:off x="3402452" y="-543188"/>
          <a:ext cx="1166535" cy="545890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ru-RU" sz="1600" kern="1200" dirty="0" smtClean="0">
              <a:latin typeface="Arial Narrow" pitchFamily="34" charset="0"/>
            </a:rPr>
            <a:t>Каковы цели и задачи проекта?</a:t>
          </a:r>
          <a:endParaRPr lang="ru-RU" sz="1600" kern="1200" dirty="0">
            <a:latin typeface="Arial Narrow" pitchFamily="34" charset="0"/>
          </a:endParaRPr>
        </a:p>
        <a:p>
          <a:pPr marL="171450" lvl="1" indent="-171450" algn="l" defTabSz="711200">
            <a:lnSpc>
              <a:spcPct val="90000"/>
            </a:lnSpc>
            <a:spcBef>
              <a:spcPct val="0"/>
            </a:spcBef>
            <a:spcAft>
              <a:spcPct val="15000"/>
            </a:spcAft>
            <a:buChar char="••"/>
          </a:pPr>
          <a:r>
            <a:rPr lang="ru-RU" sz="1600" kern="1200" dirty="0" smtClean="0">
              <a:latin typeface="Arial Narrow" pitchFamily="34" charset="0"/>
            </a:rPr>
            <a:t>Рабочий план реализации проекта</a:t>
          </a:r>
          <a:endParaRPr lang="ru-RU" sz="1600" kern="1200" dirty="0">
            <a:latin typeface="Arial Narrow" pitchFamily="34" charset="0"/>
          </a:endParaRPr>
        </a:p>
        <a:p>
          <a:pPr marL="171450" lvl="1" indent="-171450" algn="l" defTabSz="711200">
            <a:lnSpc>
              <a:spcPct val="90000"/>
            </a:lnSpc>
            <a:spcBef>
              <a:spcPct val="0"/>
            </a:spcBef>
            <a:spcAft>
              <a:spcPct val="15000"/>
            </a:spcAft>
            <a:buChar char="••"/>
          </a:pPr>
          <a:r>
            <a:rPr lang="ru-RU" sz="1600" kern="1200" dirty="0" smtClean="0">
              <a:latin typeface="Arial Narrow" pitchFamily="34" charset="0"/>
            </a:rPr>
            <a:t>Каким будет результат проекта?</a:t>
          </a:r>
          <a:endParaRPr lang="ru-RU" sz="1600" kern="1200" dirty="0">
            <a:latin typeface="Arial Narrow" pitchFamily="34" charset="0"/>
          </a:endParaRPr>
        </a:p>
      </dsp:txBody>
      <dsp:txXfrm rot="-5400000">
        <a:off x="1256269" y="1659941"/>
        <a:ext cx="5401956" cy="1052643"/>
      </dsp:txXfrm>
    </dsp:sp>
    <dsp:sp modelId="{991961BD-CDE4-42CF-AEE8-A6ADD0E0EDBD}">
      <dsp:nvSpPr>
        <dsp:cNvPr id="0" name=""/>
        <dsp:cNvSpPr/>
      </dsp:nvSpPr>
      <dsp:spPr>
        <a:xfrm rot="5400000">
          <a:off x="-269200" y="3474617"/>
          <a:ext cx="1794670" cy="1256269"/>
        </a:xfrm>
        <a:prstGeom prst="chevron">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dirty="0" smtClean="0"/>
            <a:t>Мероприятия –Бюджет - Результат</a:t>
          </a:r>
          <a:endParaRPr lang="ru-RU" sz="1200" kern="1200" dirty="0"/>
        </a:p>
      </dsp:txBody>
      <dsp:txXfrm rot="-5400000">
        <a:off x="1" y="3833552"/>
        <a:ext cx="1256269" cy="538401"/>
      </dsp:txXfrm>
    </dsp:sp>
    <dsp:sp modelId="{7D95683A-EE89-4927-BF74-5820A4CC89A5}">
      <dsp:nvSpPr>
        <dsp:cNvPr id="0" name=""/>
        <dsp:cNvSpPr/>
      </dsp:nvSpPr>
      <dsp:spPr>
        <a:xfrm rot="5400000">
          <a:off x="3402452" y="1059233"/>
          <a:ext cx="1166535" cy="545890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ru-RU" sz="1600" kern="1200" dirty="0" smtClean="0">
              <a:latin typeface="Arial Narrow" pitchFamily="34" charset="0"/>
            </a:rPr>
            <a:t>Рабочий план реализации проекта</a:t>
          </a:r>
          <a:endParaRPr lang="ru-RU" sz="1600" kern="1200" dirty="0">
            <a:latin typeface="Arial Narrow" pitchFamily="34" charset="0"/>
          </a:endParaRPr>
        </a:p>
        <a:p>
          <a:pPr marL="171450" lvl="1" indent="-171450" algn="l" defTabSz="711200">
            <a:lnSpc>
              <a:spcPct val="90000"/>
            </a:lnSpc>
            <a:spcBef>
              <a:spcPct val="0"/>
            </a:spcBef>
            <a:spcAft>
              <a:spcPct val="15000"/>
            </a:spcAft>
            <a:buChar char="••"/>
          </a:pPr>
          <a:r>
            <a:rPr lang="ru-RU" sz="1600" kern="1200" dirty="0" smtClean="0">
              <a:latin typeface="Arial Narrow" pitchFamily="34" charset="0"/>
            </a:rPr>
            <a:t>Бюджет</a:t>
          </a:r>
          <a:endParaRPr lang="ru-RU" sz="1600" kern="1200" dirty="0">
            <a:latin typeface="Arial Narrow" pitchFamily="34" charset="0"/>
          </a:endParaRPr>
        </a:p>
        <a:p>
          <a:pPr marL="171450" lvl="1" indent="-171450" algn="l" defTabSz="711200">
            <a:lnSpc>
              <a:spcPct val="90000"/>
            </a:lnSpc>
            <a:spcBef>
              <a:spcPct val="0"/>
            </a:spcBef>
            <a:spcAft>
              <a:spcPct val="15000"/>
            </a:spcAft>
            <a:buChar char="••"/>
          </a:pPr>
          <a:r>
            <a:rPr lang="ru-RU" sz="1600" kern="1200" dirty="0" smtClean="0">
              <a:latin typeface="Arial Narrow" pitchFamily="34" charset="0"/>
            </a:rPr>
            <a:t>Каким будет результат проекта?</a:t>
          </a:r>
          <a:endParaRPr lang="ru-RU" sz="1600" kern="1200" dirty="0">
            <a:latin typeface="Arial Narrow" pitchFamily="34" charset="0"/>
          </a:endParaRPr>
        </a:p>
      </dsp:txBody>
      <dsp:txXfrm rot="-5400000">
        <a:off x="1256269" y="3262362"/>
        <a:ext cx="5401956" cy="1052643"/>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Arial" charset="0"/>
                <a:cs typeface="Arial" charset="0"/>
              </a:defRPr>
            </a:lvl1pPr>
          </a:lstStyle>
          <a:p>
            <a:pPr>
              <a:defRPr/>
            </a:pPr>
            <a:endParaRPr lang="ru-RU"/>
          </a:p>
        </p:txBody>
      </p:sp>
      <p:sp>
        <p:nvSpPr>
          <p:cNvPr id="3584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Arial" charset="0"/>
                <a:cs typeface="Arial" charset="0"/>
              </a:defRPr>
            </a:lvl1pPr>
          </a:lstStyle>
          <a:p>
            <a:pPr>
              <a:defRPr/>
            </a:pPr>
            <a:fld id="{25998445-D5D5-4171-873A-105A503A6B06}" type="datetimeFigureOut">
              <a:rPr lang="ru-RU"/>
              <a:pPr>
                <a:defRPr/>
              </a:pPr>
              <a:t>01.09.2015</a:t>
            </a:fld>
            <a:endParaRPr lang="ru-RU"/>
          </a:p>
        </p:txBody>
      </p:sp>
      <p:sp>
        <p:nvSpPr>
          <p:cNvPr id="3584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Arial" charset="0"/>
                <a:cs typeface="Arial" charset="0"/>
              </a:defRPr>
            </a:lvl1pPr>
          </a:lstStyle>
          <a:p>
            <a:pPr>
              <a:defRPr/>
            </a:pPr>
            <a:endParaRPr lang="ru-RU"/>
          </a:p>
        </p:txBody>
      </p:sp>
      <p:sp>
        <p:nvSpPr>
          <p:cNvPr id="3584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Arial" charset="0"/>
                <a:cs typeface="Arial" charset="0"/>
              </a:defRPr>
            </a:lvl1pPr>
          </a:lstStyle>
          <a:p>
            <a:pPr>
              <a:defRPr/>
            </a:pPr>
            <a:fld id="{2C635C88-3E7A-4FF6-9E93-42266E246EE3}" type="slidenum">
              <a:rPr lang="ru-RU"/>
              <a:pPr>
                <a:defRPr/>
              </a:pPr>
              <a:t>‹#›</a:t>
            </a:fld>
            <a:endParaRPr lang="ru-RU"/>
          </a:p>
        </p:txBody>
      </p:sp>
    </p:spTree>
    <p:extLst>
      <p:ext uri="{BB962C8B-B14F-4D97-AF65-F5344CB8AC3E}">
        <p14:creationId xmlns:p14="http://schemas.microsoft.com/office/powerpoint/2010/main" val="40777270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E551888-6A99-41E0-9CE1-87567AF627B1}" type="datetimeFigureOut">
              <a:rPr lang="ru-RU"/>
              <a:pPr>
                <a:defRPr/>
              </a:pPr>
              <a:t>01.09.2015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5F740DC-05EB-492C-9B11-40D87BF671F4}" type="slidenum">
              <a:rPr lang="ru-RU"/>
              <a:pPr>
                <a:defRPr/>
              </a:pPr>
              <a:t>‹#›</a:t>
            </a:fld>
            <a:endParaRPr lang="ru-RU"/>
          </a:p>
        </p:txBody>
      </p:sp>
    </p:spTree>
    <p:extLst>
      <p:ext uri="{BB962C8B-B14F-4D97-AF65-F5344CB8AC3E}">
        <p14:creationId xmlns:p14="http://schemas.microsoft.com/office/powerpoint/2010/main" val="443776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Заметки 2"/>
          <p:cNvSpPr>
            <a:spLocks noGrp="1"/>
          </p:cNvSpPr>
          <p:nvPr>
            <p:ph type="body" idx="1"/>
          </p:nvPr>
        </p:nvSpPr>
        <p:spPr/>
        <p:txBody>
          <a:bodyPr>
            <a:normAutofit fontScale="85000" lnSpcReduction="20000"/>
          </a:bodyPr>
          <a:lstStyle/>
          <a:p>
            <a:pPr>
              <a:defRPr/>
            </a:pPr>
            <a:endParaRPr lang="ru-RU" dirty="0" smtClean="0"/>
          </a:p>
        </p:txBody>
      </p:sp>
      <p:sp>
        <p:nvSpPr>
          <p:cNvPr id="4" name="Номер слайда 3"/>
          <p:cNvSpPr>
            <a:spLocks noGrp="1"/>
          </p:cNvSpPr>
          <p:nvPr>
            <p:ph type="sldNum" sz="quarter" idx="5"/>
          </p:nvPr>
        </p:nvSpPr>
        <p:spPr/>
        <p:txBody>
          <a:bodyPr/>
          <a:lstStyle/>
          <a:p>
            <a:pPr>
              <a:defRPr/>
            </a:pPr>
            <a:fld id="{43B0E1FB-5864-4E66-B08A-5282595236E0}" type="slidenum">
              <a:rPr lang="ru-RU" smtClean="0"/>
              <a:pPr>
                <a:defRPr/>
              </a:pPr>
              <a:t>6</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4" name="Номер слайда 3"/>
          <p:cNvSpPr>
            <a:spLocks noGrp="1"/>
          </p:cNvSpPr>
          <p:nvPr>
            <p:ph type="sldNum" sz="quarter" idx="5"/>
          </p:nvPr>
        </p:nvSpPr>
        <p:spPr/>
        <p:txBody>
          <a:bodyPr/>
          <a:lstStyle/>
          <a:p>
            <a:pPr>
              <a:defRPr/>
            </a:pPr>
            <a:fld id="{59D514A1-CE8A-4508-A6C1-78A8CB8C392F}" type="slidenum">
              <a:rPr lang="ru-RU" smtClean="0"/>
              <a:pPr>
                <a:defRPr/>
              </a:pPr>
              <a:t>7</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a:p>
            <a:endParaRPr lang="ru-RU" altLang="ru-RU" smtClean="0"/>
          </a:p>
        </p:txBody>
      </p:sp>
      <p:sp>
        <p:nvSpPr>
          <p:cNvPr id="4" name="Номер слайда 3"/>
          <p:cNvSpPr>
            <a:spLocks noGrp="1"/>
          </p:cNvSpPr>
          <p:nvPr>
            <p:ph type="sldNum" sz="quarter" idx="5"/>
          </p:nvPr>
        </p:nvSpPr>
        <p:spPr/>
        <p:txBody>
          <a:bodyPr/>
          <a:lstStyle/>
          <a:p>
            <a:pPr>
              <a:defRPr/>
            </a:pPr>
            <a:fld id="{AAFB81F9-4F64-469B-AF65-188F4FBBD770}" type="slidenum">
              <a:rPr lang="ru-RU" smtClean="0"/>
              <a:pPr>
                <a:defRPr/>
              </a:pPr>
              <a:t>8</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Заметки 2"/>
          <p:cNvSpPr>
            <a:spLocks noGrp="1"/>
          </p:cNvSpPr>
          <p:nvPr>
            <p:ph type="body" idx="1"/>
          </p:nvPr>
        </p:nvSpPr>
        <p:spPr/>
        <p:txBody>
          <a:bodyPr/>
          <a:lstStyle/>
          <a:p>
            <a:pPr marL="342900" indent="-342900" algn="just">
              <a:buFontTx/>
              <a:buAutoNum type="arabicPeriod"/>
              <a:defRPr/>
            </a:pPr>
            <a:endParaRPr lang="ru-RU" dirty="0" smtClean="0">
              <a:latin typeface="Arial Narrow" pitchFamily="34" charset="0"/>
            </a:endParaRPr>
          </a:p>
          <a:p>
            <a:pPr marL="342900" indent="-342900" algn="just">
              <a:defRPr/>
            </a:pPr>
            <a:endParaRPr lang="ru-RU" dirty="0" smtClean="0">
              <a:latin typeface="Arial Narrow" pitchFamily="34" charset="0"/>
            </a:endParaRPr>
          </a:p>
          <a:p>
            <a:pPr>
              <a:defRPr/>
            </a:pPr>
            <a:endParaRPr lang="ru-RU" dirty="0"/>
          </a:p>
        </p:txBody>
      </p:sp>
      <p:sp>
        <p:nvSpPr>
          <p:cNvPr id="4" name="Номер слайда 3"/>
          <p:cNvSpPr>
            <a:spLocks noGrp="1"/>
          </p:cNvSpPr>
          <p:nvPr>
            <p:ph type="sldNum" sz="quarter" idx="5"/>
          </p:nvPr>
        </p:nvSpPr>
        <p:spPr/>
        <p:txBody>
          <a:bodyPr/>
          <a:lstStyle/>
          <a:p>
            <a:pPr>
              <a:defRPr/>
            </a:pPr>
            <a:fld id="{D2B75A14-B353-4B9D-A204-805C1885CF80}" type="slidenum">
              <a:rPr lang="ru-RU" smtClean="0"/>
              <a:pPr>
                <a:defRPr/>
              </a:pPr>
              <a:t>9</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2900" indent="-342900" algn="just"/>
            <a:endParaRPr lang="ru-RU" altLang="ru-RU" b="1" smtClean="0">
              <a:latin typeface="Arial Narrow" pitchFamily="34" charset="0"/>
            </a:endParaRPr>
          </a:p>
        </p:txBody>
      </p:sp>
      <p:sp>
        <p:nvSpPr>
          <p:cNvPr id="4" name="Номер слайда 3"/>
          <p:cNvSpPr>
            <a:spLocks noGrp="1"/>
          </p:cNvSpPr>
          <p:nvPr>
            <p:ph type="sldNum" sz="quarter" idx="5"/>
          </p:nvPr>
        </p:nvSpPr>
        <p:spPr/>
        <p:txBody>
          <a:bodyPr/>
          <a:lstStyle/>
          <a:p>
            <a:pPr>
              <a:defRPr/>
            </a:pPr>
            <a:fld id="{A6419405-C85C-42EC-8474-C8F2CD5F40A2}" type="slidenum">
              <a:rPr lang="ru-RU" smtClean="0"/>
              <a:pPr>
                <a:defRPr/>
              </a:pPr>
              <a:t>10</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2900" indent="-342900" algn="just"/>
            <a:endParaRPr lang="ru-RU" altLang="ru-RU" smtClean="0"/>
          </a:p>
        </p:txBody>
      </p:sp>
      <p:sp>
        <p:nvSpPr>
          <p:cNvPr id="4" name="Номер слайда 3"/>
          <p:cNvSpPr>
            <a:spLocks noGrp="1"/>
          </p:cNvSpPr>
          <p:nvPr>
            <p:ph type="sldNum" sz="quarter" idx="5"/>
          </p:nvPr>
        </p:nvSpPr>
        <p:spPr/>
        <p:txBody>
          <a:bodyPr/>
          <a:lstStyle/>
          <a:p>
            <a:pPr>
              <a:defRPr/>
            </a:pPr>
            <a:fld id="{392ED1B8-9087-481A-A21C-B7BF550E2532}" type="slidenum">
              <a:rPr lang="ru-RU" smtClean="0"/>
              <a:pPr>
                <a:defRPr/>
              </a:pPr>
              <a:t>11</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2900" indent="-342900" algn="just"/>
            <a:endParaRPr lang="ru-RU" altLang="ru-RU" smtClean="0"/>
          </a:p>
        </p:txBody>
      </p:sp>
      <p:sp>
        <p:nvSpPr>
          <p:cNvPr id="4" name="Номер слайда 3"/>
          <p:cNvSpPr>
            <a:spLocks noGrp="1"/>
          </p:cNvSpPr>
          <p:nvPr>
            <p:ph type="sldNum" sz="quarter" idx="5"/>
          </p:nvPr>
        </p:nvSpPr>
        <p:spPr/>
        <p:txBody>
          <a:bodyPr/>
          <a:lstStyle/>
          <a:p>
            <a:pPr>
              <a:defRPr/>
            </a:pPr>
            <a:fld id="{E4B62956-8931-468C-8A73-43E38C36FBB0}" type="slidenum">
              <a:rPr lang="ru-RU" smtClean="0"/>
              <a:pPr>
                <a:defRPr/>
              </a:pPr>
              <a:t>12</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Заметки 2"/>
          <p:cNvSpPr>
            <a:spLocks noGrp="1"/>
          </p:cNvSpPr>
          <p:nvPr>
            <p:ph type="body" idx="1"/>
          </p:nvPr>
        </p:nvSpPr>
        <p:spPr/>
        <p:txBody>
          <a:bodyPr>
            <a:normAutofit lnSpcReduction="10000"/>
          </a:bodyPr>
          <a:lstStyle/>
          <a:p>
            <a:pPr>
              <a:defRPr/>
            </a:pPr>
            <a:endParaRPr lang="ru-RU" dirty="0"/>
          </a:p>
        </p:txBody>
      </p:sp>
      <p:sp>
        <p:nvSpPr>
          <p:cNvPr id="4" name="Номер слайда 3"/>
          <p:cNvSpPr>
            <a:spLocks noGrp="1"/>
          </p:cNvSpPr>
          <p:nvPr>
            <p:ph type="sldNum" sz="quarter" idx="5"/>
          </p:nvPr>
        </p:nvSpPr>
        <p:spPr/>
        <p:txBody>
          <a:bodyPr/>
          <a:lstStyle/>
          <a:p>
            <a:pPr>
              <a:defRPr/>
            </a:pPr>
            <a:fld id="{C106C64C-F0B6-47B9-91A1-7075370FA6E7}" type="slidenum">
              <a:rPr lang="ru-RU" smtClean="0"/>
              <a:pPr>
                <a:defRPr/>
              </a:pPr>
              <a:t>13</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4" name="Номер слайда 3"/>
          <p:cNvSpPr>
            <a:spLocks noGrp="1"/>
          </p:cNvSpPr>
          <p:nvPr>
            <p:ph type="sldNum" sz="quarter" idx="5"/>
          </p:nvPr>
        </p:nvSpPr>
        <p:spPr/>
        <p:txBody>
          <a:bodyPr/>
          <a:lstStyle/>
          <a:p>
            <a:pPr>
              <a:defRPr/>
            </a:pPr>
            <a:fld id="{873F10A6-3DE6-41CA-A004-80F2D2E3457B}" type="slidenum">
              <a:rPr lang="ru-RU" smtClean="0"/>
              <a:pPr>
                <a:defRPr/>
              </a:pPr>
              <a:t>14</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4" name="Номер слайда 3"/>
          <p:cNvSpPr>
            <a:spLocks noGrp="1"/>
          </p:cNvSpPr>
          <p:nvPr>
            <p:ph type="sldNum" sz="quarter" idx="5"/>
          </p:nvPr>
        </p:nvSpPr>
        <p:spPr/>
        <p:txBody>
          <a:bodyPr/>
          <a:lstStyle/>
          <a:p>
            <a:pPr>
              <a:defRPr/>
            </a:pPr>
            <a:fld id="{6D30D56D-8E3B-4EA8-8600-1D008080BDF6}" type="slidenum">
              <a:rPr lang="ru-RU" smtClean="0"/>
              <a:pPr>
                <a:defRPr/>
              </a:pPr>
              <a:t>15</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4" name="Номер слайда 3"/>
          <p:cNvSpPr>
            <a:spLocks noGrp="1"/>
          </p:cNvSpPr>
          <p:nvPr>
            <p:ph type="sldNum" sz="quarter" idx="5"/>
          </p:nvPr>
        </p:nvSpPr>
        <p:spPr/>
        <p:txBody>
          <a:bodyPr/>
          <a:lstStyle/>
          <a:p>
            <a:pPr>
              <a:defRPr/>
            </a:pPr>
            <a:fld id="{817B596C-DC23-4090-A035-33DA408CA88C}" type="slidenum">
              <a:rPr lang="ru-RU" smtClean="0"/>
              <a:pPr>
                <a:defRPr/>
              </a:pPr>
              <a:t>16</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2900" indent="-342900" algn="just"/>
            <a:endParaRPr lang="ru-RU" altLang="ru-RU" smtClean="0">
              <a:latin typeface="Arial Narrow" pitchFamily="34" charset="0"/>
            </a:endParaRPr>
          </a:p>
        </p:txBody>
      </p:sp>
      <p:sp>
        <p:nvSpPr>
          <p:cNvPr id="4" name="Номер слайда 3"/>
          <p:cNvSpPr>
            <a:spLocks noGrp="1"/>
          </p:cNvSpPr>
          <p:nvPr>
            <p:ph type="sldNum" sz="quarter" idx="5"/>
          </p:nvPr>
        </p:nvSpPr>
        <p:spPr/>
        <p:txBody>
          <a:bodyPr/>
          <a:lstStyle/>
          <a:p>
            <a:pPr>
              <a:defRPr/>
            </a:pPr>
            <a:fld id="{F82D1397-5374-4908-A836-8A5B5ED5DA90}" type="slidenum">
              <a:rPr lang="ru-RU" smtClean="0"/>
              <a:pPr>
                <a:defRPr/>
              </a:pPr>
              <a:t>17</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4" name="Номер слайда 3"/>
          <p:cNvSpPr>
            <a:spLocks noGrp="1"/>
          </p:cNvSpPr>
          <p:nvPr>
            <p:ph type="sldNum" sz="quarter" idx="5"/>
          </p:nvPr>
        </p:nvSpPr>
        <p:spPr/>
        <p:txBody>
          <a:bodyPr/>
          <a:lstStyle/>
          <a:p>
            <a:pPr>
              <a:defRPr/>
            </a:pPr>
            <a:fld id="{C3E623CB-23C3-43FD-A7DB-08296951C43E}" type="slidenum">
              <a:rPr lang="ru-RU" smtClean="0"/>
              <a:pPr>
                <a:defRPr/>
              </a:pPr>
              <a:t>22</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ru-RU" altLang="ru-RU" b="1" smtClean="0"/>
              <a:t>Замечание о разовых приобретениях</a:t>
            </a:r>
            <a:endParaRPr lang="ru-RU" altLang="ru-RU" smtClean="0"/>
          </a:p>
          <a:p>
            <a:r>
              <a:rPr lang="ru-RU" altLang="ru-RU" smtClean="0"/>
              <a:t>Это приобретения, которые Вы делаете лишь однажды в течение всего срока проекта. Сюда, например, относятся покупка автомобиля для проведения полевых обследований или покупка компьютера. В таком случае важно указывать, достаточно ли у Вас средств для использования приобретенных вещей надлежащим образом. Автомобиль, в частности, требует наличия шофера, топлива, ухода, ремонта и охраны. Аналогично, компьютер и другое оборудование должны использоваться квалифицированными работниками. Донор пожелает узнать, достаточно ли у Вас средств для этого. Он, безусловно, не захочет оплачивать покупку джипа, который будет безвыездно простаивать год в гараже.</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r>
              <a:rPr lang="ru-RU"/>
              <a:t>Национальный центр  социально-гуманитарных проектов</a:t>
            </a:r>
          </a:p>
        </p:txBody>
      </p:sp>
      <p:sp>
        <p:nvSpPr>
          <p:cNvPr id="6" name="Номер слайда 5"/>
          <p:cNvSpPr>
            <a:spLocks noGrp="1"/>
          </p:cNvSpPr>
          <p:nvPr>
            <p:ph type="sldNum" sz="quarter" idx="12"/>
          </p:nvPr>
        </p:nvSpPr>
        <p:spPr/>
        <p:txBody>
          <a:bodyPr/>
          <a:lstStyle>
            <a:lvl1pPr>
              <a:defRPr/>
            </a:lvl1pPr>
          </a:lstStyle>
          <a:p>
            <a:pPr>
              <a:defRPr/>
            </a:pPr>
            <a:fld id="{3B6B00C3-5251-49E2-AC50-138F63791ECD}" type="slidenum">
              <a:rPr lang="ru-RU"/>
              <a:pPr>
                <a:defRPr/>
              </a:pPr>
              <a:t>‹#›</a:t>
            </a:fld>
            <a:endParaRPr lang="ru-RU"/>
          </a:p>
        </p:txBody>
      </p:sp>
    </p:spTree>
    <p:extLst>
      <p:ext uri="{BB962C8B-B14F-4D97-AF65-F5344CB8AC3E}">
        <p14:creationId xmlns:p14="http://schemas.microsoft.com/office/powerpoint/2010/main" val="1023386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r>
              <a:rPr lang="ru-RU"/>
              <a:t>Национальный центр  социально-гуманитарных проектов</a:t>
            </a:r>
          </a:p>
        </p:txBody>
      </p:sp>
      <p:sp>
        <p:nvSpPr>
          <p:cNvPr id="6" name="Номер слайда 5"/>
          <p:cNvSpPr>
            <a:spLocks noGrp="1"/>
          </p:cNvSpPr>
          <p:nvPr>
            <p:ph type="sldNum" sz="quarter" idx="12"/>
          </p:nvPr>
        </p:nvSpPr>
        <p:spPr/>
        <p:txBody>
          <a:bodyPr/>
          <a:lstStyle>
            <a:lvl1pPr>
              <a:defRPr/>
            </a:lvl1pPr>
          </a:lstStyle>
          <a:p>
            <a:pPr>
              <a:defRPr/>
            </a:pPr>
            <a:fld id="{94C81EBD-6479-4F5F-9B52-978286FAE3E4}" type="slidenum">
              <a:rPr lang="ru-RU"/>
              <a:pPr>
                <a:defRPr/>
              </a:pPr>
              <a:t>‹#›</a:t>
            </a:fld>
            <a:endParaRPr lang="ru-RU"/>
          </a:p>
        </p:txBody>
      </p:sp>
    </p:spTree>
    <p:extLst>
      <p:ext uri="{BB962C8B-B14F-4D97-AF65-F5344CB8AC3E}">
        <p14:creationId xmlns:p14="http://schemas.microsoft.com/office/powerpoint/2010/main" val="2853911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Пустой слайд">
    <p:spTree>
      <p:nvGrpSpPr>
        <p:cNvPr id="1" name=""/>
        <p:cNvGrpSpPr/>
        <p:nvPr/>
      </p:nvGrpSpPr>
      <p:grpSpPr>
        <a:xfrm>
          <a:off x="0" y="0"/>
          <a:ext cx="0" cy="0"/>
          <a:chOff x="0" y="0"/>
          <a:chExt cx="0" cy="0"/>
        </a:xfrm>
      </p:grpSpPr>
      <p:sp>
        <p:nvSpPr>
          <p:cNvPr id="3" name="Прямоугольник 4"/>
          <p:cNvSpPr/>
          <p:nvPr userDrawn="1"/>
        </p:nvSpPr>
        <p:spPr>
          <a:xfrm>
            <a:off x="6000750" y="6515100"/>
            <a:ext cx="1454150" cy="342900"/>
          </a:xfrm>
          <a:prstGeom prst="rect">
            <a:avLst/>
          </a:prstGeom>
          <a:solidFill>
            <a:srgbClr val="902B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pic>
        <p:nvPicPr>
          <p:cNvPr id="4" name="Рисунок 9" descr="emblem.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81713" y="6215063"/>
            <a:ext cx="642937"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28" descr="strelka.gif"/>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71463" y="161925"/>
            <a:ext cx="600075"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Заголовок 1"/>
          <p:cNvSpPr>
            <a:spLocks noGrp="1"/>
          </p:cNvSpPr>
          <p:nvPr>
            <p:ph type="ctrTitle"/>
          </p:nvPr>
        </p:nvSpPr>
        <p:spPr>
          <a:xfrm>
            <a:off x="871512" y="253987"/>
            <a:ext cx="7772400" cy="369881"/>
          </a:xfrm>
        </p:spPr>
        <p:txBody>
          <a:bodyPr>
            <a:normAutofit/>
          </a:bodyPr>
          <a:lstStyle>
            <a:lvl1pPr algn="l">
              <a:defRPr sz="2300">
                <a:solidFill>
                  <a:srgbClr val="777777"/>
                </a:solidFill>
                <a:latin typeface="Arial Narrow" pitchFamily="34" charset="0"/>
              </a:defRPr>
            </a:lvl1pPr>
          </a:lstStyle>
          <a:p>
            <a:r>
              <a:rPr lang="ru-RU" dirty="0" smtClean="0"/>
              <a:t>Образец заголовка</a:t>
            </a:r>
            <a:endParaRPr lang="ru-RU" dirty="0"/>
          </a:p>
        </p:txBody>
      </p:sp>
      <p:sp>
        <p:nvSpPr>
          <p:cNvPr id="6" name="Номер слайда 21"/>
          <p:cNvSpPr>
            <a:spLocks noGrp="1"/>
          </p:cNvSpPr>
          <p:nvPr>
            <p:ph type="sldNum" sz="quarter" idx="10"/>
          </p:nvPr>
        </p:nvSpPr>
        <p:spPr>
          <a:xfrm>
            <a:off x="5286375" y="6492875"/>
            <a:ext cx="2133600" cy="365125"/>
          </a:xfrm>
        </p:spPr>
        <p:txBody>
          <a:bodyPr/>
          <a:lstStyle>
            <a:lvl1pPr>
              <a:defRPr>
                <a:solidFill>
                  <a:schemeClr val="bg1"/>
                </a:solidFill>
                <a:latin typeface="Arial Narrow" pitchFamily="34" charset="0"/>
              </a:defRPr>
            </a:lvl1pPr>
          </a:lstStyle>
          <a:p>
            <a:pPr>
              <a:defRPr/>
            </a:pPr>
            <a:fld id="{8D73F7A5-9876-4579-BA54-89DD659CDF67}" type="slidenum">
              <a:rPr lang="ru-RU"/>
              <a:pPr>
                <a:defRPr/>
              </a:pPr>
              <a:t>‹#›</a:t>
            </a:fld>
            <a:endParaRPr lang="ru-RU" dirty="0"/>
          </a:p>
        </p:txBody>
      </p:sp>
      <p:sp>
        <p:nvSpPr>
          <p:cNvPr id="7" name="Нижний колонтитул 22"/>
          <p:cNvSpPr>
            <a:spLocks noGrp="1"/>
          </p:cNvSpPr>
          <p:nvPr>
            <p:ph type="ftr" sz="quarter" idx="11"/>
          </p:nvPr>
        </p:nvSpPr>
        <p:spPr>
          <a:xfrm>
            <a:off x="3124200" y="6492875"/>
            <a:ext cx="2895600" cy="365125"/>
          </a:xfrm>
        </p:spPr>
        <p:txBody>
          <a:bodyPr/>
          <a:lstStyle>
            <a:lvl1pPr algn="r">
              <a:defRPr>
                <a:latin typeface="Arial Narrow" pitchFamily="34" charset="0"/>
              </a:defRPr>
            </a:lvl1pPr>
          </a:lstStyle>
          <a:p>
            <a:pPr>
              <a:defRPr/>
            </a:pPr>
            <a:r>
              <a:rPr lang="ru-RU"/>
              <a:t>Национальный центр </a:t>
            </a:r>
          </a:p>
          <a:p>
            <a:pPr>
              <a:defRPr/>
            </a:pPr>
            <a:r>
              <a:rPr lang="ru-RU"/>
              <a:t>социально-гуманитарных проектов</a:t>
            </a:r>
          </a:p>
        </p:txBody>
      </p:sp>
    </p:spTree>
    <p:extLst>
      <p:ext uri="{BB962C8B-B14F-4D97-AF65-F5344CB8AC3E}">
        <p14:creationId xmlns:p14="http://schemas.microsoft.com/office/powerpoint/2010/main" val="2044893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r>
              <a:rPr lang="ru-RU"/>
              <a:t>Национальный центр  социально-гуманитарных проектов</a:t>
            </a:r>
          </a:p>
        </p:txBody>
      </p:sp>
      <p:sp>
        <p:nvSpPr>
          <p:cNvPr id="6" name="Номер слайда 5"/>
          <p:cNvSpPr>
            <a:spLocks noGrp="1"/>
          </p:cNvSpPr>
          <p:nvPr>
            <p:ph type="sldNum" sz="quarter" idx="12"/>
          </p:nvPr>
        </p:nvSpPr>
        <p:spPr/>
        <p:txBody>
          <a:bodyPr/>
          <a:lstStyle>
            <a:lvl1pPr>
              <a:defRPr/>
            </a:lvl1pPr>
          </a:lstStyle>
          <a:p>
            <a:pPr>
              <a:defRPr/>
            </a:pPr>
            <a:fld id="{85F3D2F3-3D1E-4A78-83B8-02C1DB1AC4AB}" type="slidenum">
              <a:rPr lang="ru-RU"/>
              <a:pPr>
                <a:defRPr/>
              </a:pPr>
              <a:t>‹#›</a:t>
            </a:fld>
            <a:endParaRPr lang="ru-RU"/>
          </a:p>
        </p:txBody>
      </p:sp>
    </p:spTree>
    <p:extLst>
      <p:ext uri="{BB962C8B-B14F-4D97-AF65-F5344CB8AC3E}">
        <p14:creationId xmlns:p14="http://schemas.microsoft.com/office/powerpoint/2010/main" val="1484084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endParaRPr lang="ru-RU"/>
          </a:p>
        </p:txBody>
      </p:sp>
      <p:sp>
        <p:nvSpPr>
          <p:cNvPr id="6" name="Нижний колонтитул 4"/>
          <p:cNvSpPr>
            <a:spLocks noGrp="1"/>
          </p:cNvSpPr>
          <p:nvPr>
            <p:ph type="ftr" sz="quarter" idx="11"/>
          </p:nvPr>
        </p:nvSpPr>
        <p:spPr/>
        <p:txBody>
          <a:bodyPr/>
          <a:lstStyle>
            <a:lvl1pPr>
              <a:defRPr/>
            </a:lvl1pPr>
          </a:lstStyle>
          <a:p>
            <a:pPr>
              <a:defRPr/>
            </a:pPr>
            <a:r>
              <a:rPr lang="ru-RU"/>
              <a:t>Национальный центр  социально-гуманитарных проектов</a:t>
            </a:r>
          </a:p>
        </p:txBody>
      </p:sp>
      <p:sp>
        <p:nvSpPr>
          <p:cNvPr id="7" name="Номер слайда 5"/>
          <p:cNvSpPr>
            <a:spLocks noGrp="1"/>
          </p:cNvSpPr>
          <p:nvPr>
            <p:ph type="sldNum" sz="quarter" idx="12"/>
          </p:nvPr>
        </p:nvSpPr>
        <p:spPr/>
        <p:txBody>
          <a:bodyPr/>
          <a:lstStyle>
            <a:lvl1pPr>
              <a:defRPr/>
            </a:lvl1pPr>
          </a:lstStyle>
          <a:p>
            <a:pPr>
              <a:defRPr/>
            </a:pPr>
            <a:fld id="{0D18EA37-105E-494A-85FA-795B69FE5CBC}" type="slidenum">
              <a:rPr lang="ru-RU"/>
              <a:pPr>
                <a:defRPr/>
              </a:pPr>
              <a:t>‹#›</a:t>
            </a:fld>
            <a:endParaRPr lang="ru-RU"/>
          </a:p>
        </p:txBody>
      </p:sp>
    </p:spTree>
    <p:extLst>
      <p:ext uri="{BB962C8B-B14F-4D97-AF65-F5344CB8AC3E}">
        <p14:creationId xmlns:p14="http://schemas.microsoft.com/office/powerpoint/2010/main" val="3481983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endParaRPr lang="ru-RU"/>
          </a:p>
        </p:txBody>
      </p:sp>
      <p:sp>
        <p:nvSpPr>
          <p:cNvPr id="8" name="Нижний колонтитул 4"/>
          <p:cNvSpPr>
            <a:spLocks noGrp="1"/>
          </p:cNvSpPr>
          <p:nvPr>
            <p:ph type="ftr" sz="quarter" idx="11"/>
          </p:nvPr>
        </p:nvSpPr>
        <p:spPr/>
        <p:txBody>
          <a:bodyPr/>
          <a:lstStyle>
            <a:lvl1pPr>
              <a:defRPr/>
            </a:lvl1pPr>
          </a:lstStyle>
          <a:p>
            <a:pPr>
              <a:defRPr/>
            </a:pPr>
            <a:r>
              <a:rPr lang="ru-RU"/>
              <a:t>Национальный центр  социально-гуманитарных проектов</a:t>
            </a:r>
          </a:p>
        </p:txBody>
      </p:sp>
      <p:sp>
        <p:nvSpPr>
          <p:cNvPr id="9" name="Номер слайда 5"/>
          <p:cNvSpPr>
            <a:spLocks noGrp="1"/>
          </p:cNvSpPr>
          <p:nvPr>
            <p:ph type="sldNum" sz="quarter" idx="12"/>
          </p:nvPr>
        </p:nvSpPr>
        <p:spPr/>
        <p:txBody>
          <a:bodyPr/>
          <a:lstStyle>
            <a:lvl1pPr>
              <a:defRPr/>
            </a:lvl1pPr>
          </a:lstStyle>
          <a:p>
            <a:pPr>
              <a:defRPr/>
            </a:pPr>
            <a:fld id="{2765E0E1-D339-4E8A-A9CB-48901EC709B4}" type="slidenum">
              <a:rPr lang="ru-RU"/>
              <a:pPr>
                <a:defRPr/>
              </a:pPr>
              <a:t>‹#›</a:t>
            </a:fld>
            <a:endParaRPr lang="ru-RU"/>
          </a:p>
        </p:txBody>
      </p:sp>
    </p:spTree>
    <p:extLst>
      <p:ext uri="{BB962C8B-B14F-4D97-AF65-F5344CB8AC3E}">
        <p14:creationId xmlns:p14="http://schemas.microsoft.com/office/powerpoint/2010/main" val="1026507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endParaRPr lang="ru-RU"/>
          </a:p>
        </p:txBody>
      </p:sp>
      <p:sp>
        <p:nvSpPr>
          <p:cNvPr id="4" name="Нижний колонтитул 4"/>
          <p:cNvSpPr>
            <a:spLocks noGrp="1"/>
          </p:cNvSpPr>
          <p:nvPr>
            <p:ph type="ftr" sz="quarter" idx="11"/>
          </p:nvPr>
        </p:nvSpPr>
        <p:spPr/>
        <p:txBody>
          <a:bodyPr/>
          <a:lstStyle>
            <a:lvl1pPr>
              <a:defRPr/>
            </a:lvl1pPr>
          </a:lstStyle>
          <a:p>
            <a:pPr>
              <a:defRPr/>
            </a:pPr>
            <a:r>
              <a:rPr lang="ru-RU"/>
              <a:t>Национальный центр  социально-гуманитарных проектов</a:t>
            </a:r>
          </a:p>
        </p:txBody>
      </p:sp>
      <p:sp>
        <p:nvSpPr>
          <p:cNvPr id="5" name="Номер слайда 5"/>
          <p:cNvSpPr>
            <a:spLocks noGrp="1"/>
          </p:cNvSpPr>
          <p:nvPr>
            <p:ph type="sldNum" sz="quarter" idx="12"/>
          </p:nvPr>
        </p:nvSpPr>
        <p:spPr/>
        <p:txBody>
          <a:bodyPr/>
          <a:lstStyle>
            <a:lvl1pPr>
              <a:defRPr/>
            </a:lvl1pPr>
          </a:lstStyle>
          <a:p>
            <a:pPr>
              <a:defRPr/>
            </a:pPr>
            <a:fld id="{35FB3384-DD3A-4F2B-8D82-644D59D7FAEB}" type="slidenum">
              <a:rPr lang="ru-RU"/>
              <a:pPr>
                <a:defRPr/>
              </a:pPr>
              <a:t>‹#›</a:t>
            </a:fld>
            <a:endParaRPr lang="ru-RU"/>
          </a:p>
        </p:txBody>
      </p:sp>
    </p:spTree>
    <p:extLst>
      <p:ext uri="{BB962C8B-B14F-4D97-AF65-F5344CB8AC3E}">
        <p14:creationId xmlns:p14="http://schemas.microsoft.com/office/powerpoint/2010/main" val="3444664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endParaRPr lang="ru-RU"/>
          </a:p>
        </p:txBody>
      </p:sp>
      <p:sp>
        <p:nvSpPr>
          <p:cNvPr id="6" name="Нижний колонтитул 4"/>
          <p:cNvSpPr>
            <a:spLocks noGrp="1"/>
          </p:cNvSpPr>
          <p:nvPr>
            <p:ph type="ftr" sz="quarter" idx="11"/>
          </p:nvPr>
        </p:nvSpPr>
        <p:spPr/>
        <p:txBody>
          <a:bodyPr/>
          <a:lstStyle>
            <a:lvl1pPr>
              <a:defRPr/>
            </a:lvl1pPr>
          </a:lstStyle>
          <a:p>
            <a:pPr>
              <a:defRPr/>
            </a:pPr>
            <a:r>
              <a:rPr lang="ru-RU"/>
              <a:t>Национальный центр  социально-гуманитарных проектов</a:t>
            </a:r>
          </a:p>
        </p:txBody>
      </p:sp>
      <p:sp>
        <p:nvSpPr>
          <p:cNvPr id="7" name="Номер слайда 5"/>
          <p:cNvSpPr>
            <a:spLocks noGrp="1"/>
          </p:cNvSpPr>
          <p:nvPr>
            <p:ph type="sldNum" sz="quarter" idx="12"/>
          </p:nvPr>
        </p:nvSpPr>
        <p:spPr/>
        <p:txBody>
          <a:bodyPr/>
          <a:lstStyle>
            <a:lvl1pPr>
              <a:defRPr/>
            </a:lvl1pPr>
          </a:lstStyle>
          <a:p>
            <a:pPr>
              <a:defRPr/>
            </a:pPr>
            <a:fld id="{A2FC790B-5803-4FC2-97F2-E20C474869DD}" type="slidenum">
              <a:rPr lang="ru-RU"/>
              <a:pPr>
                <a:defRPr/>
              </a:pPr>
              <a:t>‹#›</a:t>
            </a:fld>
            <a:endParaRPr lang="ru-RU"/>
          </a:p>
        </p:txBody>
      </p:sp>
    </p:spTree>
    <p:extLst>
      <p:ext uri="{BB962C8B-B14F-4D97-AF65-F5344CB8AC3E}">
        <p14:creationId xmlns:p14="http://schemas.microsoft.com/office/powerpoint/2010/main" val="261874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endParaRPr lang="ru-RU"/>
          </a:p>
        </p:txBody>
      </p:sp>
      <p:sp>
        <p:nvSpPr>
          <p:cNvPr id="6" name="Нижний колонтитул 4"/>
          <p:cNvSpPr>
            <a:spLocks noGrp="1"/>
          </p:cNvSpPr>
          <p:nvPr>
            <p:ph type="ftr" sz="quarter" idx="11"/>
          </p:nvPr>
        </p:nvSpPr>
        <p:spPr/>
        <p:txBody>
          <a:bodyPr/>
          <a:lstStyle>
            <a:lvl1pPr>
              <a:defRPr/>
            </a:lvl1pPr>
          </a:lstStyle>
          <a:p>
            <a:pPr>
              <a:defRPr/>
            </a:pPr>
            <a:r>
              <a:rPr lang="ru-RU"/>
              <a:t>Национальный центр  социально-гуманитарных проектов</a:t>
            </a:r>
          </a:p>
        </p:txBody>
      </p:sp>
      <p:sp>
        <p:nvSpPr>
          <p:cNvPr id="7" name="Номер слайда 5"/>
          <p:cNvSpPr>
            <a:spLocks noGrp="1"/>
          </p:cNvSpPr>
          <p:nvPr>
            <p:ph type="sldNum" sz="quarter" idx="12"/>
          </p:nvPr>
        </p:nvSpPr>
        <p:spPr/>
        <p:txBody>
          <a:bodyPr/>
          <a:lstStyle>
            <a:lvl1pPr>
              <a:defRPr/>
            </a:lvl1pPr>
          </a:lstStyle>
          <a:p>
            <a:pPr>
              <a:defRPr/>
            </a:pPr>
            <a:fld id="{23897D0A-FFA1-4C3B-B588-136AE53D174E}" type="slidenum">
              <a:rPr lang="ru-RU"/>
              <a:pPr>
                <a:defRPr/>
              </a:pPr>
              <a:t>‹#›</a:t>
            </a:fld>
            <a:endParaRPr lang="ru-RU"/>
          </a:p>
        </p:txBody>
      </p:sp>
    </p:spTree>
    <p:extLst>
      <p:ext uri="{BB962C8B-B14F-4D97-AF65-F5344CB8AC3E}">
        <p14:creationId xmlns:p14="http://schemas.microsoft.com/office/powerpoint/2010/main" val="3722891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r>
              <a:rPr lang="ru-RU"/>
              <a:t>Национальный центр  социально-гуманитарных проектов</a:t>
            </a:r>
          </a:p>
        </p:txBody>
      </p:sp>
      <p:sp>
        <p:nvSpPr>
          <p:cNvPr id="6" name="Номер слайда 5"/>
          <p:cNvSpPr>
            <a:spLocks noGrp="1"/>
          </p:cNvSpPr>
          <p:nvPr>
            <p:ph type="sldNum" sz="quarter" idx="12"/>
          </p:nvPr>
        </p:nvSpPr>
        <p:spPr/>
        <p:txBody>
          <a:bodyPr/>
          <a:lstStyle>
            <a:lvl1pPr>
              <a:defRPr/>
            </a:lvl1pPr>
          </a:lstStyle>
          <a:p>
            <a:pPr>
              <a:defRPr/>
            </a:pPr>
            <a:fld id="{256D599F-6072-4098-99D8-C6DD56595EAB}" type="slidenum">
              <a:rPr lang="ru-RU"/>
              <a:pPr>
                <a:defRPr/>
              </a:pPr>
              <a:t>‹#›</a:t>
            </a:fld>
            <a:endParaRPr lang="ru-RU"/>
          </a:p>
        </p:txBody>
      </p:sp>
    </p:spTree>
    <p:extLst>
      <p:ext uri="{BB962C8B-B14F-4D97-AF65-F5344CB8AC3E}">
        <p14:creationId xmlns:p14="http://schemas.microsoft.com/office/powerpoint/2010/main" val="1496074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r>
              <a:rPr lang="ru-RU"/>
              <a:t>Национальный центр  социально-гуманитарных проектов</a:t>
            </a:r>
          </a:p>
        </p:txBody>
      </p:sp>
      <p:sp>
        <p:nvSpPr>
          <p:cNvPr id="6" name="Номер слайда 5"/>
          <p:cNvSpPr>
            <a:spLocks noGrp="1"/>
          </p:cNvSpPr>
          <p:nvPr>
            <p:ph type="sldNum" sz="quarter" idx="12"/>
          </p:nvPr>
        </p:nvSpPr>
        <p:spPr/>
        <p:txBody>
          <a:bodyPr/>
          <a:lstStyle>
            <a:lvl1pPr>
              <a:defRPr/>
            </a:lvl1pPr>
          </a:lstStyle>
          <a:p>
            <a:pPr>
              <a:defRPr/>
            </a:pPr>
            <a:fld id="{2D74C0D3-4A95-42DC-A957-0CBCF878075C}" type="slidenum">
              <a:rPr lang="ru-RU"/>
              <a:pPr>
                <a:defRPr/>
              </a:pPr>
              <a:t>‹#›</a:t>
            </a:fld>
            <a:endParaRPr lang="ru-RU"/>
          </a:p>
        </p:txBody>
      </p:sp>
    </p:spTree>
    <p:extLst>
      <p:ext uri="{BB962C8B-B14F-4D97-AF65-F5344CB8AC3E}">
        <p14:creationId xmlns:p14="http://schemas.microsoft.com/office/powerpoint/2010/main" val="18311547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Пустой слайд">
    <p:spTree>
      <p:nvGrpSpPr>
        <p:cNvPr id="1" name=""/>
        <p:cNvGrpSpPr/>
        <p:nvPr/>
      </p:nvGrpSpPr>
      <p:grpSpPr>
        <a:xfrm>
          <a:off x="0" y="0"/>
          <a:ext cx="0" cy="0"/>
          <a:chOff x="0" y="0"/>
          <a:chExt cx="0" cy="0"/>
        </a:xfrm>
      </p:grpSpPr>
      <p:sp>
        <p:nvSpPr>
          <p:cNvPr id="3" name="Прямоугольник 4"/>
          <p:cNvSpPr/>
          <p:nvPr userDrawn="1"/>
        </p:nvSpPr>
        <p:spPr>
          <a:xfrm>
            <a:off x="6000750" y="6515100"/>
            <a:ext cx="1454150" cy="342900"/>
          </a:xfrm>
          <a:prstGeom prst="rect">
            <a:avLst/>
          </a:prstGeom>
          <a:solidFill>
            <a:srgbClr val="902B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pic>
        <p:nvPicPr>
          <p:cNvPr id="4" name="Рисунок 9" descr="emblem.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81713" y="6215063"/>
            <a:ext cx="642937"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28" descr="strelka.gif"/>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71463" y="161925"/>
            <a:ext cx="600075"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Заголовок 1"/>
          <p:cNvSpPr>
            <a:spLocks noGrp="1"/>
          </p:cNvSpPr>
          <p:nvPr>
            <p:ph type="ctrTitle"/>
          </p:nvPr>
        </p:nvSpPr>
        <p:spPr>
          <a:xfrm>
            <a:off x="871512" y="253987"/>
            <a:ext cx="7772400" cy="369881"/>
          </a:xfrm>
        </p:spPr>
        <p:txBody>
          <a:bodyPr>
            <a:normAutofit/>
          </a:bodyPr>
          <a:lstStyle>
            <a:lvl1pPr algn="l">
              <a:defRPr sz="2300">
                <a:solidFill>
                  <a:srgbClr val="777777"/>
                </a:solidFill>
                <a:latin typeface="Arial Narrow" pitchFamily="34" charset="0"/>
              </a:defRPr>
            </a:lvl1pPr>
          </a:lstStyle>
          <a:p>
            <a:r>
              <a:rPr lang="ru-RU" dirty="0" smtClean="0"/>
              <a:t>Образец заголовка</a:t>
            </a:r>
            <a:endParaRPr lang="ru-RU" dirty="0"/>
          </a:p>
        </p:txBody>
      </p:sp>
      <p:sp>
        <p:nvSpPr>
          <p:cNvPr id="6" name="Номер слайда 21"/>
          <p:cNvSpPr>
            <a:spLocks noGrp="1"/>
          </p:cNvSpPr>
          <p:nvPr>
            <p:ph type="sldNum" sz="quarter" idx="10"/>
          </p:nvPr>
        </p:nvSpPr>
        <p:spPr>
          <a:xfrm>
            <a:off x="5286375" y="6492875"/>
            <a:ext cx="2133600" cy="365125"/>
          </a:xfrm>
        </p:spPr>
        <p:txBody>
          <a:bodyPr/>
          <a:lstStyle>
            <a:lvl1pPr>
              <a:defRPr>
                <a:solidFill>
                  <a:schemeClr val="bg1"/>
                </a:solidFill>
                <a:latin typeface="Arial Narrow" pitchFamily="34" charset="0"/>
              </a:defRPr>
            </a:lvl1pPr>
          </a:lstStyle>
          <a:p>
            <a:pPr>
              <a:defRPr/>
            </a:pPr>
            <a:fld id="{9BFE527F-B3DF-45A8-BD02-8803999F948E}" type="slidenum">
              <a:rPr lang="ru-RU"/>
              <a:pPr>
                <a:defRPr/>
              </a:pPr>
              <a:t>‹#›</a:t>
            </a:fld>
            <a:endParaRPr lang="ru-RU" dirty="0"/>
          </a:p>
        </p:txBody>
      </p:sp>
      <p:sp>
        <p:nvSpPr>
          <p:cNvPr id="7" name="Нижний колонтитул 22"/>
          <p:cNvSpPr>
            <a:spLocks noGrp="1"/>
          </p:cNvSpPr>
          <p:nvPr>
            <p:ph type="ftr" sz="quarter" idx="11"/>
          </p:nvPr>
        </p:nvSpPr>
        <p:spPr>
          <a:xfrm>
            <a:off x="3124200" y="6492875"/>
            <a:ext cx="2895600" cy="365125"/>
          </a:xfrm>
        </p:spPr>
        <p:txBody>
          <a:bodyPr/>
          <a:lstStyle>
            <a:lvl1pPr algn="r">
              <a:defRPr>
                <a:latin typeface="Arial Narrow" pitchFamily="34" charset="0"/>
              </a:defRPr>
            </a:lvl1pPr>
          </a:lstStyle>
          <a:p>
            <a:pPr>
              <a:defRPr/>
            </a:pPr>
            <a:r>
              <a:rPr lang="ru-RU"/>
              <a:t>Национальный центр </a:t>
            </a:r>
          </a:p>
          <a:p>
            <a:pPr>
              <a:defRPr/>
            </a:pPr>
            <a:r>
              <a:rPr lang="ru-RU"/>
              <a:t>социально-гуманитарных проектов</a:t>
            </a:r>
          </a:p>
        </p:txBody>
      </p:sp>
    </p:spTree>
    <p:extLst>
      <p:ext uri="{BB962C8B-B14F-4D97-AF65-F5344CB8AC3E}">
        <p14:creationId xmlns:p14="http://schemas.microsoft.com/office/powerpoint/2010/main" val="3615756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ru-RU"/>
              <a:t>Национальный центр  социально-гуманитарных проектов</a:t>
            </a: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F93A4FDD-4380-4821-B300-C2290E56FA8E}"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824" r:id="rId1"/>
    <p:sldLayoutId id="2147483825" r:id="rId2"/>
    <p:sldLayoutId id="2147483834"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5" r:id="rId12"/>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hyperlink" Target="http://www.grodnonews.by/uploads/1584.jpg" TargetMode="External"/><Relationship Id="rId3" Type="http://schemas.openxmlformats.org/officeDocument/2006/relationships/image" Target="../media/image3.jpeg"/><Relationship Id="rId7" Type="http://schemas.openxmlformats.org/officeDocument/2006/relationships/image" Target="../media/image6.png"/><Relationship Id="rId2" Type="http://schemas.openxmlformats.org/officeDocument/2006/relationships/hyperlink" Target="http://www.life-line.ru/files/news/200906/2979661a596162111b1bff77257e0b1c_l.jpg" TargetMode="External"/><Relationship Id="rId1" Type="http://schemas.openxmlformats.org/officeDocument/2006/relationships/slideLayout" Target="../slideLayouts/slideLayout3.xml"/><Relationship Id="rId6" Type="http://schemas.openxmlformats.org/officeDocument/2006/relationships/hyperlink" Target="http://www.mygiving.org.au/Portals/0/images/many%20hands.png" TargetMode="External"/><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hyperlink" Target="http://diaconia.ru/webinars/notices/granti604" TargetMode="External"/><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hyperlink" Target="http://diaconia.ru/webinars/notices/granti2604/"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Прямоугольник 5"/>
          <p:cNvSpPr>
            <a:spLocks noChangeArrowheads="1"/>
          </p:cNvSpPr>
          <p:nvPr/>
        </p:nvSpPr>
        <p:spPr bwMode="auto">
          <a:xfrm>
            <a:off x="973138" y="2928938"/>
            <a:ext cx="476726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ru-RU" altLang="ru-RU" sz="4400">
                <a:solidFill>
                  <a:schemeClr val="bg1"/>
                </a:solidFill>
                <a:latin typeface="Arial Narrow" pitchFamily="34" charset="0"/>
              </a:rPr>
              <a:t>Национальный центр</a:t>
            </a:r>
            <a:endParaRPr lang="ru-RU" altLang="ru-RU" sz="4400">
              <a:solidFill>
                <a:schemeClr val="bg1"/>
              </a:solidFill>
              <a:latin typeface="Calibri" pitchFamily="34" charset="0"/>
            </a:endParaRPr>
          </a:p>
        </p:txBody>
      </p:sp>
      <p:sp>
        <p:nvSpPr>
          <p:cNvPr id="4099" name="Rectangle 3"/>
          <p:cNvSpPr txBox="1">
            <a:spLocks noChangeArrowheads="1"/>
          </p:cNvSpPr>
          <p:nvPr/>
        </p:nvSpPr>
        <p:spPr bwMode="auto">
          <a:xfrm>
            <a:off x="1763713" y="3429000"/>
            <a:ext cx="5367337"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ctr"/>
            <a:r>
              <a:rPr lang="ru-RU" altLang="ru-RU" sz="3000" b="1" i="1">
                <a:latin typeface="Arial Narrow" pitchFamily="34" charset="0"/>
              </a:rPr>
              <a:t>ОСОБЕННОСТИ НАПИСАНИЯ ЗАЯВОК </a:t>
            </a:r>
          </a:p>
          <a:p>
            <a:pPr marL="342900" indent="-342900" algn="ctr"/>
            <a:r>
              <a:rPr lang="ru-RU" altLang="ru-RU" sz="3000" b="1" i="1">
                <a:latin typeface="Arial Narrow" pitchFamily="34" charset="0"/>
              </a:rPr>
              <a:t>НА ФИНАНСИРОВАНИЕ СОЦИАЛЬНЫХ  ПРОЕКТОВ</a:t>
            </a:r>
          </a:p>
        </p:txBody>
      </p:sp>
      <p:sp>
        <p:nvSpPr>
          <p:cNvPr id="8" name="Прямоугольник 7"/>
          <p:cNvSpPr/>
          <p:nvPr/>
        </p:nvSpPr>
        <p:spPr>
          <a:xfrm>
            <a:off x="5715000" y="6143625"/>
            <a:ext cx="2643188" cy="714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1" name="Нижний колонтитул 10"/>
          <p:cNvSpPr>
            <a:spLocks noGrp="1"/>
          </p:cNvSpPr>
          <p:nvPr>
            <p:ph type="ftr" sz="quarter" idx="11"/>
          </p:nvPr>
        </p:nvSpPr>
        <p:spPr/>
        <p:txBody>
          <a:bodyPr/>
          <a:lstStyle/>
          <a:p>
            <a:pPr>
              <a:defRPr/>
            </a:pPr>
            <a:r>
              <a:rPr lang="ru-RU"/>
              <a:t>Национальный центр </a:t>
            </a:r>
          </a:p>
          <a:p>
            <a:pPr>
              <a:defRPr/>
            </a:pPr>
            <a:r>
              <a:rPr lang="ru-RU"/>
              <a:t>социально-гуманитарных проектов</a:t>
            </a:r>
          </a:p>
        </p:txBody>
      </p:sp>
      <p:sp>
        <p:nvSpPr>
          <p:cNvPr id="3081" name="Номер слайда 11"/>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1705873-A38C-4389-A3C0-3138A653D55B}" type="slidenum">
              <a:rPr lang="ru-RU" smtClean="0"/>
              <a:pPr fontAlgn="base">
                <a:spcBef>
                  <a:spcPct val="0"/>
                </a:spcBef>
                <a:spcAft>
                  <a:spcPct val="0"/>
                </a:spcAft>
                <a:defRPr/>
              </a:pPr>
              <a:t>1</a:t>
            </a:fld>
            <a:endParaRPr lang="ru-RU" smtClean="0"/>
          </a:p>
        </p:txBody>
      </p:sp>
      <p:sp>
        <p:nvSpPr>
          <p:cNvPr id="13" name="Прямоугольник 12"/>
          <p:cNvSpPr/>
          <p:nvPr/>
        </p:nvSpPr>
        <p:spPr>
          <a:xfrm>
            <a:off x="3132138" y="6237288"/>
            <a:ext cx="2952750" cy="620712"/>
          </a:xfrm>
          <a:prstGeom prst="rect">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9" name="Нижний колонтитул 2"/>
          <p:cNvSpPr txBox="1">
            <a:spLocks noGrp="1"/>
          </p:cNvSpPr>
          <p:nvPr/>
        </p:nvSpPr>
        <p:spPr>
          <a:xfrm>
            <a:off x="3347864" y="6492875"/>
            <a:ext cx="2895600" cy="365125"/>
          </a:xfrm>
          <a:prstGeom prst="rect">
            <a:avLst/>
          </a:prstGeom>
          <a:noFill/>
        </p:spPr>
        <p:txBody>
          <a:bodyPr anchor="ctr"/>
          <a:lstStyle/>
          <a:p>
            <a:pPr algn="ctr" fontAlgn="auto">
              <a:spcBef>
                <a:spcPts val="0"/>
              </a:spcBef>
              <a:spcAft>
                <a:spcPts val="0"/>
              </a:spcAft>
              <a:defRPr/>
            </a:pPr>
            <a:r>
              <a:rPr lang="ru-RU" sz="1200" dirty="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TextBox 1"/>
          <p:cNvSpPr txBox="1">
            <a:spLocks noChangeArrowheads="1"/>
          </p:cNvSpPr>
          <p:nvPr/>
        </p:nvSpPr>
        <p:spPr bwMode="auto">
          <a:xfrm>
            <a:off x="971550" y="1196975"/>
            <a:ext cx="7921625" cy="400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r>
              <a:rPr lang="ru-RU" altLang="ru-RU" sz="1600" b="1">
                <a:latin typeface="Arial Narrow" pitchFamily="34" charset="0"/>
              </a:rPr>
              <a:t>Грант </a:t>
            </a:r>
            <a:r>
              <a:rPr lang="ru-RU" altLang="ru-RU" sz="1600">
                <a:latin typeface="Arial Narrow" pitchFamily="34" charset="0"/>
              </a:rPr>
              <a:t>– средства, безвозмездно передаваемые дарителем (фондом, корпорацией, правительственным учреждением или частным лицом) некоммерческой организации или частному лицу для выполнения конкретной работы. В отличие от займа, грант не нужно возвращать.</a:t>
            </a:r>
          </a:p>
          <a:p>
            <a:pPr marL="342900" indent="-342900" algn="just"/>
            <a:endParaRPr lang="ru-RU" altLang="ru-RU" sz="1600">
              <a:latin typeface="Arial Narrow" pitchFamily="34" charset="0"/>
            </a:endParaRP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Заявка </a:t>
            </a:r>
            <a:r>
              <a:rPr lang="ru-RU" altLang="ru-RU" sz="1600">
                <a:latin typeface="Arial Narrow" pitchFamily="34" charset="0"/>
              </a:rPr>
              <a:t>– письменное обращение с просьбой о выделении гранта с целью убедить грантодателя (дарителя) вложить деньги в Ваш проект. В отличие от коммерческого бизнес-плана, заявка пишется, чтобы получить средства на некоммерческий проект, то есть на дело, которое заведомо не принесет прибыли.</a:t>
            </a:r>
          </a:p>
          <a:p>
            <a:pPr marL="342900" indent="-342900" algn="just"/>
            <a:endParaRPr lang="ru-RU" altLang="ru-RU" sz="1600">
              <a:latin typeface="Arial Narrow" pitchFamily="34" charset="0"/>
            </a:endParaRPr>
          </a:p>
          <a:p>
            <a:pPr marL="342900" indent="-342900" algn="just"/>
            <a:endParaRPr lang="ru-RU" altLang="ru-RU" sz="1600">
              <a:latin typeface="Arial Narrow" pitchFamily="34" charset="0"/>
            </a:endParaRP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Каковы особенности составления заявки, так чтобы она имела шансы на успех в условиях острой конкуренции за благотворительные источники финансирования?</a:t>
            </a:r>
            <a:r>
              <a:rPr lang="ru-RU" altLang="ru-RU" sz="1600">
                <a:latin typeface="Arial Narrow" pitchFamily="34" charset="0"/>
              </a:rPr>
              <a:t> </a:t>
            </a:r>
          </a:p>
          <a:p>
            <a:pPr marL="342900" indent="-342900" algn="just"/>
            <a:endParaRPr lang="ru-RU" altLang="ru-RU" sz="1600">
              <a:latin typeface="Arial Narrow" pitchFamily="34" charset="0"/>
            </a:endParaRP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endParaRPr lang="ru-RU" sz="1200" dirty="0">
              <a:solidFill>
                <a:schemeClr val="tx1">
                  <a:tint val="75000"/>
                </a:schemeClr>
              </a:solidFill>
              <a:latin typeface="Arial Narrow" pitchFamily="34" charset="0"/>
              <a:cs typeface="+mn-cs"/>
            </a:endParaRPr>
          </a:p>
        </p:txBody>
      </p:sp>
      <p:sp>
        <p:nvSpPr>
          <p:cNvPr id="5124"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06D96F22-53A5-4B52-8E77-CEACFFCCF68B}" type="slidenum">
              <a:rPr lang="ru-RU" altLang="ru-RU" sz="1400">
                <a:latin typeface="Arial Narrow" pitchFamily="34" charset="0"/>
              </a:rPr>
              <a:pPr algn="r"/>
              <a:t>2</a:t>
            </a:fld>
            <a:endParaRPr lang="ru-RU" altLang="ru-RU" sz="1400">
              <a:latin typeface="Arial Narrow" pitchFamily="34" charset="0"/>
            </a:endParaRPr>
          </a:p>
        </p:txBody>
      </p:sp>
      <p:sp>
        <p:nvSpPr>
          <p:cNvPr id="5125" name="TextBox 4"/>
          <p:cNvSpPr txBox="1">
            <a:spLocks noChangeArrowheads="1"/>
          </p:cNvSpPr>
          <p:nvPr/>
        </p:nvSpPr>
        <p:spPr bwMode="auto">
          <a:xfrm>
            <a:off x="881063" y="215900"/>
            <a:ext cx="402907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Что такое гранты и заявки на них?</a:t>
            </a:r>
          </a:p>
        </p:txBody>
      </p:sp>
      <p:sp>
        <p:nvSpPr>
          <p:cNvPr id="6" name="Нижний колонтитул 2"/>
          <p:cNvSpPr txBox="1">
            <a:spLocks noGrp="1"/>
          </p:cNvSpPr>
          <p:nvPr/>
        </p:nvSpPr>
        <p:spPr>
          <a:xfrm>
            <a:off x="3347864" y="6492875"/>
            <a:ext cx="2895600" cy="365125"/>
          </a:xfrm>
          <a:prstGeom prst="rect">
            <a:avLst/>
          </a:prstGeom>
          <a:noFill/>
        </p:spPr>
        <p:txBody>
          <a:bodyPr anchor="ctr"/>
          <a:lstStyle/>
          <a:p>
            <a:pPr algn="ctr" fontAlgn="auto">
              <a:spcBef>
                <a:spcPts val="0"/>
              </a:spcBef>
              <a:spcAft>
                <a:spcPts val="0"/>
              </a:spcAft>
              <a:defRPr/>
            </a:pPr>
            <a:r>
              <a:rPr lang="ru-RU" sz="1200" dirty="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endParaRPr lang="ru-RU" sz="1200" dirty="0">
              <a:solidFill>
                <a:schemeClr val="tx1">
                  <a:tint val="75000"/>
                </a:schemeClr>
              </a:solidFill>
              <a:latin typeface="Arial Narrow" pitchFamily="34" charset="0"/>
              <a:cs typeface="+mn-cs"/>
            </a:endParaRPr>
          </a:p>
        </p:txBody>
      </p:sp>
      <p:sp>
        <p:nvSpPr>
          <p:cNvPr id="6147"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2BF3FF1A-C9F6-4071-B30D-5A1EDE22CB41}" type="slidenum">
              <a:rPr lang="ru-RU" altLang="ru-RU" sz="1200">
                <a:solidFill>
                  <a:schemeClr val="bg1"/>
                </a:solidFill>
                <a:latin typeface="Arial Narrow" pitchFamily="34" charset="0"/>
              </a:rPr>
              <a:pPr algn="r"/>
              <a:t>3</a:t>
            </a:fld>
            <a:endParaRPr lang="ru-RU" altLang="ru-RU" sz="1200">
              <a:solidFill>
                <a:schemeClr val="bg1"/>
              </a:solidFill>
              <a:latin typeface="Arial Narrow" pitchFamily="34" charset="0"/>
            </a:endParaRPr>
          </a:p>
        </p:txBody>
      </p:sp>
      <p:pic>
        <p:nvPicPr>
          <p:cNvPr id="6148" name="Picture 6" descr="Картинка 26 из 82060">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868863"/>
            <a:ext cx="2411413"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Нижний колонтитул 2"/>
          <p:cNvSpPr txBox="1">
            <a:spLocks noGrp="1"/>
          </p:cNvSpPr>
          <p:nvPr/>
        </p:nvSpPr>
        <p:spPr>
          <a:xfrm>
            <a:off x="2555875" y="6264275"/>
            <a:ext cx="2895600" cy="365125"/>
          </a:xfrm>
          <a:prstGeom prst="rect">
            <a:avLst/>
          </a:prstGeom>
          <a:noFill/>
        </p:spPr>
        <p:txBody>
          <a:bodyPr anchor="ctr"/>
          <a:lstStyle/>
          <a:p>
            <a:pPr algn="r" fontAlgn="auto">
              <a:spcBef>
                <a:spcPts val="0"/>
              </a:spcBef>
              <a:spcAft>
                <a:spcPts val="0"/>
              </a:spcAft>
              <a:defRPr/>
            </a:pPr>
            <a:endParaRPr lang="ru-RU" sz="1200" dirty="0">
              <a:solidFill>
                <a:schemeClr val="tx1">
                  <a:tint val="75000"/>
                </a:schemeClr>
              </a:solidFill>
              <a:latin typeface="Arial Narrow" pitchFamily="34" charset="0"/>
              <a:cs typeface="+mn-cs"/>
            </a:endParaRPr>
          </a:p>
        </p:txBody>
      </p:sp>
      <p:sp>
        <p:nvSpPr>
          <p:cNvPr id="6150"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2FF0AE9A-277F-4354-B4EF-F805AE55A6F8}" type="slidenum">
              <a:rPr lang="ru-RU" altLang="ru-RU" sz="1200">
                <a:latin typeface="Arial Narrow" pitchFamily="34" charset="0"/>
              </a:rPr>
              <a:pPr algn="r"/>
              <a:t>3</a:t>
            </a:fld>
            <a:endParaRPr lang="ru-RU" altLang="ru-RU" sz="1200">
              <a:latin typeface="Arial Narrow" pitchFamily="34" charset="0"/>
            </a:endParaRPr>
          </a:p>
        </p:txBody>
      </p:sp>
      <p:sp>
        <p:nvSpPr>
          <p:cNvPr id="6151" name="TextBox 4"/>
          <p:cNvSpPr txBox="1">
            <a:spLocks noChangeArrowheads="1"/>
          </p:cNvSpPr>
          <p:nvPr/>
        </p:nvSpPr>
        <p:spPr bwMode="auto">
          <a:xfrm>
            <a:off x="881063" y="215900"/>
            <a:ext cx="5135562"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Потенциальные источники финансирования</a:t>
            </a:r>
          </a:p>
        </p:txBody>
      </p:sp>
      <p:sp>
        <p:nvSpPr>
          <p:cNvPr id="6152" name="TextBox 1"/>
          <p:cNvSpPr txBox="1">
            <a:spLocks noChangeArrowheads="1"/>
          </p:cNvSpPr>
          <p:nvPr/>
        </p:nvSpPr>
        <p:spPr bwMode="auto">
          <a:xfrm>
            <a:off x="2700338" y="981075"/>
            <a:ext cx="6121400" cy="542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marL="342900" indent="-342900">
              <a:defRPr sz="2800">
                <a:solidFill>
                  <a:schemeClr val="tx1"/>
                </a:solidFill>
                <a:latin typeface="Calibri" pitchFamily="34" charset="0"/>
              </a:defRPr>
            </a:lvl2pPr>
            <a:lvl3pPr marL="1257300" indent="-342900">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lvl="1" algn="just"/>
            <a:r>
              <a:rPr lang="ru-RU" altLang="ru-RU" sz="1600" b="1" dirty="0">
                <a:latin typeface="Arial Narrow" pitchFamily="34" charset="0"/>
              </a:rPr>
              <a:t>1. Благотворительные фонды православной направленности</a:t>
            </a:r>
            <a:r>
              <a:rPr lang="ru-RU" altLang="ru-RU" sz="1400" b="1" dirty="0">
                <a:latin typeface="Arial Narrow" pitchFamily="34" charset="0"/>
              </a:rPr>
              <a:t>, </a:t>
            </a:r>
            <a:r>
              <a:rPr lang="ru-RU" altLang="ru-RU" sz="1400" dirty="0">
                <a:latin typeface="Arial Narrow" pitchFamily="34" charset="0"/>
              </a:rPr>
              <a:t>могут быть как с участием государства, так и основанные на принципах партнерства церкви и частного капитала. Приоритетны для подачи заявок на финансирование проектов.</a:t>
            </a:r>
          </a:p>
          <a:p>
            <a:pPr lvl="2" algn="just">
              <a:buFontTx/>
              <a:buBlip>
                <a:blip r:embed="rId4"/>
              </a:buBlip>
            </a:pPr>
            <a:r>
              <a:rPr lang="ru-RU" altLang="ru-RU" sz="1400" dirty="0">
                <a:latin typeface="Arial Narrow" pitchFamily="34" charset="0"/>
              </a:rPr>
              <a:t>МОФ Фонд Святого </a:t>
            </a:r>
            <a:r>
              <a:rPr lang="ru-RU" altLang="ru-RU" sz="1400" dirty="0" err="1">
                <a:latin typeface="Arial Narrow" pitchFamily="34" charset="0"/>
              </a:rPr>
              <a:t>Всехвального</a:t>
            </a:r>
            <a:r>
              <a:rPr lang="ru-RU" altLang="ru-RU" sz="1400" dirty="0">
                <a:latin typeface="Arial Narrow" pitchFamily="34" charset="0"/>
              </a:rPr>
              <a:t> апостола Андрея Первозванного</a:t>
            </a:r>
          </a:p>
          <a:p>
            <a:pPr lvl="2" algn="just">
              <a:buFontTx/>
              <a:buBlip>
                <a:blip r:embed="rId4"/>
              </a:buBlip>
            </a:pPr>
            <a:r>
              <a:rPr lang="ru-RU" altLang="ru-RU" sz="1400" dirty="0">
                <a:latin typeface="Arial Narrow" pitchFamily="34" charset="0"/>
              </a:rPr>
              <a:t>Благотворительный Фонд имени Святителя Григория Богослова</a:t>
            </a:r>
          </a:p>
          <a:p>
            <a:pPr lvl="2" algn="just">
              <a:buFontTx/>
              <a:buBlip>
                <a:blip r:embed="rId4"/>
              </a:buBlip>
            </a:pPr>
            <a:r>
              <a:rPr lang="ru-RU" altLang="ru-RU" sz="1400" dirty="0">
                <a:latin typeface="Arial Narrow" pitchFamily="34" charset="0"/>
              </a:rPr>
              <a:t>Фонд «</a:t>
            </a:r>
            <a:r>
              <a:rPr lang="ru-RU" altLang="ru-RU" sz="1400" dirty="0" err="1">
                <a:latin typeface="Arial Narrow" pitchFamily="34" charset="0"/>
              </a:rPr>
              <a:t>Соработничество</a:t>
            </a:r>
            <a:r>
              <a:rPr lang="ru-RU" altLang="ru-RU" sz="1400" dirty="0">
                <a:latin typeface="Arial Narrow" pitchFamily="34" charset="0"/>
              </a:rPr>
              <a:t>» (конкурс «Православная Инициатива», Фонд Святого Серафима Саровского)	</a:t>
            </a:r>
          </a:p>
          <a:p>
            <a:pPr lvl="1" algn="just"/>
            <a:r>
              <a:rPr lang="ru-RU" altLang="ru-RU" sz="1600" b="1" dirty="0">
                <a:latin typeface="Arial Narrow" pitchFamily="34" charset="0"/>
              </a:rPr>
              <a:t>2. Государственные фонды</a:t>
            </a:r>
            <a:r>
              <a:rPr lang="ru-RU" altLang="ru-RU" sz="1600" dirty="0">
                <a:latin typeface="Arial Narrow" pitchFamily="34" charset="0"/>
              </a:rPr>
              <a:t> </a:t>
            </a:r>
            <a:r>
              <a:rPr lang="ru-RU" altLang="ru-RU" sz="1600" b="1" dirty="0">
                <a:latin typeface="Arial Narrow" pitchFamily="34" charset="0"/>
              </a:rPr>
              <a:t>финансируемые из бюджета РФ</a:t>
            </a:r>
            <a:r>
              <a:rPr lang="ru-RU" altLang="ru-RU" sz="1400" dirty="0">
                <a:latin typeface="Arial Narrow" pitchFamily="34" charset="0"/>
              </a:rPr>
              <a:t>, обладают большими средствами, цели финансирования могут совпадать с идеями социального служения Церкви, такими как охрана здоровья, содействие укреплению семьи, помощь обездоленным и т.д.</a:t>
            </a:r>
          </a:p>
          <a:p>
            <a:pPr lvl="2" algn="just">
              <a:buFontTx/>
              <a:buBlip>
                <a:blip r:embed="rId5"/>
              </a:buBlip>
            </a:pPr>
            <a:r>
              <a:rPr lang="ru-RU" altLang="ru-RU" sz="1400" dirty="0">
                <a:latin typeface="Arial Narrow" pitchFamily="34" charset="0"/>
              </a:rPr>
              <a:t>Общероссийский общественный фонд «Национальный благотворительный фонд»</a:t>
            </a:r>
          </a:p>
          <a:p>
            <a:pPr lvl="2" algn="just">
              <a:buFontTx/>
              <a:buBlip>
                <a:blip r:embed="rId5"/>
              </a:buBlip>
            </a:pPr>
            <a:r>
              <a:rPr lang="ru-RU" altLang="ru-RU" sz="1400" dirty="0">
                <a:latin typeface="Arial Narrow" pitchFamily="34" charset="0"/>
              </a:rPr>
              <a:t>Общероссийская общественная организация «Лига здоровья нации»</a:t>
            </a:r>
          </a:p>
          <a:p>
            <a:pPr lvl="2" algn="just">
              <a:buFontTx/>
              <a:buBlip>
                <a:blip r:embed="rId5"/>
              </a:buBlip>
            </a:pPr>
            <a:r>
              <a:rPr lang="ru-RU" altLang="ru-RU" sz="1400" dirty="0">
                <a:latin typeface="Arial Narrow" pitchFamily="34" charset="0"/>
              </a:rPr>
              <a:t>Министерство Экономического Развития Российской Федерации, субсидии НКО</a:t>
            </a:r>
          </a:p>
          <a:p>
            <a:pPr marL="342900" indent="-342900" algn="just"/>
            <a:r>
              <a:rPr lang="ru-RU" altLang="ru-RU" sz="1600" b="1" dirty="0">
                <a:latin typeface="Arial Narrow" pitchFamily="34" charset="0"/>
              </a:rPr>
              <a:t>3.</a:t>
            </a:r>
            <a:r>
              <a:rPr lang="ru-RU" altLang="ru-RU" sz="1600" dirty="0">
                <a:latin typeface="Arial Narrow" pitchFamily="34" charset="0"/>
              </a:rPr>
              <a:t> </a:t>
            </a:r>
            <a:r>
              <a:rPr lang="ru-RU" altLang="ru-RU" sz="1600" b="1" dirty="0">
                <a:latin typeface="Arial Narrow" pitchFamily="34" charset="0"/>
              </a:rPr>
              <a:t>Частные отечественные и иностранные фонды</a:t>
            </a:r>
            <a:r>
              <a:rPr lang="ru-RU" altLang="ru-RU" sz="1600" dirty="0">
                <a:latin typeface="Arial Narrow" pitchFamily="34" charset="0"/>
              </a:rPr>
              <a:t>, </a:t>
            </a:r>
            <a:r>
              <a:rPr lang="ru-RU" altLang="ru-RU" sz="1400" dirty="0">
                <a:latin typeface="Arial Narrow" pitchFamily="34" charset="0"/>
              </a:rPr>
              <a:t>некоммерческие организации, создаваемые для благотворительных, социальных и иных общественно-полезных целей. Для подачи  заявки в частный фонд необходимо быть уверенным в том, что цели создания фонда соответствуют задачам социального служения. Рекомендуется привлекать эксперта перед подачей заявки.</a:t>
            </a:r>
            <a:endParaRPr lang="ru-RU" altLang="ru-RU" sz="1400" b="1" dirty="0">
              <a:latin typeface="Arial Narrow" pitchFamily="34" charset="0"/>
            </a:endParaRPr>
          </a:p>
        </p:txBody>
      </p:sp>
      <p:pic>
        <p:nvPicPr>
          <p:cNvPr id="6153" name="Picture 11" descr="Картинка 18 из 82060">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2787650"/>
            <a:ext cx="2411413"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4" name="Picture 12" descr="Картинка 12 из 1431">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1196975"/>
            <a:ext cx="2411413"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Нижний колонтитул 2"/>
          <p:cNvSpPr txBox="1">
            <a:spLocks noGrp="1"/>
          </p:cNvSpPr>
          <p:nvPr/>
        </p:nvSpPr>
        <p:spPr>
          <a:xfrm>
            <a:off x="3347864" y="6492875"/>
            <a:ext cx="2895600" cy="365125"/>
          </a:xfrm>
          <a:prstGeom prst="rect">
            <a:avLst/>
          </a:prstGeom>
          <a:noFill/>
        </p:spPr>
        <p:txBody>
          <a:bodyPr anchor="ctr"/>
          <a:lstStyle/>
          <a:p>
            <a:pPr algn="ctr" fontAlgn="auto">
              <a:spcBef>
                <a:spcPts val="0"/>
              </a:spcBef>
              <a:spcAft>
                <a:spcPts val="0"/>
              </a:spcAft>
              <a:defRPr/>
            </a:pPr>
            <a:r>
              <a:rPr lang="ru-RU" sz="1200" dirty="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TextBox 1"/>
          <p:cNvSpPr txBox="1">
            <a:spLocks noChangeArrowheads="1"/>
          </p:cNvSpPr>
          <p:nvPr/>
        </p:nvSpPr>
        <p:spPr bwMode="auto">
          <a:xfrm>
            <a:off x="971550" y="1196975"/>
            <a:ext cx="7921625"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r>
              <a:rPr lang="ru-RU" altLang="ru-RU" sz="1600" dirty="0">
                <a:latin typeface="Arial Narrow" pitchFamily="34" charset="0"/>
              </a:rPr>
              <a:t>Если Вы решили, что для выполнения Вашего проекта необходимо финансирование с помощью благотворительного гранта, </a:t>
            </a:r>
            <a:r>
              <a:rPr lang="ru-RU" altLang="ru-RU" sz="1600" b="1" dirty="0">
                <a:latin typeface="Arial Narrow" pitchFamily="34" charset="0"/>
              </a:rPr>
              <a:t>не спешите написать заявку и послать ее в первый попавшийся фонд.</a:t>
            </a:r>
            <a:r>
              <a:rPr lang="ru-RU" altLang="ru-RU" sz="1600" dirty="0">
                <a:latin typeface="Arial Narrow" pitchFamily="34" charset="0"/>
              </a:rPr>
              <a:t> </a:t>
            </a:r>
          </a:p>
          <a:p>
            <a:pPr marL="342900" indent="-342900" algn="just"/>
            <a:endParaRPr lang="ru-RU" altLang="ru-RU" sz="1600" dirty="0">
              <a:latin typeface="Arial Narrow" pitchFamily="34" charset="0"/>
            </a:endParaRPr>
          </a:p>
          <a:p>
            <a:pPr marL="342900" indent="-342900" algn="just"/>
            <a:endParaRPr lang="ru-RU" altLang="ru-RU" sz="1600" dirty="0">
              <a:latin typeface="Arial Narrow" pitchFamily="34" charset="0"/>
            </a:endParaRPr>
          </a:p>
          <a:p>
            <a:pPr marL="342900" indent="-342900" algn="just"/>
            <a:r>
              <a:rPr lang="ru-RU" altLang="ru-RU" sz="1600" dirty="0">
                <a:latin typeface="Arial Narrow" pitchFamily="34" charset="0"/>
              </a:rPr>
              <a:t>Сначала сформулируйте цели, методы и ожидаемые результаты Вашего проекта, а потом </a:t>
            </a:r>
            <a:r>
              <a:rPr lang="ru-RU" altLang="ru-RU" sz="1600" b="1" dirty="0">
                <a:latin typeface="Arial Narrow" pitchFamily="34" charset="0"/>
              </a:rPr>
              <a:t>изучите внимательно потенциальные источники финансирования</a:t>
            </a:r>
            <a:r>
              <a:rPr lang="ru-RU" altLang="ru-RU" sz="1600" dirty="0">
                <a:latin typeface="Arial Narrow" pitchFamily="34" charset="0"/>
              </a:rPr>
              <a:t>. </a:t>
            </a:r>
          </a:p>
          <a:p>
            <a:pPr marL="342900" indent="-342900" algn="just"/>
            <a:endParaRPr lang="ru-RU" altLang="ru-RU" sz="1600" dirty="0">
              <a:latin typeface="Arial Narrow" pitchFamily="34" charset="0"/>
            </a:endParaRPr>
          </a:p>
          <a:p>
            <a:pPr marL="342900" indent="-342900" algn="just"/>
            <a:endParaRPr lang="ru-RU" altLang="ru-RU" sz="1600" dirty="0">
              <a:latin typeface="Arial Narrow" pitchFamily="34" charset="0"/>
            </a:endParaRPr>
          </a:p>
          <a:p>
            <a:pPr marL="342900" indent="-342900" algn="just"/>
            <a:endParaRPr lang="ru-RU" altLang="ru-RU" sz="1600" dirty="0">
              <a:latin typeface="Arial Narrow" pitchFamily="34" charset="0"/>
            </a:endParaRPr>
          </a:p>
          <a:p>
            <a:pPr marL="342900" indent="-342900" algn="just"/>
            <a:r>
              <a:rPr lang="ru-RU" altLang="ru-RU" sz="1600" dirty="0">
                <a:latin typeface="Arial Narrow" pitchFamily="34" charset="0"/>
              </a:rPr>
              <a:t>Прежде чем начинать запрашивать фонды, ответьте на два вопроса сами:</a:t>
            </a:r>
          </a:p>
          <a:p>
            <a:pPr marL="342900" indent="-342900" algn="just"/>
            <a:endParaRPr lang="ru-RU" altLang="ru-RU" sz="800" dirty="0">
              <a:latin typeface="Arial Narrow" pitchFamily="34" charset="0"/>
            </a:endParaRPr>
          </a:p>
          <a:p>
            <a:pPr marL="342900" indent="-342900" algn="just"/>
            <a:r>
              <a:rPr lang="ru-RU" altLang="ru-RU" sz="1600" dirty="0">
                <a:latin typeface="Arial Narrow" pitchFamily="34" charset="0"/>
              </a:rPr>
              <a:t>1. Какие фонды, с наибольшей вероятностью, захотят финансировать проект (работу) Вашей организации?</a:t>
            </a:r>
          </a:p>
          <a:p>
            <a:pPr marL="342900" indent="-342900" algn="just"/>
            <a:endParaRPr lang="ru-RU" altLang="ru-RU" sz="800" dirty="0">
              <a:latin typeface="Arial Narrow" pitchFamily="34" charset="0"/>
            </a:endParaRPr>
          </a:p>
          <a:p>
            <a:pPr marL="342900" indent="-342900" algn="just"/>
            <a:r>
              <a:rPr lang="ru-RU" altLang="ru-RU" sz="1600" dirty="0">
                <a:latin typeface="Arial Narrow" pitchFamily="34" charset="0"/>
              </a:rPr>
              <a:t>2. Из каких источников Вам самим легче и удобнее получать финансирование?</a:t>
            </a:r>
          </a:p>
          <a:p>
            <a:pPr marL="342900" indent="-342900" algn="just"/>
            <a:endParaRPr lang="ru-RU" altLang="ru-RU" sz="1600" dirty="0">
              <a:latin typeface="Arial Narrow" pitchFamily="34" charset="0"/>
            </a:endParaRPr>
          </a:p>
          <a:p>
            <a:pPr marL="342900" indent="-342900" algn="just"/>
            <a:endParaRPr lang="ru-RU" altLang="ru-RU" sz="1600" b="1" dirty="0">
              <a:latin typeface="Arial Narrow" pitchFamily="34" charset="0"/>
            </a:endParaRPr>
          </a:p>
          <a:p>
            <a:pPr marL="342900" indent="-342900" algn="just"/>
            <a:endParaRPr lang="ru-RU" altLang="ru-RU" sz="1600" dirty="0">
              <a:latin typeface="Arial Narrow" pitchFamily="34" charset="0"/>
            </a:endParaRPr>
          </a:p>
          <a:p>
            <a:pPr marL="342900" indent="-342900" algn="just"/>
            <a:endParaRPr lang="ru-RU" altLang="ru-RU" sz="1600" dirty="0">
              <a:latin typeface="Arial Narrow" pitchFamily="34" charset="0"/>
            </a:endParaRP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ctr" fontAlgn="auto">
              <a:spcBef>
                <a:spcPts val="0"/>
              </a:spcBef>
              <a:spcAft>
                <a:spcPts val="0"/>
              </a:spcAft>
              <a:defRPr/>
            </a:pPr>
            <a:r>
              <a:rPr lang="ru-RU" sz="1200" dirty="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7172"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C313FCF2-D814-495D-BD28-2BC417E140AC}" type="slidenum">
              <a:rPr lang="ru-RU" altLang="ru-RU" sz="1200">
                <a:latin typeface="Arial Narrow" pitchFamily="34" charset="0"/>
              </a:rPr>
              <a:pPr algn="r"/>
              <a:t>4</a:t>
            </a:fld>
            <a:endParaRPr lang="ru-RU" altLang="ru-RU" sz="1200">
              <a:latin typeface="Arial Narrow" pitchFamily="34" charset="0"/>
            </a:endParaRPr>
          </a:p>
        </p:txBody>
      </p:sp>
      <p:sp>
        <p:nvSpPr>
          <p:cNvPr id="7173" name="TextBox 4"/>
          <p:cNvSpPr txBox="1">
            <a:spLocks noChangeArrowheads="1"/>
          </p:cNvSpPr>
          <p:nvPr/>
        </p:nvSpPr>
        <p:spPr bwMode="auto">
          <a:xfrm>
            <a:off x="881063" y="215900"/>
            <a:ext cx="402907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Что такое гранты и заявки на них?</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971550" y="1196975"/>
            <a:ext cx="7921625" cy="498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r>
              <a:rPr lang="ru-RU" altLang="ru-RU" sz="1600" b="1">
                <a:latin typeface="Arial Narrow" pitchFamily="34" charset="0"/>
              </a:rPr>
              <a:t>Факторы, влияющие на выбор потенциальных спонсоров</a:t>
            </a:r>
          </a:p>
          <a:p>
            <a:pPr marL="342900" indent="-342900" algn="just"/>
            <a:endParaRPr lang="ru-RU" altLang="ru-RU" sz="1600" b="1">
              <a:latin typeface="Arial Narrow" pitchFamily="34" charset="0"/>
            </a:endParaRPr>
          </a:p>
          <a:p>
            <a:pPr marL="342900" indent="-342900" algn="just"/>
            <a:r>
              <a:rPr lang="ru-RU" altLang="ru-RU" sz="1600" b="1">
                <a:latin typeface="Arial Narrow" pitchFamily="34" charset="0"/>
              </a:rPr>
              <a:t>География.</a:t>
            </a:r>
            <a:r>
              <a:rPr lang="ru-RU" altLang="ru-RU" sz="1600">
                <a:latin typeface="Arial Narrow" pitchFamily="34" charset="0"/>
              </a:rPr>
              <a:t> Большинство фондов и других источников финансирования ограничивают свою деятельность определенными частями света, регионами, странами, областями или районами. Это может касаться и места проведения работы, и местоположения организации, выполняющей проект. </a:t>
            </a: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Тематика.</a:t>
            </a:r>
            <a:r>
              <a:rPr lang="ru-RU" altLang="ru-RU" sz="1600">
                <a:latin typeface="Arial Narrow" pitchFamily="34" charset="0"/>
              </a:rPr>
              <a:t> Как правило, благотворительный фонд финансирует проекты строго ограниченной тематики. Не следует посылать свою заявку в фонды, специализирующиеся на решении проблем, отличных от Вашего проекта.</a:t>
            </a: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Тип поддержки.</a:t>
            </a:r>
            <a:r>
              <a:rPr lang="ru-RU" altLang="ru-RU" sz="1600">
                <a:latin typeface="Arial Narrow" pitchFamily="34" charset="0"/>
              </a:rPr>
              <a:t> Фонды часто ограничивают типы работ (мероприятий), которые они готовы финансировать, как-то: поездки, приобретение оборудования, услуги консультантов, зарплата персонала, капитальное строительство и т.д.</a:t>
            </a: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Типы получателей грантов.</a:t>
            </a:r>
            <a:r>
              <a:rPr lang="ru-RU" altLang="ru-RU" sz="1600">
                <a:latin typeface="Arial Narrow" pitchFamily="34" charset="0"/>
              </a:rPr>
              <a:t> Различные источники финансирования и программы в рамках этих источников, как правило, ограничивают тип получателей грантов, как-то: индивидуальные исследования, студенты, некоммерческие организации, органы местного самоуправления, научно-исследовательские институты и т.д.</a:t>
            </a:r>
          </a:p>
          <a:p>
            <a:pPr marL="342900" indent="-342900" algn="just"/>
            <a:endParaRPr lang="ru-RU" altLang="ru-RU" sz="1600">
              <a:latin typeface="Arial Narrow" pitchFamily="34" charset="0"/>
            </a:endParaRP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8196"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F89C795C-8A02-48F5-BA41-D8B032910099}" type="slidenum">
              <a:rPr lang="ru-RU" altLang="ru-RU" sz="1200">
                <a:latin typeface="Arial Narrow" pitchFamily="34" charset="0"/>
              </a:rPr>
              <a:pPr algn="r"/>
              <a:t>5</a:t>
            </a:fld>
            <a:endParaRPr lang="ru-RU" altLang="ru-RU" sz="1200">
              <a:latin typeface="Arial Narrow" pitchFamily="34" charset="0"/>
            </a:endParaRPr>
          </a:p>
        </p:txBody>
      </p:sp>
      <p:sp>
        <p:nvSpPr>
          <p:cNvPr id="8197" name="TextBox 4"/>
          <p:cNvSpPr txBox="1">
            <a:spLocks noChangeArrowheads="1"/>
          </p:cNvSpPr>
          <p:nvPr/>
        </p:nvSpPr>
        <p:spPr bwMode="auto">
          <a:xfrm>
            <a:off x="881063" y="215900"/>
            <a:ext cx="402907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Что такое гранты и заявки на них?</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Box 1"/>
          <p:cNvSpPr txBox="1">
            <a:spLocks noChangeArrowheads="1"/>
          </p:cNvSpPr>
          <p:nvPr/>
        </p:nvSpPr>
        <p:spPr bwMode="auto">
          <a:xfrm>
            <a:off x="928688" y="785813"/>
            <a:ext cx="7921625" cy="3786187"/>
          </a:xfrm>
          <a:prstGeom prst="rect">
            <a:avLst/>
          </a:prstGeom>
          <a:noFill/>
          <a:ln w="9525" algn="ctr">
            <a:noFill/>
            <a:miter lim="800000"/>
            <a:headEnd/>
            <a:tailEnd/>
          </a:ln>
        </p:spPr>
        <p:txBody>
          <a:bodyPr>
            <a:spAutoFit/>
          </a:bodyPr>
          <a:lstStyle/>
          <a:p>
            <a:pPr marL="342900" indent="-342900" algn="just">
              <a:defRPr/>
            </a:pPr>
            <a:r>
              <a:rPr lang="ru-RU" sz="1600" b="1" dirty="0">
                <a:latin typeface="Arial Narrow" pitchFamily="34" charset="0"/>
              </a:rPr>
              <a:t>Заявка </a:t>
            </a:r>
            <a:r>
              <a:rPr lang="ru-RU" sz="1600" dirty="0">
                <a:latin typeface="Arial Narrow" pitchFamily="34" charset="0"/>
              </a:rPr>
              <a:t>– письменное обращение с просьбой о выделении финансирования.  Принятие решение о финансировании  заявки принимается через </a:t>
            </a:r>
            <a:r>
              <a:rPr lang="ru-RU" sz="1600" b="1" dirty="0">
                <a:latin typeface="Arial Narrow" pitchFamily="34" charset="0"/>
              </a:rPr>
              <a:t>процедуру конкурсного отбора.</a:t>
            </a:r>
          </a:p>
          <a:p>
            <a:pPr marL="342900" indent="-342900" algn="just">
              <a:defRPr/>
            </a:pPr>
            <a:endParaRPr lang="ru-RU" sz="1600" dirty="0">
              <a:latin typeface="Arial Narrow" pitchFamily="34" charset="0"/>
            </a:endParaRPr>
          </a:p>
          <a:p>
            <a:pPr marL="342900" indent="-342900" algn="just">
              <a:defRPr/>
            </a:pPr>
            <a:r>
              <a:rPr lang="ru-RU" sz="1600" b="1" dirty="0">
                <a:latin typeface="Arial Narrow" pitchFamily="34" charset="0"/>
              </a:rPr>
              <a:t>Заявка </a:t>
            </a:r>
            <a:r>
              <a:rPr lang="ru-RU" sz="1600" dirty="0">
                <a:latin typeface="Arial Narrow" pitchFamily="34" charset="0"/>
              </a:rPr>
              <a:t>содержит</a:t>
            </a:r>
            <a:r>
              <a:rPr lang="ru-RU" sz="1600" b="1" dirty="0">
                <a:latin typeface="Arial Narrow" pitchFamily="34" charset="0"/>
              </a:rPr>
              <a:t> </a:t>
            </a:r>
            <a:r>
              <a:rPr lang="ru-RU" sz="1600" dirty="0">
                <a:latin typeface="Arial Narrow" pitchFamily="34" charset="0"/>
              </a:rPr>
              <a:t>описание</a:t>
            </a:r>
            <a:r>
              <a:rPr lang="ru-RU" sz="1600" b="1" dirty="0">
                <a:latin typeface="Arial Narrow" pitchFamily="34" charset="0"/>
              </a:rPr>
              <a:t> проекта</a:t>
            </a:r>
            <a:r>
              <a:rPr lang="ru-RU" sz="1600" dirty="0">
                <a:latin typeface="Arial Narrow" pitchFamily="34" charset="0"/>
              </a:rPr>
              <a:t> по заданному шаблону, форме, требованиям (проектная заявка). </a:t>
            </a:r>
          </a:p>
          <a:p>
            <a:pPr marL="342900" indent="-342900" algn="just">
              <a:defRPr/>
            </a:pPr>
            <a:endParaRPr lang="ru-RU" sz="1600" dirty="0">
              <a:latin typeface="Arial Narrow" pitchFamily="34" charset="0"/>
            </a:endParaRPr>
          </a:p>
          <a:p>
            <a:pPr>
              <a:defRPr/>
            </a:pPr>
            <a:r>
              <a:rPr lang="ru-RU" sz="1600" b="1" dirty="0">
                <a:latin typeface="Arial Narrow" pitchFamily="34" charset="0"/>
              </a:rPr>
              <a:t>Проект</a:t>
            </a:r>
            <a:r>
              <a:rPr lang="ru-RU" sz="1600" dirty="0">
                <a:latin typeface="Arial Narrow" pitchFamily="34" charset="0"/>
              </a:rPr>
              <a:t> - мобилизация </a:t>
            </a:r>
            <a:r>
              <a:rPr lang="ru-RU" sz="1600" b="1" dirty="0">
                <a:latin typeface="Arial Narrow" pitchFamily="34" charset="0"/>
              </a:rPr>
              <a:t>ресурсов </a:t>
            </a:r>
            <a:r>
              <a:rPr lang="ru-RU" sz="1600" dirty="0">
                <a:latin typeface="Arial Narrow" pitchFamily="34" charset="0"/>
              </a:rPr>
              <a:t>по осуществлению </a:t>
            </a:r>
            <a:r>
              <a:rPr lang="ru-RU" sz="1600" b="1" dirty="0">
                <a:latin typeface="Arial Narrow" pitchFamily="34" charset="0"/>
              </a:rPr>
              <a:t>деятельности</a:t>
            </a:r>
            <a:r>
              <a:rPr lang="ru-RU" sz="1600" dirty="0">
                <a:latin typeface="Arial Narrow" pitchFamily="34" charset="0"/>
              </a:rPr>
              <a:t>, для достижения </a:t>
            </a:r>
            <a:r>
              <a:rPr lang="ru-RU" sz="1600" b="1" dirty="0">
                <a:latin typeface="Arial Narrow" pitchFamily="34" charset="0"/>
              </a:rPr>
              <a:t>конкретной цели</a:t>
            </a:r>
            <a:r>
              <a:rPr lang="ru-RU" sz="1600" dirty="0">
                <a:latin typeface="Arial Narrow" pitchFamily="34" charset="0"/>
              </a:rPr>
              <a:t>, в чем видится </a:t>
            </a:r>
            <a:r>
              <a:rPr lang="ru-RU" sz="1600" b="1" dirty="0">
                <a:latin typeface="Arial Narrow" pitchFamily="34" charset="0"/>
              </a:rPr>
              <a:t>создателям</a:t>
            </a:r>
            <a:r>
              <a:rPr lang="ru-RU" sz="1600" dirty="0">
                <a:latin typeface="Arial Narrow" pitchFamily="34" charset="0"/>
              </a:rPr>
              <a:t> проекта </a:t>
            </a:r>
            <a:r>
              <a:rPr lang="ru-RU" sz="1600" b="1" dirty="0">
                <a:latin typeface="Arial Narrow" pitchFamily="34" charset="0"/>
              </a:rPr>
              <a:t>решение проблемы.</a:t>
            </a:r>
            <a:r>
              <a:rPr lang="ru-RU" sz="1600" dirty="0"/>
              <a:t> </a:t>
            </a:r>
            <a:r>
              <a:rPr lang="ru-RU" sz="1600" dirty="0">
                <a:latin typeface="Arial Narrow" pitchFamily="34" charset="0"/>
              </a:rPr>
              <a:t>Социальный проект – это комплекс мероприятий по решению социально – значимой проблемы.  </a:t>
            </a:r>
          </a:p>
          <a:p>
            <a:pPr>
              <a:defRPr/>
            </a:pPr>
            <a:endParaRPr lang="ru-RU" sz="1600" dirty="0"/>
          </a:p>
          <a:p>
            <a:pPr>
              <a:defRPr/>
            </a:pPr>
            <a:r>
              <a:rPr lang="ru-RU" sz="1600" dirty="0">
                <a:latin typeface="Arial Narrow" pitchFamily="34" charset="0"/>
              </a:rPr>
              <a:t>Проект - (в логике проектного управления </a:t>
            </a:r>
            <a:r>
              <a:rPr lang="en-US" sz="1600" dirty="0">
                <a:latin typeface="Arial Narrow" pitchFamily="34" charset="0"/>
              </a:rPr>
              <a:t>PMI) </a:t>
            </a:r>
            <a:r>
              <a:rPr lang="ru-RU" sz="1600" dirty="0">
                <a:latin typeface="Arial Narrow" pitchFamily="34" charset="0"/>
              </a:rPr>
              <a:t>— это </a:t>
            </a:r>
            <a:r>
              <a:rPr lang="ru-RU" sz="1600" b="1" dirty="0">
                <a:latin typeface="Arial Narrow" pitchFamily="34" charset="0"/>
              </a:rPr>
              <a:t>уникальный процесс</a:t>
            </a:r>
            <a:r>
              <a:rPr lang="ru-RU" sz="1600" dirty="0">
                <a:latin typeface="Arial Narrow" pitchFamily="34" charset="0"/>
              </a:rPr>
              <a:t>, состоящий из </a:t>
            </a:r>
            <a:r>
              <a:rPr lang="ru-RU" sz="1600" b="1" dirty="0">
                <a:latin typeface="Arial Narrow" pitchFamily="34" charset="0"/>
              </a:rPr>
              <a:t>совокупности</a:t>
            </a:r>
            <a:r>
              <a:rPr lang="ru-RU" sz="1600" dirty="0">
                <a:latin typeface="Arial Narrow" pitchFamily="34" charset="0"/>
              </a:rPr>
              <a:t> скоординированных и управляемых </a:t>
            </a:r>
            <a:r>
              <a:rPr lang="ru-RU" sz="1600" b="1" dirty="0">
                <a:latin typeface="Arial Narrow" pitchFamily="34" charset="0"/>
              </a:rPr>
              <a:t>видов деятельности </a:t>
            </a:r>
            <a:r>
              <a:rPr lang="ru-RU" sz="1600" dirty="0">
                <a:latin typeface="Arial Narrow" pitchFamily="34" charset="0"/>
              </a:rPr>
              <a:t>с начальной и конечной </a:t>
            </a:r>
            <a:r>
              <a:rPr lang="ru-RU" sz="1600" b="1" dirty="0">
                <a:latin typeface="Arial Narrow" pitchFamily="34" charset="0"/>
              </a:rPr>
              <a:t>датами</a:t>
            </a:r>
            <a:r>
              <a:rPr lang="ru-RU" sz="1600" dirty="0">
                <a:latin typeface="Arial Narrow" pitchFamily="34" charset="0"/>
              </a:rPr>
              <a:t>, предпринятый для достижения </a:t>
            </a:r>
            <a:r>
              <a:rPr lang="ru-RU" sz="1600" b="1" dirty="0">
                <a:latin typeface="Arial Narrow" pitchFamily="34" charset="0"/>
              </a:rPr>
              <a:t>цели</a:t>
            </a:r>
            <a:r>
              <a:rPr lang="ru-RU" sz="1600" dirty="0">
                <a:latin typeface="Arial Narrow" pitchFamily="34" charset="0"/>
              </a:rPr>
              <a:t>, включающий </a:t>
            </a:r>
            <a:r>
              <a:rPr lang="ru-RU" sz="1600" b="1" dirty="0">
                <a:latin typeface="Arial Narrow" pitchFamily="34" charset="0"/>
              </a:rPr>
              <a:t>ограничения по срокам, стоимости и ресурсам</a:t>
            </a:r>
            <a:r>
              <a:rPr lang="ru-RU" sz="1600" dirty="0">
                <a:latin typeface="Arial Narrow" pitchFamily="34" charset="0"/>
              </a:rPr>
              <a:t>.</a:t>
            </a:r>
            <a:r>
              <a:rPr lang="ru-RU" sz="1600" dirty="0"/>
              <a:t> </a:t>
            </a:r>
            <a:r>
              <a:rPr lang="ru-RU" sz="1600" dirty="0">
                <a:latin typeface="Arial Narrow" pitchFamily="34" charset="0"/>
              </a:rPr>
              <a:t>Уникальность каждого проекта порождает </a:t>
            </a:r>
            <a:r>
              <a:rPr lang="ru-RU" sz="1600" b="1" dirty="0">
                <a:latin typeface="Arial Narrow" pitchFamily="34" charset="0"/>
              </a:rPr>
              <a:t>сложности при его планировании</a:t>
            </a:r>
            <a:r>
              <a:rPr lang="ru-RU" sz="1600" dirty="0">
                <a:latin typeface="Arial Narrow" pitchFamily="34" charset="0"/>
              </a:rPr>
              <a:t>, поскольку зачастую трудно предположить, как в действительности будут достигаться результаты.</a:t>
            </a:r>
          </a:p>
        </p:txBody>
      </p:sp>
      <p:sp>
        <p:nvSpPr>
          <p:cNvPr id="9219"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E2141581-669B-470C-9B4D-622ECA6EC271}" type="slidenum">
              <a:rPr lang="ru-RU" altLang="ru-RU" sz="1200">
                <a:solidFill>
                  <a:schemeClr val="bg1"/>
                </a:solidFill>
                <a:latin typeface="Arial Narrow" pitchFamily="34" charset="0"/>
              </a:rPr>
              <a:pPr algn="r"/>
              <a:t>6</a:t>
            </a:fld>
            <a:endParaRPr lang="ru-RU" altLang="ru-RU" sz="1200">
              <a:solidFill>
                <a:schemeClr val="bg1"/>
              </a:solidFill>
              <a:latin typeface="Arial Narrow" pitchFamily="34" charset="0"/>
            </a:endParaRPr>
          </a:p>
        </p:txBody>
      </p:sp>
      <p:sp>
        <p:nvSpPr>
          <p:cNvPr id="9220" name="TextBox 4"/>
          <p:cNvSpPr txBox="1">
            <a:spLocks noChangeArrowheads="1"/>
          </p:cNvSpPr>
          <p:nvPr/>
        </p:nvSpPr>
        <p:spPr bwMode="auto">
          <a:xfrm>
            <a:off x="881063" y="215900"/>
            <a:ext cx="2832100"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Используемые понятия</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4"/>
          <p:cNvSpPr txBox="1">
            <a:spLocks noChangeArrowheads="1"/>
          </p:cNvSpPr>
          <p:nvPr/>
        </p:nvSpPr>
        <p:spPr bwMode="auto">
          <a:xfrm>
            <a:off x="881063" y="215900"/>
            <a:ext cx="3279775"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Ключевые понятия проекта</a:t>
            </a:r>
          </a:p>
        </p:txBody>
      </p:sp>
      <p:graphicFrame>
        <p:nvGraphicFramePr>
          <p:cNvPr id="7" name="Схема 6"/>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4098" name="TextBox 1"/>
          <p:cNvSpPr txBox="1">
            <a:spLocks noChangeArrowheads="1"/>
          </p:cNvSpPr>
          <p:nvPr/>
        </p:nvSpPr>
        <p:spPr bwMode="auto">
          <a:xfrm>
            <a:off x="571500" y="1143000"/>
            <a:ext cx="3429000" cy="5508625"/>
          </a:xfrm>
          <a:prstGeom prst="rect">
            <a:avLst/>
          </a:prstGeom>
          <a:noFill/>
          <a:ln w="9525" algn="ctr">
            <a:noFill/>
            <a:miter lim="800000"/>
            <a:headEnd/>
            <a:tailEnd/>
          </a:ln>
          <a:effectLst/>
        </p:spPr>
        <p:txBody>
          <a:bodyPr>
            <a:spAutoFit/>
          </a:bodyPr>
          <a:lstStyle/>
          <a:p>
            <a:pPr marL="342900" indent="-342900" algn="just">
              <a:lnSpc>
                <a:spcPct val="150000"/>
              </a:lnSpc>
              <a:defRPr/>
            </a:pPr>
            <a:r>
              <a:rPr lang="ru-RU" sz="1600" dirty="0">
                <a:latin typeface="Arial Narrow" pitchFamily="34" charset="0"/>
              </a:rPr>
              <a:t>1. Титульный лист заявки</a:t>
            </a:r>
          </a:p>
          <a:p>
            <a:pPr marL="342900" indent="-342900" algn="just">
              <a:lnSpc>
                <a:spcPct val="150000"/>
              </a:lnSpc>
              <a:defRPr/>
            </a:pPr>
            <a:r>
              <a:rPr lang="ru-RU" sz="1600" dirty="0">
                <a:latin typeface="Arial Narrow" pitchFamily="34" charset="0"/>
              </a:rPr>
              <a:t>2. Краткая аннотация проекта. </a:t>
            </a:r>
          </a:p>
          <a:p>
            <a:pPr marL="342900" indent="-342900" algn="just">
              <a:lnSpc>
                <a:spcPct val="150000"/>
              </a:lnSpc>
              <a:defRPr/>
            </a:pPr>
            <a:r>
              <a:rPr lang="ru-RU" sz="1600" dirty="0">
                <a:latin typeface="Arial Narrow" pitchFamily="34" charset="0"/>
              </a:rPr>
              <a:t>3. Кто выполняет проект? </a:t>
            </a:r>
          </a:p>
          <a:p>
            <a:pPr marL="342900" indent="-342900" algn="just">
              <a:lnSpc>
                <a:spcPct val="150000"/>
              </a:lnSpc>
              <a:defRPr/>
            </a:pPr>
            <a:r>
              <a:rPr lang="ru-RU" sz="1600" dirty="0">
                <a:latin typeface="Arial Narrow" pitchFamily="34" charset="0"/>
              </a:rPr>
              <a:t>4.Кому и для чего нужен этот проект? </a:t>
            </a:r>
          </a:p>
          <a:p>
            <a:pPr marL="342900" indent="-342900" algn="just">
              <a:lnSpc>
                <a:spcPct val="150000"/>
              </a:lnSpc>
              <a:defRPr/>
            </a:pPr>
            <a:r>
              <a:rPr lang="ru-RU" sz="1600" dirty="0">
                <a:latin typeface="Arial Narrow" pitchFamily="34" charset="0"/>
              </a:rPr>
              <a:t>5. Каковы цели и задачи проекта?</a:t>
            </a:r>
          </a:p>
          <a:p>
            <a:pPr marL="342900" indent="-342900" algn="just">
              <a:lnSpc>
                <a:spcPct val="150000"/>
              </a:lnSpc>
              <a:defRPr/>
            </a:pPr>
            <a:r>
              <a:rPr lang="ru-RU" sz="1600" dirty="0">
                <a:latin typeface="Arial Narrow" pitchFamily="34" charset="0"/>
              </a:rPr>
              <a:t>6.Каким образом проект будет реализован? </a:t>
            </a:r>
          </a:p>
          <a:p>
            <a:pPr marL="342900" indent="-342900" algn="just">
              <a:lnSpc>
                <a:spcPct val="150000"/>
              </a:lnSpc>
              <a:defRPr/>
            </a:pPr>
            <a:r>
              <a:rPr lang="ru-RU" sz="1600" dirty="0">
                <a:latin typeface="Arial Narrow" pitchFamily="34" charset="0"/>
              </a:rPr>
              <a:t>7. Рабочий план реализации проекта</a:t>
            </a:r>
          </a:p>
          <a:p>
            <a:pPr marL="342900" indent="-342900" algn="just">
              <a:lnSpc>
                <a:spcPct val="150000"/>
              </a:lnSpc>
              <a:defRPr/>
            </a:pPr>
            <a:r>
              <a:rPr lang="ru-RU" sz="1600" dirty="0">
                <a:latin typeface="Arial Narrow" pitchFamily="34" charset="0"/>
              </a:rPr>
              <a:t>8. Каким будет результат проекта? </a:t>
            </a:r>
          </a:p>
          <a:p>
            <a:pPr marL="342900" indent="-342900" algn="just">
              <a:lnSpc>
                <a:spcPct val="150000"/>
              </a:lnSpc>
              <a:defRPr/>
            </a:pPr>
            <a:r>
              <a:rPr lang="ru-RU" sz="1600" dirty="0">
                <a:latin typeface="Arial Narrow" pitchFamily="34" charset="0"/>
              </a:rPr>
              <a:t>9. Дальнейшее развитие проекта. </a:t>
            </a:r>
          </a:p>
          <a:p>
            <a:pPr marL="342900" indent="-342900" algn="just">
              <a:lnSpc>
                <a:spcPct val="150000"/>
              </a:lnSpc>
              <a:defRPr/>
            </a:pPr>
            <a:r>
              <a:rPr lang="ru-RU" sz="1600" dirty="0">
                <a:latin typeface="Arial Narrow" pitchFamily="34" charset="0"/>
              </a:rPr>
              <a:t>10.Дальнейшее финансирование/ перспективы на финансовую стабильность. </a:t>
            </a:r>
          </a:p>
          <a:p>
            <a:pPr marL="342900" indent="-342900" algn="just">
              <a:lnSpc>
                <a:spcPct val="150000"/>
              </a:lnSpc>
              <a:defRPr/>
            </a:pPr>
            <a:r>
              <a:rPr lang="ru-RU" sz="1600" dirty="0">
                <a:latin typeface="Arial Narrow" pitchFamily="34" charset="0"/>
              </a:rPr>
              <a:t>11. Бюджет (в отдельном приложении)</a:t>
            </a:r>
          </a:p>
          <a:p>
            <a:pPr>
              <a:defRPr/>
            </a:pPr>
            <a:endParaRPr lang="ru-RU" sz="1600" dirty="0">
              <a:latin typeface="Arial Narrow" pitchFamily="34" charset="0"/>
            </a:endParaRPr>
          </a:p>
        </p:txBody>
      </p:sp>
      <p:sp>
        <p:nvSpPr>
          <p:cNvPr id="11267" name="TextBox 4"/>
          <p:cNvSpPr txBox="1">
            <a:spLocks noChangeArrowheads="1"/>
          </p:cNvSpPr>
          <p:nvPr/>
        </p:nvSpPr>
        <p:spPr bwMode="auto">
          <a:xfrm>
            <a:off x="881063" y="215900"/>
            <a:ext cx="7656512"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Фокус внимания при анализе заявки: </a:t>
            </a:r>
          </a:p>
          <a:p>
            <a:r>
              <a:rPr lang="ru-RU" altLang="ru-RU" sz="2300">
                <a:solidFill>
                  <a:srgbClr val="777777"/>
                </a:solidFill>
                <a:latin typeface="Arial Narrow" pitchFamily="34" charset="0"/>
              </a:rPr>
              <a:t>Проблема – Цель – Задачи – Результат – Мероприятия -  Бюджет </a:t>
            </a:r>
          </a:p>
        </p:txBody>
      </p:sp>
      <p:graphicFrame>
        <p:nvGraphicFramePr>
          <p:cNvPr id="6" name="Схема 5"/>
          <p:cNvGraphicFramePr/>
          <p:nvPr/>
        </p:nvGraphicFramePr>
        <p:xfrm>
          <a:off x="4071934" y="1285860"/>
          <a:ext cx="5072066" cy="50006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269" name="Заголовок 1"/>
          <p:cNvSpPr>
            <a:spLocks noGrp="1"/>
          </p:cNvSpPr>
          <p:nvPr>
            <p:ph type="title"/>
          </p:nvPr>
        </p:nvSpPr>
        <p:spPr/>
        <p:txBody>
          <a:bodyPr/>
          <a:lstStyle/>
          <a:p>
            <a:r>
              <a:rPr lang="ru-RU" altLang="ru-RU" smtClean="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Graphic spid="6"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2290" name="TextBox 1"/>
          <p:cNvSpPr txBox="1">
            <a:spLocks noChangeArrowheads="1"/>
          </p:cNvSpPr>
          <p:nvPr/>
        </p:nvSpPr>
        <p:spPr bwMode="auto">
          <a:xfrm>
            <a:off x="785813" y="857250"/>
            <a:ext cx="7964487" cy="218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buFontTx/>
              <a:buAutoNum type="arabicPeriod"/>
            </a:pPr>
            <a:endParaRPr lang="ru-RU" altLang="ru-RU" sz="800">
              <a:latin typeface="Arial Narrow" pitchFamily="34" charset="0"/>
            </a:endParaRPr>
          </a:p>
          <a:p>
            <a:pPr marL="342900" indent="-342900" algn="just"/>
            <a:r>
              <a:rPr lang="ru-RU" altLang="ru-RU" sz="1600">
                <a:latin typeface="Arial Narrow" pitchFamily="34" charset="0"/>
              </a:rPr>
              <a:t>Важно: </a:t>
            </a:r>
          </a:p>
          <a:p>
            <a:pPr marL="342900" indent="-342900" algn="just">
              <a:buFontTx/>
              <a:buAutoNum type="arabicPeriod"/>
            </a:pPr>
            <a:r>
              <a:rPr lang="ru-RU" altLang="ru-RU" sz="1600">
                <a:latin typeface="Arial Narrow" pitchFamily="34" charset="0"/>
              </a:rPr>
              <a:t>Проблема </a:t>
            </a:r>
            <a:r>
              <a:rPr lang="en-US" altLang="ru-RU" sz="1600">
                <a:latin typeface="Arial Narrow" pitchFamily="34" charset="0"/>
              </a:rPr>
              <a:t>(</a:t>
            </a:r>
            <a:r>
              <a:rPr lang="ru-RU" altLang="ru-RU" sz="1600">
                <a:latin typeface="Arial Narrow" pitchFamily="34" charset="0"/>
              </a:rPr>
              <a:t>ы</a:t>
            </a:r>
            <a:r>
              <a:rPr lang="en-US" altLang="ru-RU" sz="1600">
                <a:latin typeface="Arial Narrow" pitchFamily="34" charset="0"/>
              </a:rPr>
              <a:t>) </a:t>
            </a:r>
            <a:r>
              <a:rPr lang="ru-RU" altLang="ru-RU" sz="1600">
                <a:latin typeface="Arial Narrow" pitchFamily="34" charset="0"/>
              </a:rPr>
              <a:t> сформулирована (ы) под целевую группу.</a:t>
            </a:r>
            <a:endParaRPr lang="en-US" altLang="ru-RU" sz="1600">
              <a:latin typeface="Arial Narrow" pitchFamily="34" charset="0"/>
            </a:endParaRPr>
          </a:p>
          <a:p>
            <a:pPr marL="342900" indent="-342900" algn="just">
              <a:buFontTx/>
              <a:buAutoNum type="arabicPeriod"/>
            </a:pPr>
            <a:r>
              <a:rPr lang="ru-RU" altLang="ru-RU" sz="1600">
                <a:latin typeface="Arial Narrow" pitchFamily="34" charset="0"/>
              </a:rPr>
              <a:t>Целевая группа четко выделена</a:t>
            </a:r>
          </a:p>
          <a:p>
            <a:pPr marL="342900" indent="-342900" algn="just">
              <a:buFontTx/>
              <a:buAutoNum type="arabicPeriod"/>
            </a:pPr>
            <a:r>
              <a:rPr lang="ru-RU" altLang="ru-RU" sz="1600">
                <a:latin typeface="Arial Narrow" pitchFamily="34" charset="0"/>
              </a:rPr>
              <a:t>Цели и задачи логически вытекают из проблемного поля</a:t>
            </a:r>
          </a:p>
          <a:p>
            <a:pPr marL="342900" indent="-342900" algn="just">
              <a:buFontTx/>
              <a:buAutoNum type="arabicPeriod"/>
            </a:pPr>
            <a:r>
              <a:rPr lang="ru-RU" altLang="ru-RU" sz="1600">
                <a:latin typeface="Arial Narrow" pitchFamily="34" charset="0"/>
              </a:rPr>
              <a:t>Результаты показывают достижение задач, целей.</a:t>
            </a:r>
          </a:p>
          <a:p>
            <a:pPr marL="342900" indent="-342900" algn="just">
              <a:buFontTx/>
              <a:buAutoNum type="arabicPeriod"/>
            </a:pPr>
            <a:r>
              <a:rPr lang="ru-RU" altLang="ru-RU" sz="1600">
                <a:latin typeface="Arial Narrow" pitchFamily="34" charset="0"/>
              </a:rPr>
              <a:t>Результаты показывают, насколько по окончании проекта изменилась ситуация, описанная в разделе «Кому и для чего нужен проект»</a:t>
            </a:r>
          </a:p>
          <a:p>
            <a:pPr marL="342900" indent="-342900" algn="just"/>
            <a:endParaRPr lang="ru-RU" altLang="ru-RU" sz="1600">
              <a:solidFill>
                <a:srgbClr val="FF0000"/>
              </a:solidFill>
              <a:latin typeface="Arial Narrow" pitchFamily="34" charset="0"/>
            </a:endParaRPr>
          </a:p>
        </p:txBody>
      </p:sp>
      <p:sp>
        <p:nvSpPr>
          <p:cNvPr id="12291"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71FDA502-D281-4908-933C-82213D1D69C9}" type="slidenum">
              <a:rPr lang="ru-RU" altLang="ru-RU" sz="1200">
                <a:solidFill>
                  <a:schemeClr val="bg1"/>
                </a:solidFill>
                <a:latin typeface="Arial Narrow" pitchFamily="34" charset="0"/>
              </a:rPr>
              <a:pPr algn="r"/>
              <a:t>9</a:t>
            </a:fld>
            <a:endParaRPr lang="ru-RU" altLang="ru-RU" sz="1200">
              <a:solidFill>
                <a:schemeClr val="bg1"/>
              </a:solidFill>
              <a:latin typeface="Arial Narrow" pitchFamily="34" charset="0"/>
            </a:endParaRPr>
          </a:p>
        </p:txBody>
      </p:sp>
      <p:sp>
        <p:nvSpPr>
          <p:cNvPr id="12292" name="TextBox 4"/>
          <p:cNvSpPr txBox="1">
            <a:spLocks noChangeArrowheads="1"/>
          </p:cNvSpPr>
          <p:nvPr/>
        </p:nvSpPr>
        <p:spPr bwMode="auto">
          <a:xfrm>
            <a:off x="881063" y="215900"/>
            <a:ext cx="71501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buFontTx/>
              <a:buAutoNum type="arabicPeriod"/>
            </a:pPr>
            <a:r>
              <a:rPr lang="ru-RU" altLang="ru-RU" sz="2300">
                <a:solidFill>
                  <a:srgbClr val="777777"/>
                </a:solidFill>
                <a:latin typeface="Arial Narrow" pitchFamily="34" charset="0"/>
              </a:rPr>
              <a:t>Фокус внимания: Проблема – цель – задачи – результат</a:t>
            </a:r>
          </a:p>
          <a:p>
            <a:endParaRPr lang="ru-RU" altLang="ru-RU" sz="2300">
              <a:solidFill>
                <a:srgbClr val="777777"/>
              </a:solidFill>
              <a:latin typeface="Arial Narrow" pitchFamily="34" charset="0"/>
            </a:endParaRPr>
          </a:p>
        </p:txBody>
      </p:sp>
      <p:sp>
        <p:nvSpPr>
          <p:cNvPr id="12293" name="TextBox 1"/>
          <p:cNvSpPr txBox="1">
            <a:spLocks noChangeArrowheads="1"/>
          </p:cNvSpPr>
          <p:nvPr/>
        </p:nvSpPr>
        <p:spPr bwMode="auto">
          <a:xfrm>
            <a:off x="785813" y="2571750"/>
            <a:ext cx="7964487"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buFontTx/>
              <a:buAutoNum type="arabicPeriod"/>
            </a:pPr>
            <a:endParaRPr lang="ru-RU" altLang="ru-RU" sz="800">
              <a:latin typeface="Arial Narrow" pitchFamily="34" charset="0"/>
            </a:endParaRPr>
          </a:p>
          <a:p>
            <a:pPr marL="342900" indent="-342900" algn="just"/>
            <a:endParaRPr lang="ru-RU" altLang="ru-RU" sz="1600">
              <a:latin typeface="Arial Narrow" pitchFamily="34" charset="0"/>
            </a:endParaRPr>
          </a:p>
          <a:p>
            <a:pPr marL="342900" indent="-342900" algn="just"/>
            <a:r>
              <a:rPr lang="ru-RU" altLang="ru-RU" sz="1600">
                <a:latin typeface="Arial Narrow" pitchFamily="34" charset="0"/>
              </a:rPr>
              <a:t>Типовые ошибки: </a:t>
            </a:r>
          </a:p>
          <a:p>
            <a:pPr marL="342900" indent="-342900" algn="just">
              <a:buFontTx/>
              <a:buAutoNum type="arabicPeriod"/>
            </a:pPr>
            <a:r>
              <a:rPr lang="ru-RU" altLang="ru-RU" sz="1600">
                <a:latin typeface="Arial Narrow" pitchFamily="34" charset="0"/>
              </a:rPr>
              <a:t>Проблемы описаны размыто, не понятно какую (какие проблемы) решают авторы проекта: Используются общие формулировки, не соответствует масштаб проекта и возможностей организации, утверждения не подкрепляются статистикой.</a:t>
            </a:r>
          </a:p>
          <a:p>
            <a:pPr marL="342900" indent="-342900" algn="just">
              <a:buFontTx/>
              <a:buAutoNum type="arabicPeriod"/>
            </a:pPr>
            <a:r>
              <a:rPr lang="ru-RU" altLang="ru-RU" sz="1600">
                <a:latin typeface="Arial Narrow" pitchFamily="34" charset="0"/>
              </a:rPr>
              <a:t>Целевые группы (например, категория, пол, возраст, количество) обозначены  не четко  </a:t>
            </a:r>
          </a:p>
          <a:p>
            <a:pPr marL="342900" indent="-342900" algn="just">
              <a:buFontTx/>
              <a:buAutoNum type="arabicPeriod"/>
            </a:pPr>
            <a:r>
              <a:rPr lang="ru-RU" altLang="ru-RU" sz="1600">
                <a:latin typeface="Arial Narrow" pitchFamily="34" charset="0"/>
              </a:rPr>
              <a:t>Цели и задачи логически не вытекают из постановки проблемы</a:t>
            </a:r>
          </a:p>
          <a:p>
            <a:pPr marL="342900" indent="-342900" algn="just">
              <a:buFontTx/>
              <a:buAutoNum type="arabicPeriod"/>
            </a:pPr>
            <a:r>
              <a:rPr lang="ru-RU" altLang="ru-RU" sz="1600">
                <a:latin typeface="Arial Narrow" pitchFamily="34" charset="0"/>
              </a:rPr>
              <a:t>Результаты не показывают достижение задач, целей, изменения ситуации</a:t>
            </a:r>
          </a:p>
          <a:p>
            <a:pPr marL="342900" indent="-342900" algn="just">
              <a:buFontTx/>
              <a:buAutoNum type="arabicPeriod"/>
            </a:pPr>
            <a:endParaRPr lang="ru-RU" altLang="ru-RU" sz="1600">
              <a:latin typeface="Arial Narrow" pitchFamily="34" charset="0"/>
            </a:endParaRPr>
          </a:p>
          <a:p>
            <a:pPr marL="342900" indent="-342900" algn="just">
              <a:buFontTx/>
              <a:buAutoNum type="arabicPeriod"/>
            </a:pPr>
            <a:endParaRPr lang="ru-RU" altLang="ru-RU" sz="1600">
              <a:latin typeface="Arial Narrow" pitchFamily="34" charset="0"/>
            </a:endParaRPr>
          </a:p>
          <a:p>
            <a:pPr marL="342900" indent="-342900" algn="just"/>
            <a:r>
              <a:rPr lang="ru-RU" altLang="ru-RU" sz="1600">
                <a:latin typeface="Arial Narrow" pitchFamily="34" charset="0"/>
              </a:rPr>
              <a:t>Вывод: из текста разделов заявки складывается впечатление, что авторы не понимают, какую проблему они решают, и что получат авторы в итоге проекта </a:t>
            </a:r>
          </a:p>
          <a:p>
            <a:pPr marL="342900" indent="-342900" algn="just"/>
            <a:endParaRPr lang="ru-RU" altLang="ru-RU" sz="1600">
              <a:solidFill>
                <a:srgbClr val="FF0000"/>
              </a:solidFill>
              <a:latin typeface="Arial Narrow" pitchFamily="34" charset="0"/>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1"/>
          <p:cNvSpPr txBox="1">
            <a:spLocks noChangeArrowheads="1"/>
          </p:cNvSpPr>
          <p:nvPr/>
        </p:nvSpPr>
        <p:spPr bwMode="auto">
          <a:xfrm>
            <a:off x="785813" y="857250"/>
            <a:ext cx="7993062" cy="6348413"/>
          </a:xfrm>
          <a:prstGeom prst="rect">
            <a:avLst/>
          </a:prstGeom>
          <a:noFill/>
          <a:ln w="9525" algn="ctr">
            <a:noFill/>
            <a:miter lim="800000"/>
            <a:headEnd/>
            <a:tailEnd/>
          </a:ln>
        </p:spPr>
        <p:txBody>
          <a:bodyPr>
            <a:spAutoFit/>
          </a:bodyPr>
          <a:lstStyle/>
          <a:p>
            <a:pPr>
              <a:defRPr/>
            </a:pPr>
            <a:r>
              <a:rPr lang="ru-RU" sz="1200" b="1" dirty="0"/>
              <a:t>Кому и для чего нужен этот проект. </a:t>
            </a:r>
            <a:r>
              <a:rPr lang="ru-RU" sz="1200" dirty="0"/>
              <a:t>Проект направлен на значительную социальную группу – неполные семьи. Официальных статистических данных нет, но исходя из количества разводов, распространения «гражданских» браков, количества матерей-одиночек, то по примерным подсчетам каждый третий ребенок воспитывается в неполной семье. Статистика свидетельствует, что число разводов неуклонно растет. В городе  А. только в первом квартале 2010 года 440 пар официально оформили расторжение брака. После разводов дети, как правило, остаются с мамами. Следствием этого является рост одиноко воспитывающих матерей. К их численности добавляются женщины, родившие детей вне брака или в «гражданском» браке. Такие неполные семьи составляют значительную социальную группу нашего общества, которая характеризуется: </a:t>
            </a:r>
          </a:p>
          <a:p>
            <a:pPr>
              <a:buFontTx/>
              <a:buChar char="-"/>
              <a:defRPr/>
            </a:pPr>
            <a:r>
              <a:rPr lang="ru-RU" sz="1200" dirty="0"/>
              <a:t>низким уровнем дохода. Это связано с низким уровнем заработанной платы женщин вообще (среднемесячная заработная плата мужчины превышает среднемесячную заработную плату женщины в А.  крае - на 45 %, в Новосибирской области на 41,5%, в Иркутской области - на 39%), а также с невыполнением отцами детей алиментных обязательств, укрытием реального дохода при исчислении алиментов, недостаточной государственной социальной поддержкой женщины как матери и как работника; </a:t>
            </a:r>
          </a:p>
          <a:p>
            <a:pPr>
              <a:buFontTx/>
              <a:buChar char="-"/>
              <a:defRPr/>
            </a:pPr>
            <a:r>
              <a:rPr lang="ru-RU" sz="1200" dirty="0"/>
              <a:t> нехваткой времени на воспитание ребенка и развитие его способностей, в связи с поиском подработок или попытками устройства личной жизни, необходимостью подрабатывать бабушек и дедушек даже если они на пенсии; </a:t>
            </a:r>
          </a:p>
          <a:p>
            <a:pPr>
              <a:defRPr/>
            </a:pPr>
            <a:r>
              <a:rPr lang="ru-RU" sz="1200" dirty="0"/>
              <a:t>- запущенностью здоровья матери и ребенка вследствие невозможности частых больничных из-за боязни потерять работу, отсутствия полноценного отдыха и реабилитационных мероприятий после тяжелых заболеваний;</a:t>
            </a:r>
          </a:p>
          <a:p>
            <a:pPr>
              <a:defRPr/>
            </a:pPr>
            <a:r>
              <a:rPr lang="ru-RU" sz="1200" dirty="0"/>
              <a:t>- высоким уровнем психологической напряженности в семье, в </a:t>
            </a:r>
            <a:r>
              <a:rPr lang="ru-RU" sz="1200" dirty="0" err="1"/>
              <a:t>межпоколенных</a:t>
            </a:r>
            <a:r>
              <a:rPr lang="ru-RU" sz="1200" dirty="0"/>
              <a:t> связях, высоким уровнем тревожности матери за судьбу ребенка;</a:t>
            </a:r>
          </a:p>
          <a:p>
            <a:pPr>
              <a:defRPr/>
            </a:pPr>
            <a:r>
              <a:rPr lang="ru-RU" sz="1200" dirty="0"/>
              <a:t>- высоким риском нарушения прав ребенка и матери в связи с правовой безграмотностью, невозможностью получения квалифицированной юридической помощи. </a:t>
            </a:r>
          </a:p>
          <a:p>
            <a:pPr>
              <a:defRPr/>
            </a:pPr>
            <a:r>
              <a:rPr lang="ru-RU" sz="1200" dirty="0"/>
              <a:t>В г. А. существуют два центра поддержки семьи, на которые возложены функции сопровождения семьей, попавших в трудную жизненную ситуацию. Однако центры не удовлетворяют полного спектра реальных потребностей в помощи одиноко воспитывающим матерям. Практически все муниципальные проекты по поддержке этой категории матерей нацелены на поддержку малообеспеченных, но зачастую им необходима не материальная помощь, а психологическая поддержка. Поэтому проект предполагает создать службу волонтеров, позволяющую оперативно решать текущие проблемы матерей, и создать общество взаимопомощи одиноко воспитывающих матерей. </a:t>
            </a:r>
          </a:p>
          <a:p>
            <a:pPr>
              <a:defRPr/>
            </a:pPr>
            <a:endParaRPr lang="ru-RU" sz="1050" dirty="0">
              <a:latin typeface="Arial Narrow" pitchFamily="34" charset="0"/>
            </a:endParaRPr>
          </a:p>
          <a:p>
            <a:pPr>
              <a:defRPr/>
            </a:pPr>
            <a:endParaRPr lang="ru-RU" sz="1200" b="1" dirty="0"/>
          </a:p>
          <a:p>
            <a:pPr>
              <a:defRPr/>
            </a:pPr>
            <a:endParaRPr lang="ru-RU" sz="1200" dirty="0">
              <a:latin typeface="Arial Narrow" pitchFamily="34" charset="0"/>
            </a:endParaRPr>
          </a:p>
        </p:txBody>
      </p:sp>
      <p:sp>
        <p:nvSpPr>
          <p:cNvPr id="11268" name="TextBox 4"/>
          <p:cNvSpPr txBox="1">
            <a:spLocks noChangeArrowheads="1"/>
          </p:cNvSpPr>
          <p:nvPr/>
        </p:nvSpPr>
        <p:spPr bwMode="auto">
          <a:xfrm>
            <a:off x="881063" y="215900"/>
            <a:ext cx="7799387" cy="446088"/>
          </a:xfrm>
          <a:prstGeom prst="rect">
            <a:avLst/>
          </a:prstGeom>
          <a:solidFill>
            <a:schemeClr val="accent6">
              <a:lumMod val="60000"/>
              <a:lumOff val="40000"/>
            </a:schemeClr>
          </a:solidFill>
          <a:ln w="9525">
            <a:noFill/>
            <a:miter lim="800000"/>
            <a:headEnd/>
            <a:tailEnd/>
          </a:ln>
        </p:spPr>
        <p:txBody>
          <a:bodyPr wrap="none">
            <a:spAutoFit/>
          </a:bodyPr>
          <a:lstStyle/>
          <a:p>
            <a:pPr eaLnBrk="0" hangingPunct="0">
              <a:defRPr/>
            </a:pPr>
            <a:r>
              <a:rPr lang="ru-RU" sz="2300" dirty="0">
                <a:solidFill>
                  <a:srgbClr val="777777"/>
                </a:solidFill>
                <a:latin typeface="Arial Narrow" pitchFamily="34" charset="0"/>
              </a:rPr>
              <a:t> Пример для рассмотрения  2: Проект «Помощь одиноким мамам»</a:t>
            </a:r>
          </a:p>
        </p:txBody>
      </p:sp>
      <p:sp>
        <p:nvSpPr>
          <p:cNvPr id="13316" name="Заголовок 2"/>
          <p:cNvSpPr>
            <a:spLocks noGrp="1"/>
          </p:cNvSpPr>
          <p:nvPr>
            <p:ph type="title"/>
          </p:nvPr>
        </p:nvSpPr>
        <p:spPr/>
        <p:txBody>
          <a:bodyPr/>
          <a:lstStyle/>
          <a:p>
            <a:endParaRPr lang="ru-RU" altLang="ru-RU"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1"/>
          <p:cNvSpPr txBox="1">
            <a:spLocks noChangeArrowheads="1"/>
          </p:cNvSpPr>
          <p:nvPr/>
        </p:nvSpPr>
        <p:spPr bwMode="auto">
          <a:xfrm>
            <a:off x="785813" y="714375"/>
            <a:ext cx="7993062" cy="8010525"/>
          </a:xfrm>
          <a:prstGeom prst="rect">
            <a:avLst/>
          </a:prstGeom>
          <a:noFill/>
          <a:ln w="9525" algn="ctr">
            <a:noFill/>
            <a:miter lim="800000"/>
            <a:headEnd/>
            <a:tailEnd/>
          </a:ln>
        </p:spPr>
        <p:txBody>
          <a:bodyPr>
            <a:spAutoFit/>
          </a:bodyPr>
          <a:lstStyle/>
          <a:p>
            <a:pPr>
              <a:defRPr/>
            </a:pPr>
            <a:r>
              <a:rPr lang="ru-RU" sz="1200" b="1" dirty="0"/>
              <a:t>Каковы цели и задачи проекта?</a:t>
            </a:r>
            <a:endParaRPr lang="ru-RU" sz="1200" dirty="0"/>
          </a:p>
          <a:p>
            <a:pPr>
              <a:defRPr/>
            </a:pPr>
            <a:r>
              <a:rPr lang="ru-RU" sz="1200" dirty="0"/>
              <a:t>Цель проекта – организация службы поддержки одиноко воспитывающих матерей для создания благоприятных условий в неполной семье для гармоничного развития ребенка.</a:t>
            </a:r>
          </a:p>
          <a:p>
            <a:pPr>
              <a:defRPr/>
            </a:pPr>
            <a:r>
              <a:rPr lang="ru-RU" sz="1200" dirty="0"/>
              <a:t>Задачи проекта:</a:t>
            </a:r>
          </a:p>
          <a:p>
            <a:pPr>
              <a:defRPr/>
            </a:pPr>
            <a:r>
              <a:rPr lang="ru-RU" sz="1200" dirty="0"/>
              <a:t>1. Оказание психологической помощи детям и одиноким матерям.</a:t>
            </a:r>
          </a:p>
          <a:p>
            <a:pPr>
              <a:defRPr/>
            </a:pPr>
            <a:r>
              <a:rPr lang="ru-RU" sz="1200" dirty="0"/>
              <a:t>2. Оказание юридической помощи, в т.ч. консультации о предоставляемых в регионе льготах, жилищных программах.</a:t>
            </a:r>
          </a:p>
          <a:p>
            <a:pPr>
              <a:defRPr/>
            </a:pPr>
            <a:r>
              <a:rPr lang="ru-RU" sz="1200" dirty="0"/>
              <a:t>3. Создание общества взаимопомощи одиноко воспитывающих матерей.</a:t>
            </a:r>
          </a:p>
          <a:p>
            <a:pPr>
              <a:defRPr/>
            </a:pPr>
            <a:r>
              <a:rPr lang="ru-RU" sz="1200" dirty="0"/>
              <a:t>4. Содействие в получении профессии и трудоустройство одиноко воспитывающих матерей.</a:t>
            </a:r>
          </a:p>
          <a:p>
            <a:pPr>
              <a:defRPr/>
            </a:pPr>
            <a:r>
              <a:rPr lang="ru-RU" sz="1200" dirty="0"/>
              <a:t>5. Оказание помощи добровольцев семье на дому: по хозяйству, с подготовкой уроков детьми, в сборе документов для различных нужд и т.п.;</a:t>
            </a:r>
          </a:p>
          <a:p>
            <a:pPr>
              <a:defRPr/>
            </a:pPr>
            <a:r>
              <a:rPr lang="ru-RU" sz="1200" dirty="0"/>
              <a:t>6. Пропагандирование семейных ценностей среди детей и молодежи.</a:t>
            </a:r>
          </a:p>
          <a:p>
            <a:pPr>
              <a:defRPr/>
            </a:pPr>
            <a:r>
              <a:rPr lang="ru-RU" sz="1200" dirty="0"/>
              <a:t>7. Формирование концепции «Я - родитель» у детей из неполных семей для </a:t>
            </a:r>
            <a:r>
              <a:rPr lang="ru-RU" sz="1200" dirty="0" err="1"/>
              <a:t>неповторения</a:t>
            </a:r>
            <a:r>
              <a:rPr lang="ru-RU" sz="1200" dirty="0"/>
              <a:t> негативного опыта своих родителей.</a:t>
            </a:r>
          </a:p>
          <a:p>
            <a:pPr>
              <a:defRPr/>
            </a:pPr>
            <a:r>
              <a:rPr lang="ru-RU" sz="1200" b="1" dirty="0"/>
              <a:t>Планируемый результат проекта.</a:t>
            </a:r>
            <a:endParaRPr lang="ru-RU" sz="1200" dirty="0"/>
          </a:p>
          <a:p>
            <a:pPr>
              <a:defRPr/>
            </a:pPr>
            <a:r>
              <a:rPr lang="ru-RU" sz="1200" dirty="0"/>
              <a:t>1. У представителей целевой группы укрепится психологическое состояние посредством консультаций:</a:t>
            </a:r>
          </a:p>
          <a:p>
            <a:pPr>
              <a:defRPr/>
            </a:pPr>
            <a:r>
              <a:rPr lang="ru-RU" sz="1200" dirty="0"/>
              <a:t>- 70 одиноко воспитывающих матерей;</a:t>
            </a:r>
          </a:p>
          <a:p>
            <a:pPr>
              <a:defRPr/>
            </a:pPr>
            <a:r>
              <a:rPr lang="ru-RU" sz="1200" dirty="0"/>
              <a:t>- 100 детей из неполных семей. </a:t>
            </a:r>
          </a:p>
          <a:p>
            <a:pPr>
              <a:defRPr/>
            </a:pPr>
            <a:r>
              <a:rPr lang="ru-RU" sz="1200" dirty="0"/>
              <a:t>2. 70 неполных семей получат юридическую помощь посредством консультаций. </a:t>
            </a:r>
          </a:p>
          <a:p>
            <a:pPr>
              <a:defRPr/>
            </a:pPr>
            <a:r>
              <a:rPr lang="ru-RU" sz="1200" dirty="0"/>
              <a:t>3. Для формирования ценностных установок на семью 100 участников проекта проведут акцию «Какие семейные ценности живут в твоем доме». </a:t>
            </a:r>
          </a:p>
          <a:p>
            <a:pPr>
              <a:defRPr/>
            </a:pPr>
            <a:r>
              <a:rPr lang="ru-RU" sz="1200" dirty="0"/>
              <a:t>4. У 100 детей будут сформированы лидерские, творческие способности, установки на семью посредством тренингов.</a:t>
            </a:r>
          </a:p>
          <a:p>
            <a:pPr>
              <a:defRPr/>
            </a:pPr>
            <a:r>
              <a:rPr lang="ru-RU" sz="1200" dirty="0"/>
              <a:t>5. 70 одиноко воспитывающих матерей получат помощь в профессиональном самоопределении, пройдут курсы повышения квалификации, семинары, возрастут их шансы на дальнейшее трудоустройство.</a:t>
            </a:r>
          </a:p>
          <a:p>
            <a:pPr>
              <a:defRPr/>
            </a:pPr>
            <a:r>
              <a:rPr lang="ru-RU" sz="1200" dirty="0"/>
              <a:t>6. 200 волонтеров получат опыт работы с детьми из неполных семей, установят крепкие связи с целевой группой проекта и волонтерская служба продолжит свою работу на безе общественной организации.</a:t>
            </a:r>
          </a:p>
          <a:p>
            <a:pPr>
              <a:defRPr/>
            </a:pPr>
            <a:r>
              <a:rPr lang="ru-RU" sz="1200" dirty="0"/>
              <a:t>7. Изданы методические материалы по сопровождению неполной семьи тиражом 500 экз., а также памятка «Ответственный родитель» тиражом 1000 экз. для распространения опыта проекта.</a:t>
            </a:r>
          </a:p>
          <a:p>
            <a:pPr>
              <a:defRPr/>
            </a:pPr>
            <a:r>
              <a:rPr lang="ru-RU" sz="1200" dirty="0"/>
              <a:t>8. 200 волонтеров пройдут обучающие семинары по работе с детьми.</a:t>
            </a:r>
          </a:p>
          <a:p>
            <a:pPr>
              <a:defRPr/>
            </a:pPr>
            <a:r>
              <a:rPr lang="ru-RU" sz="1200" dirty="0"/>
              <a:t>9. 25 волонтеров пройдут курсы повышения квалификации по теме «Менеджмент: управление волонтерским движением». </a:t>
            </a:r>
          </a:p>
          <a:p>
            <a:pPr>
              <a:defRPr/>
            </a:pPr>
            <a:r>
              <a:rPr lang="ru-RU" sz="1200" dirty="0"/>
              <a:t>10. 100 детей примут участие в экскурсиях, дающих представление о профессиях и расширяющих кругозор. </a:t>
            </a:r>
          </a:p>
          <a:p>
            <a:pPr>
              <a:defRPr/>
            </a:pPr>
            <a:endParaRPr lang="ru-RU" sz="1200" dirty="0"/>
          </a:p>
          <a:p>
            <a:pPr>
              <a:defRPr/>
            </a:pPr>
            <a:endParaRPr lang="ru-RU" sz="1200" dirty="0"/>
          </a:p>
          <a:p>
            <a:pPr>
              <a:defRPr/>
            </a:pPr>
            <a:endParaRPr lang="ru-RU" sz="1200" dirty="0"/>
          </a:p>
          <a:p>
            <a:pPr>
              <a:defRPr/>
            </a:pPr>
            <a:endParaRPr lang="ru-RU" sz="1200" dirty="0"/>
          </a:p>
          <a:p>
            <a:pPr>
              <a:defRPr/>
            </a:pPr>
            <a:endParaRPr lang="ru-RU" sz="1200" dirty="0"/>
          </a:p>
          <a:p>
            <a:pPr>
              <a:defRPr/>
            </a:pPr>
            <a:endParaRPr lang="ru-RU" sz="1200" dirty="0"/>
          </a:p>
          <a:p>
            <a:pPr>
              <a:defRPr/>
            </a:pPr>
            <a:endParaRPr lang="ru-RU" sz="1200" dirty="0"/>
          </a:p>
          <a:p>
            <a:pPr>
              <a:defRPr/>
            </a:pPr>
            <a:endParaRPr lang="ru-RU" sz="1050" dirty="0">
              <a:latin typeface="Arial Narrow" pitchFamily="34" charset="0"/>
            </a:endParaRPr>
          </a:p>
          <a:p>
            <a:pPr>
              <a:defRPr/>
            </a:pPr>
            <a:endParaRPr lang="ru-RU" sz="1200" b="1" dirty="0"/>
          </a:p>
          <a:p>
            <a:pPr>
              <a:defRPr/>
            </a:pPr>
            <a:endParaRPr lang="ru-RU" sz="1200" dirty="0">
              <a:latin typeface="Arial Narrow" pitchFamily="34" charset="0"/>
            </a:endParaRPr>
          </a:p>
        </p:txBody>
      </p:sp>
      <p:sp>
        <p:nvSpPr>
          <p:cNvPr id="14339"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9224BF35-9BD6-4FE0-A87A-847D8E16D1B7}" type="slidenum">
              <a:rPr lang="ru-RU" altLang="ru-RU" sz="1200">
                <a:solidFill>
                  <a:schemeClr val="bg1"/>
                </a:solidFill>
                <a:latin typeface="Arial Narrow" pitchFamily="34" charset="0"/>
              </a:rPr>
              <a:pPr algn="r"/>
              <a:t>11</a:t>
            </a:fld>
            <a:endParaRPr lang="ru-RU" altLang="ru-RU" sz="1200">
              <a:solidFill>
                <a:schemeClr val="bg1"/>
              </a:solidFill>
              <a:latin typeface="Arial Narrow" pitchFamily="34" charset="0"/>
            </a:endParaRPr>
          </a:p>
        </p:txBody>
      </p:sp>
      <p:sp>
        <p:nvSpPr>
          <p:cNvPr id="11268" name="TextBox 4"/>
          <p:cNvSpPr txBox="1">
            <a:spLocks noChangeArrowheads="1"/>
          </p:cNvSpPr>
          <p:nvPr/>
        </p:nvSpPr>
        <p:spPr bwMode="auto">
          <a:xfrm>
            <a:off x="881063" y="215900"/>
            <a:ext cx="7799387" cy="446088"/>
          </a:xfrm>
          <a:prstGeom prst="rect">
            <a:avLst/>
          </a:prstGeom>
          <a:solidFill>
            <a:schemeClr val="accent6">
              <a:lumMod val="60000"/>
              <a:lumOff val="40000"/>
            </a:schemeClr>
          </a:solidFill>
          <a:ln w="9525">
            <a:noFill/>
            <a:miter lim="800000"/>
            <a:headEnd/>
            <a:tailEnd/>
          </a:ln>
        </p:spPr>
        <p:txBody>
          <a:bodyPr wrap="none">
            <a:spAutoFit/>
          </a:bodyPr>
          <a:lstStyle/>
          <a:p>
            <a:pPr eaLnBrk="0" hangingPunct="0">
              <a:defRPr/>
            </a:pPr>
            <a:r>
              <a:rPr lang="ru-RU" sz="2300" dirty="0">
                <a:solidFill>
                  <a:srgbClr val="777777"/>
                </a:solidFill>
                <a:latin typeface="Arial Narrow" pitchFamily="34" charset="0"/>
              </a:rPr>
              <a:t> Пример для рассмотрения 2: Проект «Помощь одиноким мамам»</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619CC1E6-FD26-499E-85AD-ECC405C01EF2}" type="slidenum">
              <a:rPr lang="ru-RU" altLang="ru-RU" sz="1200">
                <a:solidFill>
                  <a:schemeClr val="bg1"/>
                </a:solidFill>
                <a:latin typeface="Arial Narrow" pitchFamily="34" charset="0"/>
              </a:rPr>
              <a:pPr algn="r"/>
              <a:t>12</a:t>
            </a:fld>
            <a:endParaRPr lang="ru-RU" altLang="ru-RU" sz="1200">
              <a:solidFill>
                <a:schemeClr val="bg1"/>
              </a:solidFill>
              <a:latin typeface="Arial Narrow" pitchFamily="34" charset="0"/>
            </a:endParaRPr>
          </a:p>
        </p:txBody>
      </p:sp>
      <p:sp>
        <p:nvSpPr>
          <p:cNvPr id="11268" name="TextBox 4"/>
          <p:cNvSpPr txBox="1">
            <a:spLocks noChangeArrowheads="1"/>
          </p:cNvSpPr>
          <p:nvPr/>
        </p:nvSpPr>
        <p:spPr bwMode="auto">
          <a:xfrm>
            <a:off x="881063" y="215900"/>
            <a:ext cx="7799387" cy="800100"/>
          </a:xfrm>
          <a:prstGeom prst="rect">
            <a:avLst/>
          </a:prstGeom>
          <a:solidFill>
            <a:schemeClr val="accent6">
              <a:lumMod val="60000"/>
              <a:lumOff val="40000"/>
            </a:schemeClr>
          </a:solidFill>
          <a:ln w="9525">
            <a:noFill/>
            <a:miter lim="800000"/>
            <a:headEnd/>
            <a:tailEnd/>
          </a:ln>
        </p:spPr>
        <p:txBody>
          <a:bodyPr wrap="none">
            <a:spAutoFit/>
          </a:bodyPr>
          <a:lstStyle/>
          <a:p>
            <a:pPr eaLnBrk="0" hangingPunct="0">
              <a:defRPr/>
            </a:pPr>
            <a:r>
              <a:rPr lang="ru-RU" sz="2300" dirty="0">
                <a:solidFill>
                  <a:srgbClr val="777777"/>
                </a:solidFill>
                <a:latin typeface="Arial Narrow" pitchFamily="34" charset="0"/>
              </a:rPr>
              <a:t> Пример для рассмотрения 2: Проект «Помощь одиноким мамам»</a:t>
            </a:r>
          </a:p>
          <a:p>
            <a:pPr eaLnBrk="0" hangingPunct="0">
              <a:defRPr/>
            </a:pPr>
            <a:r>
              <a:rPr lang="ru-RU" sz="2300" dirty="0">
                <a:solidFill>
                  <a:srgbClr val="777777"/>
                </a:solidFill>
                <a:latin typeface="Arial Narrow" pitchFamily="34" charset="0"/>
              </a:rPr>
              <a:t>Самопроверка</a:t>
            </a:r>
          </a:p>
        </p:txBody>
      </p:sp>
      <p:graphicFrame>
        <p:nvGraphicFramePr>
          <p:cNvPr id="5" name="Таблица 4"/>
          <p:cNvGraphicFramePr>
            <a:graphicFrameLocks noGrp="1"/>
          </p:cNvGraphicFramePr>
          <p:nvPr/>
        </p:nvGraphicFramePr>
        <p:xfrm>
          <a:off x="214313" y="1054100"/>
          <a:ext cx="8643937" cy="6026150"/>
        </p:xfrm>
        <a:graphic>
          <a:graphicData uri="http://schemas.openxmlformats.org/drawingml/2006/table">
            <a:tbl>
              <a:tblPr/>
              <a:tblGrid>
                <a:gridCol w="4466034"/>
                <a:gridCol w="4177903"/>
              </a:tblGrid>
              <a:tr h="274332">
                <a:tc>
                  <a:txBody>
                    <a:bodyPr/>
                    <a:lstStyle/>
                    <a:p>
                      <a:pPr indent="450215" algn="ctr">
                        <a:lnSpc>
                          <a:spcPct val="150000"/>
                        </a:lnSpc>
                        <a:spcAft>
                          <a:spcPts val="0"/>
                        </a:spcAft>
                      </a:pPr>
                      <a:r>
                        <a:rPr lang="ru-RU" sz="1200" b="1" dirty="0">
                          <a:latin typeface="Times New Roman"/>
                          <a:ea typeface="Calibri"/>
                          <a:cs typeface="Times New Roman"/>
                        </a:rPr>
                        <a:t>Описание проблемного поля проекта </a:t>
                      </a:r>
                      <a:endParaRPr lang="ru-RU" sz="1200" dirty="0">
                        <a:latin typeface="Calibri"/>
                        <a:ea typeface="Calibri"/>
                        <a:cs typeface="Times New Roman"/>
                      </a:endParaRPr>
                    </a:p>
                  </a:txBody>
                  <a:tcPr marL="42701" marR="427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200" b="1">
                          <a:latin typeface="Times New Roman"/>
                          <a:ea typeface="Calibri"/>
                          <a:cs typeface="Times New Roman"/>
                        </a:rPr>
                        <a:t>Задачи проекта</a:t>
                      </a:r>
                      <a:endParaRPr lang="ru-RU" sz="1200">
                        <a:latin typeface="Calibri"/>
                        <a:ea typeface="Calibri"/>
                        <a:cs typeface="Times New Roman"/>
                      </a:endParaRPr>
                    </a:p>
                  </a:txBody>
                  <a:tcPr marL="42701" marR="427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7326">
                <a:tc>
                  <a:txBody>
                    <a:bodyPr/>
                    <a:lstStyle/>
                    <a:p>
                      <a:pPr indent="450215" algn="just">
                        <a:lnSpc>
                          <a:spcPct val="150000"/>
                        </a:lnSpc>
                        <a:spcAft>
                          <a:spcPts val="0"/>
                        </a:spcAft>
                      </a:pPr>
                      <a:r>
                        <a:rPr lang="ru-RU" sz="1200" dirty="0">
                          <a:latin typeface="Times New Roman"/>
                          <a:ea typeface="Calibri"/>
                          <a:cs typeface="Times New Roman"/>
                        </a:rPr>
                        <a:t>Такие неполные семьи составляют значительную социальную группу нашего общества, которая характеризуется: </a:t>
                      </a:r>
                      <a:endParaRPr lang="ru-RU" sz="1200" dirty="0">
                        <a:latin typeface="Calibri"/>
                        <a:ea typeface="Calibri"/>
                        <a:cs typeface="Times New Roman"/>
                      </a:endParaRPr>
                    </a:p>
                    <a:p>
                      <a:pPr algn="just">
                        <a:lnSpc>
                          <a:spcPct val="150000"/>
                        </a:lnSpc>
                        <a:spcAft>
                          <a:spcPts val="0"/>
                        </a:spcAft>
                      </a:pPr>
                      <a:r>
                        <a:rPr lang="ru-RU" sz="1200" dirty="0">
                          <a:latin typeface="Times New Roman"/>
                          <a:ea typeface="Calibri"/>
                          <a:cs typeface="Times New Roman"/>
                        </a:rPr>
                        <a:t>- низким уровнем дохода…, а также с невыполнением отцами детей алиментных обязательств, </a:t>
                      </a:r>
                      <a:endParaRPr lang="ru-RU" sz="1200" dirty="0">
                        <a:latin typeface="Calibri"/>
                        <a:ea typeface="Calibri"/>
                        <a:cs typeface="Times New Roman"/>
                      </a:endParaRPr>
                    </a:p>
                  </a:txBody>
                  <a:tcPr marL="42701" marR="427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dirty="0">
                          <a:latin typeface="Times New Roman"/>
                          <a:ea typeface="Calibri"/>
                          <a:cs typeface="Times New Roman"/>
                        </a:rPr>
                        <a:t>4. Содействие в получении профессии и трудоустройство одиноко </a:t>
                      </a:r>
                      <a:r>
                        <a:rPr lang="ru-RU" sz="1200" dirty="0" smtClean="0">
                          <a:latin typeface="Times New Roman"/>
                          <a:ea typeface="Calibri"/>
                          <a:cs typeface="Times New Roman"/>
                        </a:rPr>
                        <a:t>воспитывающих </a:t>
                      </a:r>
                      <a:r>
                        <a:rPr lang="ru-RU" sz="1200" dirty="0">
                          <a:latin typeface="Times New Roman"/>
                          <a:ea typeface="Calibri"/>
                          <a:cs typeface="Times New Roman"/>
                        </a:rPr>
                        <a:t>матерей.</a:t>
                      </a:r>
                      <a:endParaRPr lang="ru-RU" sz="1200" dirty="0">
                        <a:latin typeface="Calibri"/>
                        <a:ea typeface="Calibri"/>
                        <a:cs typeface="Times New Roman"/>
                      </a:endParaRPr>
                    </a:p>
                  </a:txBody>
                  <a:tcPr marL="42701" marR="427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41283">
                <a:tc>
                  <a:txBody>
                    <a:bodyPr/>
                    <a:lstStyle/>
                    <a:p>
                      <a:pPr>
                        <a:lnSpc>
                          <a:spcPct val="115000"/>
                        </a:lnSpc>
                        <a:spcAft>
                          <a:spcPts val="0"/>
                        </a:spcAft>
                      </a:pPr>
                      <a:r>
                        <a:rPr lang="ru-RU" sz="1200" dirty="0">
                          <a:latin typeface="Times New Roman"/>
                          <a:ea typeface="Calibri"/>
                          <a:cs typeface="Times New Roman"/>
                        </a:rPr>
                        <a:t>- нехваткой времени на воспитание ребенка и развитие его способностей, в связи с поиском подработок или попытками устройства личной жизни, необходимостью подрабатывать бабушек и дедушек даже если они на пенсии;</a:t>
                      </a:r>
                      <a:endParaRPr lang="ru-RU" sz="1200" dirty="0">
                        <a:latin typeface="Calibri"/>
                        <a:ea typeface="Calibri"/>
                        <a:cs typeface="Times New Roman"/>
                      </a:endParaRPr>
                    </a:p>
                  </a:txBody>
                  <a:tcPr marL="42701" marR="427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dirty="0">
                          <a:latin typeface="Times New Roman"/>
                          <a:ea typeface="Calibri"/>
                          <a:cs typeface="Times New Roman"/>
                        </a:rPr>
                        <a:t>5. Оказание помощи добровольцев семье на дому: по хозяйству, с подготовкой уроков детьми, в сборе документов для различных нужд и т.п.;</a:t>
                      </a:r>
                      <a:endParaRPr lang="ru-RU" sz="1200" dirty="0">
                        <a:latin typeface="Calibri"/>
                        <a:ea typeface="Calibri"/>
                        <a:cs typeface="Times New Roman"/>
                      </a:endParaRPr>
                    </a:p>
                  </a:txBody>
                  <a:tcPr marL="42701" marR="427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41283">
                <a:tc>
                  <a:txBody>
                    <a:bodyPr/>
                    <a:lstStyle/>
                    <a:p>
                      <a:pPr>
                        <a:lnSpc>
                          <a:spcPct val="115000"/>
                        </a:lnSpc>
                        <a:spcAft>
                          <a:spcPts val="0"/>
                        </a:spcAft>
                      </a:pPr>
                      <a:r>
                        <a:rPr lang="ru-RU" sz="1200" dirty="0">
                          <a:latin typeface="Times New Roman"/>
                          <a:ea typeface="Calibri"/>
                          <a:cs typeface="Times New Roman"/>
                        </a:rPr>
                        <a:t>- запущенностью здоровья матери и ребенка вследствие невозможности частых больничных из-за боязни потерять работу, отсутствия полноценного отдыха и реабилитационных мероприятий после тяжелых заболеваний;</a:t>
                      </a:r>
                      <a:endParaRPr lang="ru-RU" sz="1200" dirty="0">
                        <a:latin typeface="Calibri"/>
                        <a:ea typeface="Calibri"/>
                        <a:cs typeface="Times New Roman"/>
                      </a:endParaRPr>
                    </a:p>
                  </a:txBody>
                  <a:tcPr marL="42701" marR="427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200" dirty="0">
                        <a:latin typeface="Times New Roman"/>
                        <a:ea typeface="Calibri"/>
                        <a:cs typeface="Times New Roman"/>
                      </a:endParaRPr>
                    </a:p>
                  </a:txBody>
                  <a:tcPr marL="42701" marR="427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7326">
                <a:tc>
                  <a:txBody>
                    <a:bodyPr/>
                    <a:lstStyle/>
                    <a:p>
                      <a:pPr>
                        <a:lnSpc>
                          <a:spcPct val="115000"/>
                        </a:lnSpc>
                        <a:spcAft>
                          <a:spcPts val="0"/>
                        </a:spcAft>
                      </a:pPr>
                      <a:r>
                        <a:rPr lang="ru-RU" sz="1200">
                          <a:latin typeface="Times New Roman"/>
                          <a:ea typeface="Calibri"/>
                          <a:cs typeface="Times New Roman"/>
                        </a:rPr>
                        <a:t>- высоким уровнем психологической напряженности в семье, в межпоколенных связях, высоким уровнем тревожности матери за судьбу ребенка;</a:t>
                      </a:r>
                      <a:endParaRPr lang="ru-RU" sz="1200">
                        <a:latin typeface="Calibri"/>
                        <a:ea typeface="Calibri"/>
                        <a:cs typeface="Times New Roman"/>
                      </a:endParaRPr>
                    </a:p>
                  </a:txBody>
                  <a:tcPr marL="42701" marR="427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dirty="0">
                          <a:latin typeface="Times New Roman"/>
                          <a:ea typeface="Calibri"/>
                          <a:cs typeface="Times New Roman"/>
                        </a:rPr>
                        <a:t>1.Оказание психологической помощи детям и одиноким матерям.</a:t>
                      </a:r>
                      <a:endParaRPr lang="ru-RU" sz="1200" dirty="0">
                        <a:latin typeface="Calibri"/>
                        <a:ea typeface="Calibri"/>
                        <a:cs typeface="Times New Roman"/>
                      </a:endParaRPr>
                    </a:p>
                    <a:p>
                      <a:pPr algn="just">
                        <a:lnSpc>
                          <a:spcPct val="150000"/>
                        </a:lnSpc>
                        <a:spcAft>
                          <a:spcPts val="0"/>
                        </a:spcAft>
                      </a:pPr>
                      <a:r>
                        <a:rPr lang="ru-RU" sz="1200" dirty="0">
                          <a:latin typeface="Times New Roman"/>
                          <a:ea typeface="Calibri"/>
                          <a:cs typeface="Times New Roman"/>
                        </a:rPr>
                        <a:t>3. Создание общества взаимопомощи одиноко воспитывающих матерей.</a:t>
                      </a:r>
                      <a:endParaRPr lang="ru-RU" sz="1200" dirty="0">
                        <a:latin typeface="Calibri"/>
                        <a:ea typeface="Calibri"/>
                        <a:cs typeface="Times New Roman"/>
                      </a:endParaRPr>
                    </a:p>
                  </a:txBody>
                  <a:tcPr marL="42701" marR="427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30963">
                <a:tc>
                  <a:txBody>
                    <a:bodyPr/>
                    <a:lstStyle/>
                    <a:p>
                      <a:pPr>
                        <a:lnSpc>
                          <a:spcPct val="115000"/>
                        </a:lnSpc>
                        <a:spcAft>
                          <a:spcPts val="0"/>
                        </a:spcAft>
                      </a:pPr>
                      <a:r>
                        <a:rPr lang="ru-RU" sz="1200">
                          <a:latin typeface="Times New Roman"/>
                          <a:ea typeface="Calibri"/>
                          <a:cs typeface="Times New Roman"/>
                        </a:rPr>
                        <a:t>- высоким риском нарушения прав ребенка и матери в связи с правовой безграмотностью, невозможностью получения квалифицированной юридической помощи.</a:t>
                      </a:r>
                      <a:endParaRPr lang="ru-RU" sz="1200">
                        <a:latin typeface="Calibri"/>
                        <a:ea typeface="Calibri"/>
                        <a:cs typeface="Times New Roman"/>
                      </a:endParaRPr>
                    </a:p>
                  </a:txBody>
                  <a:tcPr marL="42701" marR="427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dirty="0">
                          <a:latin typeface="Times New Roman"/>
                          <a:ea typeface="Calibri"/>
                          <a:cs typeface="Times New Roman"/>
                        </a:rPr>
                        <a:t>2. Оказание юридической помощи, в т.ч. консультации о предоставляемых в регионе льготах, жилищных программах.</a:t>
                      </a:r>
                      <a:endParaRPr lang="ru-RU" sz="1200" dirty="0">
                        <a:latin typeface="Calibri"/>
                        <a:ea typeface="Calibri"/>
                        <a:cs typeface="Times New Roman"/>
                      </a:endParaRPr>
                    </a:p>
                  </a:txBody>
                  <a:tcPr marL="42701" marR="427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0642">
                <a:tc>
                  <a:txBody>
                    <a:bodyPr/>
                    <a:lstStyle/>
                    <a:p>
                      <a:pPr>
                        <a:lnSpc>
                          <a:spcPct val="115000"/>
                        </a:lnSpc>
                        <a:spcAft>
                          <a:spcPts val="0"/>
                        </a:spcAft>
                      </a:pPr>
                      <a:endParaRPr lang="ru-RU" sz="1200">
                        <a:latin typeface="Times New Roman"/>
                        <a:ea typeface="Calibri"/>
                        <a:cs typeface="Times New Roman"/>
                      </a:endParaRPr>
                    </a:p>
                  </a:txBody>
                  <a:tcPr marL="42701" marR="427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200" dirty="0">
                          <a:latin typeface="Times New Roman"/>
                          <a:ea typeface="Calibri"/>
                          <a:cs typeface="Times New Roman"/>
                        </a:rPr>
                        <a:t>6. Пропагандирование семейных ценностей среди детей и молодежи.</a:t>
                      </a:r>
                      <a:endParaRPr lang="ru-RU" sz="1200" dirty="0">
                        <a:latin typeface="Calibri"/>
                        <a:ea typeface="Calibri"/>
                        <a:cs typeface="Times New Roman"/>
                      </a:endParaRPr>
                    </a:p>
                  </a:txBody>
                  <a:tcPr marL="42701" marR="427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2995">
                <a:tc>
                  <a:txBody>
                    <a:bodyPr/>
                    <a:lstStyle/>
                    <a:p>
                      <a:pPr>
                        <a:lnSpc>
                          <a:spcPct val="115000"/>
                        </a:lnSpc>
                        <a:spcAft>
                          <a:spcPts val="0"/>
                        </a:spcAft>
                      </a:pPr>
                      <a:endParaRPr lang="ru-RU" sz="1200">
                        <a:latin typeface="Times New Roman"/>
                        <a:ea typeface="Calibri"/>
                        <a:cs typeface="Times New Roman"/>
                      </a:endParaRPr>
                    </a:p>
                  </a:txBody>
                  <a:tcPr marL="42701" marR="427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dirty="0">
                          <a:latin typeface="Times New Roman"/>
                          <a:ea typeface="Calibri"/>
                          <a:cs typeface="Times New Roman"/>
                        </a:rPr>
                        <a:t>7. Формирование концепции «Я - родитель» у детей из неполных семей для </a:t>
                      </a:r>
                      <a:r>
                        <a:rPr lang="ru-RU" sz="1200" dirty="0" err="1">
                          <a:latin typeface="Times New Roman"/>
                          <a:ea typeface="Calibri"/>
                          <a:cs typeface="Times New Roman"/>
                        </a:rPr>
                        <a:t>неповторения</a:t>
                      </a:r>
                      <a:r>
                        <a:rPr lang="ru-RU" sz="1200" dirty="0">
                          <a:latin typeface="Times New Roman"/>
                          <a:ea typeface="Calibri"/>
                          <a:cs typeface="Times New Roman"/>
                        </a:rPr>
                        <a:t> негативного опыта своих родителей.</a:t>
                      </a:r>
                      <a:endParaRPr lang="ru-RU" sz="1200" dirty="0">
                        <a:latin typeface="Calibri"/>
                        <a:ea typeface="Calibri"/>
                        <a:cs typeface="Times New Roman"/>
                      </a:endParaRPr>
                    </a:p>
                  </a:txBody>
                  <a:tcPr marL="42701" marR="427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4"/>
          <p:cNvSpPr txBox="1">
            <a:spLocks noGrp="1" noChangeArrowheads="1"/>
          </p:cNvSpPr>
          <p:nvPr>
            <p:ph type="title"/>
          </p:nvPr>
        </p:nvSpPr>
        <p:spPr>
          <a:solidFill>
            <a:schemeClr val="accent6">
              <a:lumMod val="60000"/>
              <a:lumOff val="40000"/>
            </a:schemeClr>
          </a:solidFill>
        </p:spPr>
        <p:txBody>
          <a:bodyPr>
            <a:spAutoFit/>
          </a:bodyPr>
          <a:lstStyle/>
          <a:p>
            <a:pPr>
              <a:defRPr/>
            </a:pPr>
            <a:r>
              <a:rPr lang="ru-RU" dirty="0" smtClean="0"/>
              <a:t> </a:t>
            </a:r>
            <a:r>
              <a:rPr lang="ru-RU" dirty="0"/>
              <a:t>Схема работы с проблемным полем </a:t>
            </a:r>
          </a:p>
        </p:txBody>
      </p:sp>
      <p:sp>
        <p:nvSpPr>
          <p:cNvPr id="4" name="Нижний колонтитул 3"/>
          <p:cNvSpPr>
            <a:spLocks noGrp="1"/>
          </p:cNvSpPr>
          <p:nvPr>
            <p:ph type="ftr" sz="quarter" idx="11"/>
          </p:nvPr>
        </p:nvSpPr>
        <p:spPr/>
        <p:txBody>
          <a:bodyPr/>
          <a:lstStyle/>
          <a:p>
            <a:pPr>
              <a:defRPr/>
            </a:pPr>
            <a:endParaRPr lang="ru-RU" dirty="0"/>
          </a:p>
        </p:txBody>
      </p:sp>
      <p:sp>
        <p:nvSpPr>
          <p:cNvPr id="3" name="Номер слайда 2"/>
          <p:cNvSpPr>
            <a:spLocks noGrp="1"/>
          </p:cNvSpPr>
          <p:nvPr>
            <p:ph type="sldNum" sz="quarter" idx="12"/>
          </p:nvPr>
        </p:nvSpPr>
        <p:spPr/>
        <p:txBody>
          <a:bodyPr/>
          <a:lstStyle/>
          <a:p>
            <a:pPr>
              <a:defRPr/>
            </a:pPr>
            <a:fld id="{B3C602A8-789C-4030-AE85-E94C5420C461}" type="slidenum">
              <a:rPr lang="ru-RU" smtClean="0"/>
              <a:pPr>
                <a:defRPr/>
              </a:pPr>
              <a:t>13</a:t>
            </a:fld>
            <a:endParaRPr lang="ru-RU" dirty="0"/>
          </a:p>
        </p:txBody>
      </p:sp>
      <p:sp>
        <p:nvSpPr>
          <p:cNvPr id="9" name="Freeform 8"/>
          <p:cNvSpPr/>
          <p:nvPr/>
        </p:nvSpPr>
        <p:spPr>
          <a:xfrm>
            <a:off x="5795963" y="1412875"/>
            <a:ext cx="1639887" cy="911225"/>
          </a:xfrm>
          <a:custGeom>
            <a:avLst/>
            <a:gdLst>
              <a:gd name="connsiteX0" fmla="*/ 0 w 1639502"/>
              <a:gd name="connsiteY0" fmla="*/ 91083 h 910834"/>
              <a:gd name="connsiteX1" fmla="*/ 26678 w 1639502"/>
              <a:gd name="connsiteY1" fmla="*/ 26678 h 910834"/>
              <a:gd name="connsiteX2" fmla="*/ 91083 w 1639502"/>
              <a:gd name="connsiteY2" fmla="*/ 1 h 910834"/>
              <a:gd name="connsiteX3" fmla="*/ 1548419 w 1639502"/>
              <a:gd name="connsiteY3" fmla="*/ 0 h 910834"/>
              <a:gd name="connsiteX4" fmla="*/ 1612824 w 1639502"/>
              <a:gd name="connsiteY4" fmla="*/ 26678 h 910834"/>
              <a:gd name="connsiteX5" fmla="*/ 1639501 w 1639502"/>
              <a:gd name="connsiteY5" fmla="*/ 91083 h 910834"/>
              <a:gd name="connsiteX6" fmla="*/ 1639502 w 1639502"/>
              <a:gd name="connsiteY6" fmla="*/ 819751 h 910834"/>
              <a:gd name="connsiteX7" fmla="*/ 1612824 w 1639502"/>
              <a:gd name="connsiteY7" fmla="*/ 884156 h 910834"/>
              <a:gd name="connsiteX8" fmla="*/ 1548419 w 1639502"/>
              <a:gd name="connsiteY8" fmla="*/ 910834 h 910834"/>
              <a:gd name="connsiteX9" fmla="*/ 91083 w 1639502"/>
              <a:gd name="connsiteY9" fmla="*/ 910834 h 910834"/>
              <a:gd name="connsiteX10" fmla="*/ 26678 w 1639502"/>
              <a:gd name="connsiteY10" fmla="*/ 884156 h 910834"/>
              <a:gd name="connsiteX11" fmla="*/ 0 w 1639502"/>
              <a:gd name="connsiteY11" fmla="*/ 819751 h 910834"/>
              <a:gd name="connsiteX12" fmla="*/ 0 w 1639502"/>
              <a:gd name="connsiteY12" fmla="*/ 91083 h 91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9502" h="910834">
                <a:moveTo>
                  <a:pt x="0" y="91083"/>
                </a:moveTo>
                <a:cubicBezTo>
                  <a:pt x="0" y="66926"/>
                  <a:pt x="9596" y="43759"/>
                  <a:pt x="26678" y="26678"/>
                </a:cubicBezTo>
                <a:cubicBezTo>
                  <a:pt x="43759" y="9597"/>
                  <a:pt x="66927" y="0"/>
                  <a:pt x="91083" y="1"/>
                </a:cubicBezTo>
                <a:lnTo>
                  <a:pt x="1548419" y="0"/>
                </a:lnTo>
                <a:cubicBezTo>
                  <a:pt x="1572576" y="0"/>
                  <a:pt x="1595743" y="9596"/>
                  <a:pt x="1612824" y="26678"/>
                </a:cubicBezTo>
                <a:cubicBezTo>
                  <a:pt x="1629905" y="43759"/>
                  <a:pt x="1639502" y="66927"/>
                  <a:pt x="1639501" y="91083"/>
                </a:cubicBezTo>
                <a:cubicBezTo>
                  <a:pt x="1639501" y="333972"/>
                  <a:pt x="1639502" y="576862"/>
                  <a:pt x="1639502" y="819751"/>
                </a:cubicBezTo>
                <a:cubicBezTo>
                  <a:pt x="1639502" y="843908"/>
                  <a:pt x="1629906" y="867075"/>
                  <a:pt x="1612824" y="884156"/>
                </a:cubicBezTo>
                <a:cubicBezTo>
                  <a:pt x="1595743" y="901237"/>
                  <a:pt x="1572575" y="910834"/>
                  <a:pt x="1548419" y="910834"/>
                </a:cubicBezTo>
                <a:lnTo>
                  <a:pt x="91083" y="910834"/>
                </a:lnTo>
                <a:cubicBezTo>
                  <a:pt x="66926" y="910834"/>
                  <a:pt x="43759" y="901238"/>
                  <a:pt x="26678" y="884156"/>
                </a:cubicBezTo>
                <a:cubicBezTo>
                  <a:pt x="9597" y="867075"/>
                  <a:pt x="0" y="843907"/>
                  <a:pt x="0" y="819751"/>
                </a:cubicBezTo>
                <a:lnTo>
                  <a:pt x="0" y="91083"/>
                </a:lnTo>
                <a:close/>
              </a:path>
            </a:pathLst>
          </a:custGeom>
        </p:spPr>
        <p:style>
          <a:lnRef idx="2">
            <a:schemeClr val="accent3">
              <a:shade val="50000"/>
            </a:schemeClr>
          </a:lnRef>
          <a:fillRef idx="1">
            <a:schemeClr val="accent3"/>
          </a:fillRef>
          <a:effectRef idx="0">
            <a:schemeClr val="accent3"/>
          </a:effectRef>
          <a:fontRef idx="minor">
            <a:schemeClr val="lt1"/>
          </a:fontRef>
        </p:style>
        <p:txBody>
          <a:bodyPr lIns="106687" tIns="106687" rIns="106687" bIns="106687" spcCol="1270" anchor="ctr"/>
          <a:lstStyle/>
          <a:p>
            <a:pPr algn="ctr" defTabSz="933450">
              <a:lnSpc>
                <a:spcPct val="90000"/>
              </a:lnSpc>
              <a:spcAft>
                <a:spcPct val="35000"/>
              </a:spcAft>
              <a:defRPr/>
            </a:pPr>
            <a:r>
              <a:rPr lang="ru-RU" sz="2100" dirty="0"/>
              <a:t>Ожидаемые результаты</a:t>
            </a:r>
          </a:p>
        </p:txBody>
      </p:sp>
      <p:sp>
        <p:nvSpPr>
          <p:cNvPr id="11" name="Freeform 10"/>
          <p:cNvSpPr/>
          <p:nvPr/>
        </p:nvSpPr>
        <p:spPr>
          <a:xfrm>
            <a:off x="5753100" y="2867025"/>
            <a:ext cx="1638300" cy="909638"/>
          </a:xfrm>
          <a:custGeom>
            <a:avLst/>
            <a:gdLst>
              <a:gd name="connsiteX0" fmla="*/ 0 w 1639502"/>
              <a:gd name="connsiteY0" fmla="*/ 91083 h 910834"/>
              <a:gd name="connsiteX1" fmla="*/ 26678 w 1639502"/>
              <a:gd name="connsiteY1" fmla="*/ 26678 h 910834"/>
              <a:gd name="connsiteX2" fmla="*/ 91083 w 1639502"/>
              <a:gd name="connsiteY2" fmla="*/ 1 h 910834"/>
              <a:gd name="connsiteX3" fmla="*/ 1548419 w 1639502"/>
              <a:gd name="connsiteY3" fmla="*/ 0 h 910834"/>
              <a:gd name="connsiteX4" fmla="*/ 1612824 w 1639502"/>
              <a:gd name="connsiteY4" fmla="*/ 26678 h 910834"/>
              <a:gd name="connsiteX5" fmla="*/ 1639501 w 1639502"/>
              <a:gd name="connsiteY5" fmla="*/ 91083 h 910834"/>
              <a:gd name="connsiteX6" fmla="*/ 1639502 w 1639502"/>
              <a:gd name="connsiteY6" fmla="*/ 819751 h 910834"/>
              <a:gd name="connsiteX7" fmla="*/ 1612824 w 1639502"/>
              <a:gd name="connsiteY7" fmla="*/ 884156 h 910834"/>
              <a:gd name="connsiteX8" fmla="*/ 1548419 w 1639502"/>
              <a:gd name="connsiteY8" fmla="*/ 910834 h 910834"/>
              <a:gd name="connsiteX9" fmla="*/ 91083 w 1639502"/>
              <a:gd name="connsiteY9" fmla="*/ 910834 h 910834"/>
              <a:gd name="connsiteX10" fmla="*/ 26678 w 1639502"/>
              <a:gd name="connsiteY10" fmla="*/ 884156 h 910834"/>
              <a:gd name="connsiteX11" fmla="*/ 0 w 1639502"/>
              <a:gd name="connsiteY11" fmla="*/ 819751 h 910834"/>
              <a:gd name="connsiteX12" fmla="*/ 0 w 1639502"/>
              <a:gd name="connsiteY12" fmla="*/ 91083 h 91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9502" h="910834">
                <a:moveTo>
                  <a:pt x="0" y="91083"/>
                </a:moveTo>
                <a:cubicBezTo>
                  <a:pt x="0" y="66926"/>
                  <a:pt x="9596" y="43759"/>
                  <a:pt x="26678" y="26678"/>
                </a:cubicBezTo>
                <a:cubicBezTo>
                  <a:pt x="43759" y="9597"/>
                  <a:pt x="66927" y="0"/>
                  <a:pt x="91083" y="1"/>
                </a:cubicBezTo>
                <a:lnTo>
                  <a:pt x="1548419" y="0"/>
                </a:lnTo>
                <a:cubicBezTo>
                  <a:pt x="1572576" y="0"/>
                  <a:pt x="1595743" y="9596"/>
                  <a:pt x="1612824" y="26678"/>
                </a:cubicBezTo>
                <a:cubicBezTo>
                  <a:pt x="1629905" y="43759"/>
                  <a:pt x="1639502" y="66927"/>
                  <a:pt x="1639501" y="91083"/>
                </a:cubicBezTo>
                <a:cubicBezTo>
                  <a:pt x="1639501" y="333972"/>
                  <a:pt x="1639502" y="576862"/>
                  <a:pt x="1639502" y="819751"/>
                </a:cubicBezTo>
                <a:cubicBezTo>
                  <a:pt x="1639502" y="843908"/>
                  <a:pt x="1629906" y="867075"/>
                  <a:pt x="1612824" y="884156"/>
                </a:cubicBezTo>
                <a:cubicBezTo>
                  <a:pt x="1595743" y="901237"/>
                  <a:pt x="1572575" y="910834"/>
                  <a:pt x="1548419" y="910834"/>
                </a:cubicBezTo>
                <a:lnTo>
                  <a:pt x="91083" y="910834"/>
                </a:lnTo>
                <a:cubicBezTo>
                  <a:pt x="66926" y="910834"/>
                  <a:pt x="43759" y="901238"/>
                  <a:pt x="26678" y="884156"/>
                </a:cubicBezTo>
                <a:cubicBezTo>
                  <a:pt x="9597" y="867075"/>
                  <a:pt x="0" y="843907"/>
                  <a:pt x="0" y="819751"/>
                </a:cubicBezTo>
                <a:lnTo>
                  <a:pt x="0" y="91083"/>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lIns="106687" tIns="106687" rIns="106687" bIns="106687" spcCol="1270" anchor="ctr"/>
          <a:lstStyle/>
          <a:p>
            <a:pPr algn="ctr" defTabSz="933450">
              <a:lnSpc>
                <a:spcPct val="90000"/>
              </a:lnSpc>
              <a:spcAft>
                <a:spcPct val="35000"/>
              </a:spcAft>
              <a:defRPr/>
            </a:pPr>
            <a:r>
              <a:rPr lang="ru-RU" sz="2100" dirty="0"/>
              <a:t>Цель</a:t>
            </a:r>
          </a:p>
        </p:txBody>
      </p:sp>
      <p:sp>
        <p:nvSpPr>
          <p:cNvPr id="13" name="Freeform 12"/>
          <p:cNvSpPr/>
          <p:nvPr/>
        </p:nvSpPr>
        <p:spPr>
          <a:xfrm>
            <a:off x="5724525" y="4292600"/>
            <a:ext cx="1639888" cy="911225"/>
          </a:xfrm>
          <a:custGeom>
            <a:avLst/>
            <a:gdLst>
              <a:gd name="connsiteX0" fmla="*/ 0 w 1639502"/>
              <a:gd name="connsiteY0" fmla="*/ 91083 h 910834"/>
              <a:gd name="connsiteX1" fmla="*/ 26678 w 1639502"/>
              <a:gd name="connsiteY1" fmla="*/ 26678 h 910834"/>
              <a:gd name="connsiteX2" fmla="*/ 91083 w 1639502"/>
              <a:gd name="connsiteY2" fmla="*/ 1 h 910834"/>
              <a:gd name="connsiteX3" fmla="*/ 1548419 w 1639502"/>
              <a:gd name="connsiteY3" fmla="*/ 0 h 910834"/>
              <a:gd name="connsiteX4" fmla="*/ 1612824 w 1639502"/>
              <a:gd name="connsiteY4" fmla="*/ 26678 h 910834"/>
              <a:gd name="connsiteX5" fmla="*/ 1639501 w 1639502"/>
              <a:gd name="connsiteY5" fmla="*/ 91083 h 910834"/>
              <a:gd name="connsiteX6" fmla="*/ 1639502 w 1639502"/>
              <a:gd name="connsiteY6" fmla="*/ 819751 h 910834"/>
              <a:gd name="connsiteX7" fmla="*/ 1612824 w 1639502"/>
              <a:gd name="connsiteY7" fmla="*/ 884156 h 910834"/>
              <a:gd name="connsiteX8" fmla="*/ 1548419 w 1639502"/>
              <a:gd name="connsiteY8" fmla="*/ 910834 h 910834"/>
              <a:gd name="connsiteX9" fmla="*/ 91083 w 1639502"/>
              <a:gd name="connsiteY9" fmla="*/ 910834 h 910834"/>
              <a:gd name="connsiteX10" fmla="*/ 26678 w 1639502"/>
              <a:gd name="connsiteY10" fmla="*/ 884156 h 910834"/>
              <a:gd name="connsiteX11" fmla="*/ 0 w 1639502"/>
              <a:gd name="connsiteY11" fmla="*/ 819751 h 910834"/>
              <a:gd name="connsiteX12" fmla="*/ 0 w 1639502"/>
              <a:gd name="connsiteY12" fmla="*/ 91083 h 91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9502" h="910834">
                <a:moveTo>
                  <a:pt x="0" y="91083"/>
                </a:moveTo>
                <a:cubicBezTo>
                  <a:pt x="0" y="66926"/>
                  <a:pt x="9596" y="43759"/>
                  <a:pt x="26678" y="26678"/>
                </a:cubicBezTo>
                <a:cubicBezTo>
                  <a:pt x="43759" y="9597"/>
                  <a:pt x="66927" y="0"/>
                  <a:pt x="91083" y="1"/>
                </a:cubicBezTo>
                <a:lnTo>
                  <a:pt x="1548419" y="0"/>
                </a:lnTo>
                <a:cubicBezTo>
                  <a:pt x="1572576" y="0"/>
                  <a:pt x="1595743" y="9596"/>
                  <a:pt x="1612824" y="26678"/>
                </a:cubicBezTo>
                <a:cubicBezTo>
                  <a:pt x="1629905" y="43759"/>
                  <a:pt x="1639502" y="66927"/>
                  <a:pt x="1639501" y="91083"/>
                </a:cubicBezTo>
                <a:cubicBezTo>
                  <a:pt x="1639501" y="333972"/>
                  <a:pt x="1639502" y="576862"/>
                  <a:pt x="1639502" y="819751"/>
                </a:cubicBezTo>
                <a:cubicBezTo>
                  <a:pt x="1639502" y="843908"/>
                  <a:pt x="1629906" y="867075"/>
                  <a:pt x="1612824" y="884156"/>
                </a:cubicBezTo>
                <a:cubicBezTo>
                  <a:pt x="1595743" y="901237"/>
                  <a:pt x="1572575" y="910834"/>
                  <a:pt x="1548419" y="910834"/>
                </a:cubicBezTo>
                <a:lnTo>
                  <a:pt x="91083" y="910834"/>
                </a:lnTo>
                <a:cubicBezTo>
                  <a:pt x="66926" y="910834"/>
                  <a:pt x="43759" y="901238"/>
                  <a:pt x="26678" y="884156"/>
                </a:cubicBezTo>
                <a:cubicBezTo>
                  <a:pt x="9597" y="867075"/>
                  <a:pt x="0" y="843907"/>
                  <a:pt x="0" y="819751"/>
                </a:cubicBezTo>
                <a:lnTo>
                  <a:pt x="0" y="91083"/>
                </a:lnTo>
                <a:close/>
              </a:path>
            </a:pathLst>
          </a:custGeom>
        </p:spPr>
        <p:style>
          <a:lnRef idx="1">
            <a:schemeClr val="accent4"/>
          </a:lnRef>
          <a:fillRef idx="3">
            <a:schemeClr val="accent4"/>
          </a:fillRef>
          <a:effectRef idx="2">
            <a:schemeClr val="accent4"/>
          </a:effectRef>
          <a:fontRef idx="minor">
            <a:schemeClr val="lt1"/>
          </a:fontRef>
        </p:style>
        <p:txBody>
          <a:bodyPr lIns="106687" tIns="106687" rIns="106687" bIns="106687" spcCol="1270" anchor="ctr"/>
          <a:lstStyle/>
          <a:p>
            <a:pPr algn="ctr" defTabSz="933450">
              <a:lnSpc>
                <a:spcPct val="90000"/>
              </a:lnSpc>
              <a:spcAft>
                <a:spcPct val="35000"/>
              </a:spcAft>
              <a:defRPr/>
            </a:pPr>
            <a:r>
              <a:rPr lang="ru-RU" sz="2100" dirty="0"/>
              <a:t>Задачи</a:t>
            </a:r>
          </a:p>
        </p:txBody>
      </p:sp>
      <p:grpSp>
        <p:nvGrpSpPr>
          <p:cNvPr id="2" name="Group 68"/>
          <p:cNvGrpSpPr>
            <a:grpSpLocks/>
          </p:cNvGrpSpPr>
          <p:nvPr/>
        </p:nvGrpSpPr>
        <p:grpSpPr bwMode="auto">
          <a:xfrm>
            <a:off x="2627313" y="5516563"/>
            <a:ext cx="3960812" cy="576262"/>
            <a:chOff x="2555776" y="5373216"/>
            <a:chExt cx="3960440" cy="576064"/>
          </a:xfrm>
        </p:grpSpPr>
        <p:cxnSp>
          <p:nvCxnSpPr>
            <p:cNvPr id="44" name="Straight Arrow Connector 43"/>
            <p:cNvCxnSpPr/>
            <p:nvPr/>
          </p:nvCxnSpPr>
          <p:spPr>
            <a:xfrm rot="5400000">
              <a:off x="2267744" y="5661248"/>
              <a:ext cx="576064" cy="0"/>
            </a:xfrm>
            <a:prstGeom prst="straightConnector1">
              <a:avLst/>
            </a:prstGeom>
            <a:ln w="41275">
              <a:headEnd type="diamond"/>
              <a:tailEnd type="non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rot="5400000">
              <a:off x="6228184" y="5661248"/>
              <a:ext cx="576064" cy="0"/>
            </a:xfrm>
            <a:prstGeom prst="straightConnector1">
              <a:avLst/>
            </a:prstGeom>
            <a:ln w="41275">
              <a:headEnd type="diamond"/>
              <a:tailEnd type="non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2555776" y="5949280"/>
              <a:ext cx="3960440" cy="0"/>
            </a:xfrm>
            <a:prstGeom prst="straightConnector1">
              <a:avLst/>
            </a:prstGeom>
            <a:ln w="41275">
              <a:tailEnd type="none"/>
            </a:ln>
          </p:spPr>
          <p:style>
            <a:lnRef idx="1">
              <a:schemeClr val="accent1"/>
            </a:lnRef>
            <a:fillRef idx="0">
              <a:schemeClr val="accent1"/>
            </a:fillRef>
            <a:effectRef idx="0">
              <a:schemeClr val="accent1"/>
            </a:effectRef>
            <a:fontRef idx="minor">
              <a:schemeClr val="tx1"/>
            </a:fontRef>
          </p:style>
        </p:cxnSp>
      </p:grpSp>
      <p:grpSp>
        <p:nvGrpSpPr>
          <p:cNvPr id="5" name="Group 58"/>
          <p:cNvGrpSpPr>
            <a:grpSpLocks/>
          </p:cNvGrpSpPr>
          <p:nvPr/>
        </p:nvGrpSpPr>
        <p:grpSpPr bwMode="auto">
          <a:xfrm rot="5400000">
            <a:off x="4629150" y="3155950"/>
            <a:ext cx="231775" cy="346075"/>
            <a:chOff x="1856232" y="2320798"/>
            <a:chExt cx="232432" cy="346662"/>
          </a:xfrm>
        </p:grpSpPr>
        <p:sp>
          <p:nvSpPr>
            <p:cNvPr id="60" name="Right Arrow 59"/>
            <p:cNvSpPr/>
            <p:nvPr/>
          </p:nvSpPr>
          <p:spPr>
            <a:xfrm rot="16200000">
              <a:off x="1799117" y="2377913"/>
              <a:ext cx="346662" cy="232432"/>
            </a:xfrm>
            <a:prstGeom prst="rightArrow">
              <a:avLst>
                <a:gd name="adj1" fmla="val 60000"/>
                <a:gd name="adj2" fmla="val 50000"/>
              </a:avLst>
            </a:prstGeom>
            <a:noFill/>
            <a:ln w="31750">
              <a:solidFill>
                <a:schemeClr val="accent1">
                  <a:shade val="95000"/>
                  <a:satMod val="105000"/>
                </a:schemeClr>
              </a:solidFill>
              <a:prstDash val="solid"/>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sp>
        <p:sp>
          <p:nvSpPr>
            <p:cNvPr id="61" name="Right Arrow 4"/>
            <p:cNvSpPr/>
            <p:nvPr/>
          </p:nvSpPr>
          <p:spPr>
            <a:xfrm rot="10800000">
              <a:off x="1902400" y="2390766"/>
              <a:ext cx="140096" cy="276694"/>
            </a:xfrm>
            <a:prstGeom prst="rect">
              <a:avLst/>
            </a:prstGeom>
          </p:spPr>
          <p:style>
            <a:lnRef idx="0">
              <a:scrgbClr r="0" g="0" b="0"/>
            </a:lnRef>
            <a:fillRef idx="0">
              <a:scrgbClr r="0" g="0" b="0"/>
            </a:fillRef>
            <a:effectRef idx="0">
              <a:scrgbClr r="0" g="0" b="0"/>
            </a:effectRef>
            <a:fontRef idx="minor">
              <a:schemeClr val="lt1"/>
            </a:fontRef>
          </p:style>
          <p:txBody>
            <a:bodyPr lIns="0" tIns="0" rIns="0" bIns="0" spcCol="1270" anchor="ctr"/>
            <a:lstStyle/>
            <a:p>
              <a:pPr algn="ctr" defTabSz="844550">
                <a:lnSpc>
                  <a:spcPct val="90000"/>
                </a:lnSpc>
                <a:spcAft>
                  <a:spcPct val="35000"/>
                </a:spcAft>
                <a:defRPr/>
              </a:pPr>
              <a:endParaRPr lang="ru-RU" sz="1900"/>
            </a:p>
          </p:txBody>
        </p:sp>
      </p:grpSp>
      <p:grpSp>
        <p:nvGrpSpPr>
          <p:cNvPr id="6" name="Group 61"/>
          <p:cNvGrpSpPr>
            <a:grpSpLocks/>
          </p:cNvGrpSpPr>
          <p:nvPr/>
        </p:nvGrpSpPr>
        <p:grpSpPr bwMode="auto">
          <a:xfrm rot="5400000">
            <a:off x="4628357" y="4596606"/>
            <a:ext cx="233362" cy="346075"/>
            <a:chOff x="1856232" y="2320798"/>
            <a:chExt cx="232432" cy="346662"/>
          </a:xfrm>
        </p:grpSpPr>
        <p:sp>
          <p:nvSpPr>
            <p:cNvPr id="63" name="Right Arrow 62"/>
            <p:cNvSpPr/>
            <p:nvPr/>
          </p:nvSpPr>
          <p:spPr>
            <a:xfrm rot="16200000">
              <a:off x="1799117" y="2377914"/>
              <a:ext cx="346662" cy="232432"/>
            </a:xfrm>
            <a:prstGeom prst="rightArrow">
              <a:avLst>
                <a:gd name="adj1" fmla="val 60000"/>
                <a:gd name="adj2" fmla="val 50000"/>
              </a:avLst>
            </a:prstGeom>
            <a:noFill/>
            <a:ln w="31750">
              <a:solidFill>
                <a:schemeClr val="accent1">
                  <a:shade val="95000"/>
                  <a:satMod val="105000"/>
                </a:schemeClr>
              </a:solidFill>
              <a:prstDash val="solid"/>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sp>
        <p:sp>
          <p:nvSpPr>
            <p:cNvPr id="64" name="Right Arrow 4"/>
            <p:cNvSpPr/>
            <p:nvPr/>
          </p:nvSpPr>
          <p:spPr>
            <a:xfrm rot="10800000">
              <a:off x="1902086" y="2390766"/>
              <a:ext cx="140725" cy="276694"/>
            </a:xfrm>
            <a:prstGeom prst="rect">
              <a:avLst/>
            </a:prstGeom>
          </p:spPr>
          <p:style>
            <a:lnRef idx="0">
              <a:scrgbClr r="0" g="0" b="0"/>
            </a:lnRef>
            <a:fillRef idx="0">
              <a:scrgbClr r="0" g="0" b="0"/>
            </a:fillRef>
            <a:effectRef idx="0">
              <a:scrgbClr r="0" g="0" b="0"/>
            </a:effectRef>
            <a:fontRef idx="minor">
              <a:schemeClr val="lt1"/>
            </a:fontRef>
          </p:style>
          <p:txBody>
            <a:bodyPr lIns="0" tIns="0" rIns="0" bIns="0" spcCol="1270" anchor="ctr"/>
            <a:lstStyle/>
            <a:p>
              <a:pPr algn="ctr" defTabSz="844550">
                <a:lnSpc>
                  <a:spcPct val="90000"/>
                </a:lnSpc>
                <a:spcAft>
                  <a:spcPct val="35000"/>
                </a:spcAft>
                <a:defRPr/>
              </a:pPr>
              <a:endParaRPr lang="ru-RU" sz="1900"/>
            </a:p>
          </p:txBody>
        </p:sp>
      </p:grpSp>
      <p:grpSp>
        <p:nvGrpSpPr>
          <p:cNvPr id="7" name="Group 67"/>
          <p:cNvGrpSpPr>
            <a:grpSpLocks/>
          </p:cNvGrpSpPr>
          <p:nvPr/>
        </p:nvGrpSpPr>
        <p:grpSpPr bwMode="auto">
          <a:xfrm>
            <a:off x="1863725" y="1412875"/>
            <a:ext cx="1700213" cy="3816350"/>
            <a:chOff x="1864080" y="1412776"/>
            <a:chExt cx="1651208" cy="3623910"/>
          </a:xfrm>
        </p:grpSpPr>
        <p:grpSp>
          <p:nvGrpSpPr>
            <p:cNvPr id="16400" name="Group 52"/>
            <p:cNvGrpSpPr>
              <a:grpSpLocks/>
            </p:cNvGrpSpPr>
            <p:nvPr/>
          </p:nvGrpSpPr>
          <p:grpSpPr bwMode="auto">
            <a:xfrm>
              <a:off x="1864080" y="1412776"/>
              <a:ext cx="1651208" cy="3623910"/>
              <a:chOff x="1864080" y="1412776"/>
              <a:chExt cx="1651208" cy="3623910"/>
            </a:xfrm>
          </p:grpSpPr>
          <p:sp>
            <p:nvSpPr>
              <p:cNvPr id="54" name="Freeform 53"/>
              <p:cNvSpPr/>
              <p:nvPr/>
            </p:nvSpPr>
            <p:spPr>
              <a:xfrm>
                <a:off x="1864080" y="1412776"/>
                <a:ext cx="1638874" cy="910500"/>
              </a:xfrm>
              <a:custGeom>
                <a:avLst/>
                <a:gdLst>
                  <a:gd name="connsiteX0" fmla="*/ 0 w 1639502"/>
                  <a:gd name="connsiteY0" fmla="*/ 91083 h 910834"/>
                  <a:gd name="connsiteX1" fmla="*/ 26678 w 1639502"/>
                  <a:gd name="connsiteY1" fmla="*/ 26678 h 910834"/>
                  <a:gd name="connsiteX2" fmla="*/ 91083 w 1639502"/>
                  <a:gd name="connsiteY2" fmla="*/ 1 h 910834"/>
                  <a:gd name="connsiteX3" fmla="*/ 1548419 w 1639502"/>
                  <a:gd name="connsiteY3" fmla="*/ 0 h 910834"/>
                  <a:gd name="connsiteX4" fmla="*/ 1612824 w 1639502"/>
                  <a:gd name="connsiteY4" fmla="*/ 26678 h 910834"/>
                  <a:gd name="connsiteX5" fmla="*/ 1639501 w 1639502"/>
                  <a:gd name="connsiteY5" fmla="*/ 91083 h 910834"/>
                  <a:gd name="connsiteX6" fmla="*/ 1639502 w 1639502"/>
                  <a:gd name="connsiteY6" fmla="*/ 819751 h 910834"/>
                  <a:gd name="connsiteX7" fmla="*/ 1612824 w 1639502"/>
                  <a:gd name="connsiteY7" fmla="*/ 884156 h 910834"/>
                  <a:gd name="connsiteX8" fmla="*/ 1548419 w 1639502"/>
                  <a:gd name="connsiteY8" fmla="*/ 910834 h 910834"/>
                  <a:gd name="connsiteX9" fmla="*/ 91083 w 1639502"/>
                  <a:gd name="connsiteY9" fmla="*/ 910834 h 910834"/>
                  <a:gd name="connsiteX10" fmla="*/ 26678 w 1639502"/>
                  <a:gd name="connsiteY10" fmla="*/ 884156 h 910834"/>
                  <a:gd name="connsiteX11" fmla="*/ 0 w 1639502"/>
                  <a:gd name="connsiteY11" fmla="*/ 819751 h 910834"/>
                  <a:gd name="connsiteX12" fmla="*/ 0 w 1639502"/>
                  <a:gd name="connsiteY12" fmla="*/ 91083 h 91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9502" h="910834">
                    <a:moveTo>
                      <a:pt x="0" y="91083"/>
                    </a:moveTo>
                    <a:cubicBezTo>
                      <a:pt x="0" y="66926"/>
                      <a:pt x="9596" y="43759"/>
                      <a:pt x="26678" y="26678"/>
                    </a:cubicBezTo>
                    <a:cubicBezTo>
                      <a:pt x="43759" y="9597"/>
                      <a:pt x="66927" y="0"/>
                      <a:pt x="91083" y="1"/>
                    </a:cubicBezTo>
                    <a:lnTo>
                      <a:pt x="1548419" y="0"/>
                    </a:lnTo>
                    <a:cubicBezTo>
                      <a:pt x="1572576" y="0"/>
                      <a:pt x="1595743" y="9596"/>
                      <a:pt x="1612824" y="26678"/>
                    </a:cubicBezTo>
                    <a:cubicBezTo>
                      <a:pt x="1629905" y="43759"/>
                      <a:pt x="1639502" y="66927"/>
                      <a:pt x="1639501" y="91083"/>
                    </a:cubicBezTo>
                    <a:cubicBezTo>
                      <a:pt x="1639501" y="333972"/>
                      <a:pt x="1639502" y="576862"/>
                      <a:pt x="1639502" y="819751"/>
                    </a:cubicBezTo>
                    <a:cubicBezTo>
                      <a:pt x="1639502" y="843908"/>
                      <a:pt x="1629906" y="867075"/>
                      <a:pt x="1612824" y="884156"/>
                    </a:cubicBezTo>
                    <a:cubicBezTo>
                      <a:pt x="1595743" y="901237"/>
                      <a:pt x="1572575" y="910834"/>
                      <a:pt x="1548419" y="910834"/>
                    </a:cubicBezTo>
                    <a:lnTo>
                      <a:pt x="91083" y="910834"/>
                    </a:lnTo>
                    <a:cubicBezTo>
                      <a:pt x="66926" y="910834"/>
                      <a:pt x="43759" y="901238"/>
                      <a:pt x="26678" y="884156"/>
                    </a:cubicBezTo>
                    <a:cubicBezTo>
                      <a:pt x="9597" y="867075"/>
                      <a:pt x="0" y="843907"/>
                      <a:pt x="0" y="819751"/>
                    </a:cubicBezTo>
                    <a:lnTo>
                      <a:pt x="0" y="91083"/>
                    </a:lnTo>
                    <a:close/>
                  </a:path>
                </a:pathLst>
              </a:custGeom>
            </p:spPr>
            <p:style>
              <a:lnRef idx="3">
                <a:schemeClr val="lt1"/>
              </a:lnRef>
              <a:fillRef idx="1">
                <a:schemeClr val="dk1"/>
              </a:fillRef>
              <a:effectRef idx="1">
                <a:schemeClr val="dk1"/>
              </a:effectRef>
              <a:fontRef idx="minor">
                <a:schemeClr val="lt1"/>
              </a:fontRef>
            </p:style>
            <p:txBody>
              <a:bodyPr lIns="118117" tIns="118117" rIns="118117" bIns="118117" spcCol="1270" anchor="ctr"/>
              <a:lstStyle/>
              <a:p>
                <a:pPr algn="ctr" defTabSz="1066800">
                  <a:lnSpc>
                    <a:spcPct val="90000"/>
                  </a:lnSpc>
                  <a:spcAft>
                    <a:spcPct val="35000"/>
                  </a:spcAft>
                  <a:defRPr/>
                </a:pPr>
                <a:r>
                  <a:rPr lang="ru-RU" sz="2400" dirty="0"/>
                  <a:t>Следствие</a:t>
                </a:r>
              </a:p>
            </p:txBody>
          </p:sp>
          <p:sp>
            <p:nvSpPr>
              <p:cNvPr id="56" name="Freeform 55"/>
              <p:cNvSpPr/>
              <p:nvPr/>
            </p:nvSpPr>
            <p:spPr>
              <a:xfrm>
                <a:off x="1876414" y="2755914"/>
                <a:ext cx="1638874" cy="912007"/>
              </a:xfrm>
              <a:custGeom>
                <a:avLst/>
                <a:gdLst>
                  <a:gd name="connsiteX0" fmla="*/ 0 w 1639502"/>
                  <a:gd name="connsiteY0" fmla="*/ 91083 h 910834"/>
                  <a:gd name="connsiteX1" fmla="*/ 26678 w 1639502"/>
                  <a:gd name="connsiteY1" fmla="*/ 26678 h 910834"/>
                  <a:gd name="connsiteX2" fmla="*/ 91083 w 1639502"/>
                  <a:gd name="connsiteY2" fmla="*/ 1 h 910834"/>
                  <a:gd name="connsiteX3" fmla="*/ 1548419 w 1639502"/>
                  <a:gd name="connsiteY3" fmla="*/ 0 h 910834"/>
                  <a:gd name="connsiteX4" fmla="*/ 1612824 w 1639502"/>
                  <a:gd name="connsiteY4" fmla="*/ 26678 h 910834"/>
                  <a:gd name="connsiteX5" fmla="*/ 1639501 w 1639502"/>
                  <a:gd name="connsiteY5" fmla="*/ 91083 h 910834"/>
                  <a:gd name="connsiteX6" fmla="*/ 1639502 w 1639502"/>
                  <a:gd name="connsiteY6" fmla="*/ 819751 h 910834"/>
                  <a:gd name="connsiteX7" fmla="*/ 1612824 w 1639502"/>
                  <a:gd name="connsiteY7" fmla="*/ 884156 h 910834"/>
                  <a:gd name="connsiteX8" fmla="*/ 1548419 w 1639502"/>
                  <a:gd name="connsiteY8" fmla="*/ 910834 h 910834"/>
                  <a:gd name="connsiteX9" fmla="*/ 91083 w 1639502"/>
                  <a:gd name="connsiteY9" fmla="*/ 910834 h 910834"/>
                  <a:gd name="connsiteX10" fmla="*/ 26678 w 1639502"/>
                  <a:gd name="connsiteY10" fmla="*/ 884156 h 910834"/>
                  <a:gd name="connsiteX11" fmla="*/ 0 w 1639502"/>
                  <a:gd name="connsiteY11" fmla="*/ 819751 h 910834"/>
                  <a:gd name="connsiteX12" fmla="*/ 0 w 1639502"/>
                  <a:gd name="connsiteY12" fmla="*/ 91083 h 91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9502" h="910834">
                    <a:moveTo>
                      <a:pt x="0" y="91083"/>
                    </a:moveTo>
                    <a:cubicBezTo>
                      <a:pt x="0" y="66926"/>
                      <a:pt x="9596" y="43759"/>
                      <a:pt x="26678" y="26678"/>
                    </a:cubicBezTo>
                    <a:cubicBezTo>
                      <a:pt x="43759" y="9597"/>
                      <a:pt x="66927" y="0"/>
                      <a:pt x="91083" y="1"/>
                    </a:cubicBezTo>
                    <a:lnTo>
                      <a:pt x="1548419" y="0"/>
                    </a:lnTo>
                    <a:cubicBezTo>
                      <a:pt x="1572576" y="0"/>
                      <a:pt x="1595743" y="9596"/>
                      <a:pt x="1612824" y="26678"/>
                    </a:cubicBezTo>
                    <a:cubicBezTo>
                      <a:pt x="1629905" y="43759"/>
                      <a:pt x="1639502" y="66927"/>
                      <a:pt x="1639501" y="91083"/>
                    </a:cubicBezTo>
                    <a:cubicBezTo>
                      <a:pt x="1639501" y="333972"/>
                      <a:pt x="1639502" y="576862"/>
                      <a:pt x="1639502" y="819751"/>
                    </a:cubicBezTo>
                    <a:cubicBezTo>
                      <a:pt x="1639502" y="843908"/>
                      <a:pt x="1629906" y="867075"/>
                      <a:pt x="1612824" y="884156"/>
                    </a:cubicBezTo>
                    <a:cubicBezTo>
                      <a:pt x="1595743" y="901237"/>
                      <a:pt x="1572575" y="910834"/>
                      <a:pt x="1548419" y="910834"/>
                    </a:cubicBezTo>
                    <a:lnTo>
                      <a:pt x="91083" y="910834"/>
                    </a:lnTo>
                    <a:cubicBezTo>
                      <a:pt x="66926" y="910834"/>
                      <a:pt x="43759" y="901238"/>
                      <a:pt x="26678" y="884156"/>
                    </a:cubicBezTo>
                    <a:cubicBezTo>
                      <a:pt x="9597" y="867075"/>
                      <a:pt x="0" y="843907"/>
                      <a:pt x="0" y="819751"/>
                    </a:cubicBezTo>
                    <a:lnTo>
                      <a:pt x="0" y="9108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8117" tIns="118117" rIns="118117" bIns="118117" spcCol="1270" anchor="ctr"/>
              <a:lstStyle/>
              <a:p>
                <a:pPr algn="ctr" defTabSz="1066800">
                  <a:lnSpc>
                    <a:spcPct val="90000"/>
                  </a:lnSpc>
                  <a:spcAft>
                    <a:spcPct val="35000"/>
                  </a:spcAft>
                  <a:defRPr/>
                </a:pPr>
                <a:r>
                  <a:rPr lang="ru-RU" sz="2400" dirty="0"/>
                  <a:t>1. Проблема</a:t>
                </a:r>
              </a:p>
            </p:txBody>
          </p:sp>
          <p:sp>
            <p:nvSpPr>
              <p:cNvPr id="58" name="Freeform 57"/>
              <p:cNvSpPr/>
              <p:nvPr/>
            </p:nvSpPr>
            <p:spPr>
              <a:xfrm>
                <a:off x="1875786" y="4125852"/>
                <a:ext cx="1639502" cy="910834"/>
              </a:xfrm>
              <a:custGeom>
                <a:avLst/>
                <a:gdLst>
                  <a:gd name="connsiteX0" fmla="*/ 0 w 1639502"/>
                  <a:gd name="connsiteY0" fmla="*/ 91083 h 910834"/>
                  <a:gd name="connsiteX1" fmla="*/ 26678 w 1639502"/>
                  <a:gd name="connsiteY1" fmla="*/ 26678 h 910834"/>
                  <a:gd name="connsiteX2" fmla="*/ 91083 w 1639502"/>
                  <a:gd name="connsiteY2" fmla="*/ 1 h 910834"/>
                  <a:gd name="connsiteX3" fmla="*/ 1548419 w 1639502"/>
                  <a:gd name="connsiteY3" fmla="*/ 0 h 910834"/>
                  <a:gd name="connsiteX4" fmla="*/ 1612824 w 1639502"/>
                  <a:gd name="connsiteY4" fmla="*/ 26678 h 910834"/>
                  <a:gd name="connsiteX5" fmla="*/ 1639501 w 1639502"/>
                  <a:gd name="connsiteY5" fmla="*/ 91083 h 910834"/>
                  <a:gd name="connsiteX6" fmla="*/ 1639502 w 1639502"/>
                  <a:gd name="connsiteY6" fmla="*/ 819751 h 910834"/>
                  <a:gd name="connsiteX7" fmla="*/ 1612824 w 1639502"/>
                  <a:gd name="connsiteY7" fmla="*/ 884156 h 910834"/>
                  <a:gd name="connsiteX8" fmla="*/ 1548419 w 1639502"/>
                  <a:gd name="connsiteY8" fmla="*/ 910834 h 910834"/>
                  <a:gd name="connsiteX9" fmla="*/ 91083 w 1639502"/>
                  <a:gd name="connsiteY9" fmla="*/ 910834 h 910834"/>
                  <a:gd name="connsiteX10" fmla="*/ 26678 w 1639502"/>
                  <a:gd name="connsiteY10" fmla="*/ 884156 h 910834"/>
                  <a:gd name="connsiteX11" fmla="*/ 0 w 1639502"/>
                  <a:gd name="connsiteY11" fmla="*/ 819751 h 910834"/>
                  <a:gd name="connsiteX12" fmla="*/ 0 w 1639502"/>
                  <a:gd name="connsiteY12" fmla="*/ 91083 h 91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9502" h="910834">
                    <a:moveTo>
                      <a:pt x="0" y="91083"/>
                    </a:moveTo>
                    <a:cubicBezTo>
                      <a:pt x="0" y="66926"/>
                      <a:pt x="9596" y="43759"/>
                      <a:pt x="26678" y="26678"/>
                    </a:cubicBezTo>
                    <a:cubicBezTo>
                      <a:pt x="43759" y="9597"/>
                      <a:pt x="66927" y="0"/>
                      <a:pt x="91083" y="1"/>
                    </a:cubicBezTo>
                    <a:lnTo>
                      <a:pt x="1548419" y="0"/>
                    </a:lnTo>
                    <a:cubicBezTo>
                      <a:pt x="1572576" y="0"/>
                      <a:pt x="1595743" y="9596"/>
                      <a:pt x="1612824" y="26678"/>
                    </a:cubicBezTo>
                    <a:cubicBezTo>
                      <a:pt x="1629905" y="43759"/>
                      <a:pt x="1639502" y="66927"/>
                      <a:pt x="1639501" y="91083"/>
                    </a:cubicBezTo>
                    <a:cubicBezTo>
                      <a:pt x="1639501" y="333972"/>
                      <a:pt x="1639502" y="576862"/>
                      <a:pt x="1639502" y="819751"/>
                    </a:cubicBezTo>
                    <a:cubicBezTo>
                      <a:pt x="1639502" y="843908"/>
                      <a:pt x="1629906" y="867075"/>
                      <a:pt x="1612824" y="884156"/>
                    </a:cubicBezTo>
                    <a:cubicBezTo>
                      <a:pt x="1595743" y="901237"/>
                      <a:pt x="1572575" y="910834"/>
                      <a:pt x="1548419" y="910834"/>
                    </a:cubicBezTo>
                    <a:lnTo>
                      <a:pt x="91083" y="910834"/>
                    </a:lnTo>
                    <a:cubicBezTo>
                      <a:pt x="66926" y="910834"/>
                      <a:pt x="43759" y="901238"/>
                      <a:pt x="26678" y="884156"/>
                    </a:cubicBezTo>
                    <a:cubicBezTo>
                      <a:pt x="9597" y="867075"/>
                      <a:pt x="0" y="843907"/>
                      <a:pt x="0" y="819751"/>
                    </a:cubicBezTo>
                    <a:lnTo>
                      <a:pt x="0" y="91083"/>
                    </a:lnTo>
                    <a:close/>
                  </a:path>
                </a:pathLst>
              </a:custGeom>
            </p:spPr>
            <p:style>
              <a:lnRef idx="0">
                <a:schemeClr val="accent6"/>
              </a:lnRef>
              <a:fillRef idx="3">
                <a:schemeClr val="accent6"/>
              </a:fillRef>
              <a:effectRef idx="3">
                <a:schemeClr val="accent6"/>
              </a:effectRef>
              <a:fontRef idx="minor">
                <a:schemeClr val="lt1"/>
              </a:fontRef>
            </p:style>
            <p:txBody>
              <a:bodyPr lIns="118117" tIns="118117" rIns="118117" bIns="118117" spcCol="1270" anchor="ctr"/>
              <a:lstStyle/>
              <a:p>
                <a:pPr algn="ctr" defTabSz="1066800">
                  <a:lnSpc>
                    <a:spcPct val="90000"/>
                  </a:lnSpc>
                  <a:spcAft>
                    <a:spcPct val="35000"/>
                  </a:spcAft>
                  <a:defRPr/>
                </a:pPr>
                <a:r>
                  <a:rPr lang="ru-RU" sz="2400" dirty="0"/>
                  <a:t>2.Причина</a:t>
                </a:r>
              </a:p>
            </p:txBody>
          </p:sp>
        </p:grpSp>
        <p:grpSp>
          <p:nvGrpSpPr>
            <p:cNvPr id="16401" name="Group 49"/>
            <p:cNvGrpSpPr>
              <a:grpSpLocks/>
            </p:cNvGrpSpPr>
            <p:nvPr/>
          </p:nvGrpSpPr>
          <p:grpSpPr bwMode="auto">
            <a:xfrm>
              <a:off x="2555776" y="2348880"/>
              <a:ext cx="232432" cy="360040"/>
              <a:chOff x="1856232" y="2320798"/>
              <a:chExt cx="232432" cy="346662"/>
            </a:xfrm>
          </p:grpSpPr>
          <p:sp>
            <p:nvSpPr>
              <p:cNvPr id="51" name="Right Arrow 50"/>
              <p:cNvSpPr/>
              <p:nvPr/>
            </p:nvSpPr>
            <p:spPr>
              <a:xfrm rot="16200000">
                <a:off x="1798964" y="2378635"/>
                <a:ext cx="346893" cy="231262"/>
              </a:xfrm>
              <a:prstGeom prst="rightArrow">
                <a:avLst>
                  <a:gd name="adj1" fmla="val 60000"/>
                  <a:gd name="adj2" fmla="val 50000"/>
                </a:avLst>
              </a:prstGeom>
              <a:noFill/>
              <a:ln w="31750">
                <a:solidFill>
                  <a:schemeClr val="accent1">
                    <a:shade val="95000"/>
                    <a:satMod val="105000"/>
                  </a:schemeClr>
                </a:solidFill>
                <a:prstDash val="solid"/>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sp>
          <p:sp>
            <p:nvSpPr>
              <p:cNvPr id="52" name="Right Arrow 4"/>
              <p:cNvSpPr/>
              <p:nvPr/>
            </p:nvSpPr>
            <p:spPr>
              <a:xfrm rot="10800000">
                <a:off x="1903032" y="2390489"/>
                <a:ext cx="138757" cy="277224"/>
              </a:xfrm>
              <a:prstGeom prst="rect">
                <a:avLst/>
              </a:prstGeom>
            </p:spPr>
            <p:style>
              <a:lnRef idx="0">
                <a:scrgbClr r="0" g="0" b="0"/>
              </a:lnRef>
              <a:fillRef idx="0">
                <a:scrgbClr r="0" g="0" b="0"/>
              </a:fillRef>
              <a:effectRef idx="0">
                <a:scrgbClr r="0" g="0" b="0"/>
              </a:effectRef>
              <a:fontRef idx="minor">
                <a:schemeClr val="lt1"/>
              </a:fontRef>
            </p:style>
            <p:txBody>
              <a:bodyPr lIns="0" tIns="0" rIns="0" bIns="0" spcCol="1270" anchor="ctr"/>
              <a:lstStyle/>
              <a:p>
                <a:pPr algn="ctr" defTabSz="844550">
                  <a:lnSpc>
                    <a:spcPct val="90000"/>
                  </a:lnSpc>
                  <a:spcAft>
                    <a:spcPct val="35000"/>
                  </a:spcAft>
                  <a:defRPr/>
                </a:pPr>
                <a:endParaRPr lang="ru-RU" sz="1900"/>
              </a:p>
            </p:txBody>
          </p:sp>
        </p:grpSp>
        <p:grpSp>
          <p:nvGrpSpPr>
            <p:cNvPr id="16402" name="Group 64"/>
            <p:cNvGrpSpPr>
              <a:grpSpLocks/>
            </p:cNvGrpSpPr>
            <p:nvPr/>
          </p:nvGrpSpPr>
          <p:grpSpPr bwMode="auto">
            <a:xfrm>
              <a:off x="2555776" y="3717032"/>
              <a:ext cx="232432" cy="346662"/>
              <a:chOff x="1856232" y="2320798"/>
              <a:chExt cx="232432" cy="346662"/>
            </a:xfrm>
          </p:grpSpPr>
          <p:sp>
            <p:nvSpPr>
              <p:cNvPr id="66" name="Right Arrow 65"/>
              <p:cNvSpPr/>
              <p:nvPr/>
            </p:nvSpPr>
            <p:spPr>
              <a:xfrm rot="16200000">
                <a:off x="1799054" y="2379159"/>
                <a:ext cx="346713" cy="231262"/>
              </a:xfrm>
              <a:prstGeom prst="rightArrow">
                <a:avLst>
                  <a:gd name="adj1" fmla="val 60000"/>
                  <a:gd name="adj2" fmla="val 50000"/>
                </a:avLst>
              </a:prstGeom>
              <a:noFill/>
              <a:ln w="31750">
                <a:solidFill>
                  <a:schemeClr val="accent1">
                    <a:shade val="95000"/>
                    <a:satMod val="105000"/>
                  </a:schemeClr>
                </a:solidFill>
                <a:prstDash val="solid"/>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sp>
          <p:sp>
            <p:nvSpPr>
              <p:cNvPr id="67" name="Right Arrow 4"/>
              <p:cNvSpPr/>
              <p:nvPr/>
            </p:nvSpPr>
            <p:spPr>
              <a:xfrm rot="10800000">
                <a:off x="1903032" y="2390776"/>
                <a:ext cx="138757" cy="277371"/>
              </a:xfrm>
              <a:prstGeom prst="rect">
                <a:avLst/>
              </a:prstGeom>
            </p:spPr>
            <p:style>
              <a:lnRef idx="0">
                <a:scrgbClr r="0" g="0" b="0"/>
              </a:lnRef>
              <a:fillRef idx="0">
                <a:scrgbClr r="0" g="0" b="0"/>
              </a:fillRef>
              <a:effectRef idx="0">
                <a:scrgbClr r="0" g="0" b="0"/>
              </a:effectRef>
              <a:fontRef idx="minor">
                <a:schemeClr val="lt1"/>
              </a:fontRef>
            </p:style>
            <p:txBody>
              <a:bodyPr lIns="0" tIns="0" rIns="0" bIns="0" spcCol="1270" anchor="ctr"/>
              <a:lstStyle/>
              <a:p>
                <a:pPr algn="ctr" defTabSz="844550">
                  <a:lnSpc>
                    <a:spcPct val="90000"/>
                  </a:lnSpc>
                  <a:spcAft>
                    <a:spcPct val="35000"/>
                  </a:spcAft>
                  <a:defRPr/>
                </a:pPr>
                <a:endParaRPr lang="ru-RU" sz="1900"/>
              </a:p>
            </p:txBody>
          </p:sp>
        </p:grpSp>
      </p:grpSp>
      <p:sp>
        <p:nvSpPr>
          <p:cNvPr id="71" name="Rounded Rectangle 70"/>
          <p:cNvSpPr/>
          <p:nvPr/>
        </p:nvSpPr>
        <p:spPr>
          <a:xfrm>
            <a:off x="5508625" y="2708275"/>
            <a:ext cx="2159000" cy="266541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72" name="Right Arrow 71"/>
          <p:cNvSpPr/>
          <p:nvPr/>
        </p:nvSpPr>
        <p:spPr>
          <a:xfrm rot="16200000">
            <a:off x="6488907" y="2377281"/>
            <a:ext cx="287338" cy="231775"/>
          </a:xfrm>
          <a:prstGeom prst="rightArrow">
            <a:avLst>
              <a:gd name="adj1" fmla="val 60000"/>
              <a:gd name="adj2" fmla="val 50000"/>
            </a:avLst>
          </a:prstGeom>
          <a:noFill/>
          <a:ln w="31750">
            <a:solidFill>
              <a:schemeClr val="accent1">
                <a:shade val="95000"/>
                <a:satMod val="105000"/>
              </a:schemeClr>
            </a:solidFill>
            <a:prstDash val="solid"/>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sp>
      <p:sp>
        <p:nvSpPr>
          <p:cNvPr id="73" name="&quot;No&quot; Symbol 72"/>
          <p:cNvSpPr/>
          <p:nvPr/>
        </p:nvSpPr>
        <p:spPr>
          <a:xfrm>
            <a:off x="1476375" y="692150"/>
            <a:ext cx="2447925" cy="2376488"/>
          </a:xfrm>
          <a:prstGeom prst="noSmoking">
            <a:avLst>
              <a:gd name="adj" fmla="val 703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srgbClr val="FF0000"/>
              </a:solidFill>
            </a:endParaRPr>
          </a:p>
        </p:txBody>
      </p:sp>
      <p:sp>
        <p:nvSpPr>
          <p:cNvPr id="74" name="&quot;No&quot; Symbol 73"/>
          <p:cNvSpPr/>
          <p:nvPr/>
        </p:nvSpPr>
        <p:spPr>
          <a:xfrm>
            <a:off x="539750" y="981075"/>
            <a:ext cx="4248150" cy="4176713"/>
          </a:xfrm>
          <a:prstGeom prst="noSmoking">
            <a:avLst>
              <a:gd name="adj" fmla="val 703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7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73"/>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xit" presetSubtype="0" fill="hold" nodeType="clickEffect">
                                  <p:stCondLst>
                                    <p:cond delay="0"/>
                                  </p:stCondLst>
                                  <p:childTnLst>
                                    <p:set>
                                      <p:cBhvr>
                                        <p:cTn id="42" dur="1" fill="hold">
                                          <p:stCondLst>
                                            <p:cond delay="0"/>
                                          </p:stCondLst>
                                        </p:cTn>
                                        <p:tgtEl>
                                          <p:spTgt spid="73"/>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7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Номер слайда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C2AF10D-22B0-4359-B47C-7105A5FA8C46}" type="slidenum">
              <a:rPr lang="ru-RU" smtClean="0"/>
              <a:pPr fontAlgn="base">
                <a:spcBef>
                  <a:spcPct val="0"/>
                </a:spcBef>
                <a:spcAft>
                  <a:spcPct val="0"/>
                </a:spcAft>
                <a:defRPr/>
              </a:pPr>
              <a:t>14</a:t>
            </a:fld>
            <a:endParaRPr lang="ru-RU" smtClean="0"/>
          </a:p>
        </p:txBody>
      </p:sp>
      <p:sp>
        <p:nvSpPr>
          <p:cNvPr id="17411" name="TextBox 4"/>
          <p:cNvSpPr txBox="1">
            <a:spLocks noChangeArrowheads="1"/>
          </p:cNvSpPr>
          <p:nvPr/>
        </p:nvSpPr>
        <p:spPr bwMode="auto">
          <a:xfrm>
            <a:off x="857250" y="215900"/>
            <a:ext cx="6858000"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Фокус внимания: Задачи – мероприятия - результат</a:t>
            </a:r>
          </a:p>
        </p:txBody>
      </p:sp>
      <p:graphicFrame>
        <p:nvGraphicFramePr>
          <p:cNvPr id="6" name="Схема 5"/>
          <p:cNvGraphicFramePr/>
          <p:nvPr/>
        </p:nvGraphicFramePr>
        <p:xfrm>
          <a:off x="1000100" y="1142984"/>
          <a:ext cx="6715172" cy="50006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785813" y="1071563"/>
            <a:ext cx="7964487"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buFontTx/>
              <a:buAutoNum type="arabicPeriod"/>
            </a:pPr>
            <a:endParaRPr lang="ru-RU" altLang="ru-RU" sz="800">
              <a:latin typeface="Arial Narrow" pitchFamily="34" charset="0"/>
            </a:endParaRPr>
          </a:p>
          <a:p>
            <a:pPr marL="342900" indent="-342900" algn="just"/>
            <a:r>
              <a:rPr lang="ru-RU" altLang="ru-RU" sz="1600">
                <a:latin typeface="Arial Narrow" pitchFamily="34" charset="0"/>
              </a:rPr>
              <a:t>Важно: </a:t>
            </a:r>
          </a:p>
          <a:p>
            <a:pPr marL="342900" indent="-342900" algn="just">
              <a:buFontTx/>
              <a:buAutoNum type="arabicPeriod"/>
            </a:pPr>
            <a:r>
              <a:rPr lang="ru-RU" altLang="ru-RU" sz="1600">
                <a:latin typeface="Arial Narrow" pitchFamily="34" charset="0"/>
              </a:rPr>
              <a:t>Рабочий план  мероприятий отображает достижение задач</a:t>
            </a:r>
          </a:p>
          <a:p>
            <a:pPr marL="342900" indent="-342900" algn="just">
              <a:buFontTx/>
              <a:buAutoNum type="arabicPeriod"/>
            </a:pPr>
            <a:r>
              <a:rPr lang="ru-RU" altLang="ru-RU" sz="1600">
                <a:latin typeface="Arial Narrow" pitchFamily="34" charset="0"/>
              </a:rPr>
              <a:t>Мероприятия четкие (не процессные), связанные с указанными результатами</a:t>
            </a:r>
          </a:p>
          <a:p>
            <a:pPr marL="342900" indent="-342900" algn="just">
              <a:buFontTx/>
              <a:buAutoNum type="arabicPeriod"/>
            </a:pPr>
            <a:r>
              <a:rPr lang="ru-RU" altLang="ru-RU" sz="1600">
                <a:latin typeface="Arial Narrow" pitchFamily="34" charset="0"/>
              </a:rPr>
              <a:t>Результаты привязаны к мероприятиям, задачам. Явно прослеживается долгосрочные результаты, связанные с целью.</a:t>
            </a:r>
          </a:p>
          <a:p>
            <a:pPr marL="342900" indent="-342900" algn="just"/>
            <a:endParaRPr lang="ru-RU" altLang="ru-RU" sz="1600">
              <a:solidFill>
                <a:srgbClr val="FF0000"/>
              </a:solidFill>
              <a:latin typeface="Arial Narrow" pitchFamily="34" charset="0"/>
            </a:endParaRPr>
          </a:p>
        </p:txBody>
      </p:sp>
      <p:sp>
        <p:nvSpPr>
          <p:cNvPr id="18435"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FAED7C99-78DD-4AB1-A1C7-1E3C1CC86F09}" type="slidenum">
              <a:rPr lang="ru-RU" altLang="ru-RU" sz="1200">
                <a:solidFill>
                  <a:schemeClr val="bg1"/>
                </a:solidFill>
                <a:latin typeface="Arial Narrow" pitchFamily="34" charset="0"/>
              </a:rPr>
              <a:pPr algn="r"/>
              <a:t>15</a:t>
            </a:fld>
            <a:endParaRPr lang="ru-RU" altLang="ru-RU" sz="1200">
              <a:solidFill>
                <a:schemeClr val="bg1"/>
              </a:solidFill>
              <a:latin typeface="Arial Narrow" pitchFamily="34" charset="0"/>
            </a:endParaRPr>
          </a:p>
        </p:txBody>
      </p:sp>
      <p:sp>
        <p:nvSpPr>
          <p:cNvPr id="18436" name="TextBox 4"/>
          <p:cNvSpPr txBox="1">
            <a:spLocks noChangeArrowheads="1"/>
          </p:cNvSpPr>
          <p:nvPr/>
        </p:nvSpPr>
        <p:spPr bwMode="auto">
          <a:xfrm>
            <a:off x="881063" y="215900"/>
            <a:ext cx="6783387"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2. Фокусная область: Задачи – Мероприятия – Результат </a:t>
            </a:r>
          </a:p>
          <a:p>
            <a:endParaRPr lang="ru-RU" altLang="ru-RU" sz="2300">
              <a:solidFill>
                <a:srgbClr val="777777"/>
              </a:solidFill>
              <a:latin typeface="Arial Narrow" pitchFamily="34" charset="0"/>
            </a:endParaRPr>
          </a:p>
        </p:txBody>
      </p:sp>
      <p:sp>
        <p:nvSpPr>
          <p:cNvPr id="18437" name="TextBox 1"/>
          <p:cNvSpPr txBox="1">
            <a:spLocks noChangeArrowheads="1"/>
          </p:cNvSpPr>
          <p:nvPr/>
        </p:nvSpPr>
        <p:spPr bwMode="auto">
          <a:xfrm>
            <a:off x="785813" y="2571750"/>
            <a:ext cx="7964487"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buFontTx/>
              <a:buAutoNum type="arabicPeriod"/>
            </a:pPr>
            <a:endParaRPr lang="ru-RU" altLang="ru-RU" sz="800">
              <a:latin typeface="Arial Narrow" pitchFamily="34" charset="0"/>
            </a:endParaRPr>
          </a:p>
          <a:p>
            <a:pPr marL="342900" indent="-342900" algn="just"/>
            <a:r>
              <a:rPr lang="ru-RU" altLang="ru-RU" sz="1600">
                <a:latin typeface="Arial Narrow" pitchFamily="34" charset="0"/>
              </a:rPr>
              <a:t>Типовые ошибки: </a:t>
            </a:r>
          </a:p>
          <a:p>
            <a:pPr marL="342900" indent="-342900" algn="just">
              <a:buFontTx/>
              <a:buAutoNum type="arabicPeriod"/>
            </a:pPr>
            <a:r>
              <a:rPr lang="ru-RU" altLang="ru-RU" sz="1600">
                <a:latin typeface="Arial Narrow" pitchFamily="34" charset="0"/>
              </a:rPr>
              <a:t>Набор мероприятий не связан с задачами и непосредственными результатами.</a:t>
            </a:r>
          </a:p>
          <a:p>
            <a:pPr marL="342900" indent="-342900" algn="just">
              <a:buFontTx/>
              <a:buAutoNum type="arabicPeriod"/>
            </a:pPr>
            <a:r>
              <a:rPr lang="ru-RU" altLang="ru-RU" sz="1600">
                <a:latin typeface="Arial Narrow" pitchFamily="34" charset="0"/>
              </a:rPr>
              <a:t>Из названий мероприятий не понятно что будет сделано, кто будет осуществлять действия, как они будут осуществляться, когда и в какой последовательности, какие ресурсы будут привлечены.</a:t>
            </a:r>
          </a:p>
          <a:p>
            <a:pPr marL="342900" indent="-342900" algn="just">
              <a:buFontTx/>
              <a:buAutoNum type="arabicPeriod"/>
            </a:pPr>
            <a:r>
              <a:rPr lang="ru-RU" altLang="ru-RU" sz="1600">
                <a:latin typeface="Arial Narrow" pitchFamily="34" charset="0"/>
              </a:rPr>
              <a:t>Не понятно какого конкретно улучшения или изменения следует ожидать в положение целевой группы и  т.д.</a:t>
            </a:r>
          </a:p>
          <a:p>
            <a:pPr marL="342900" indent="-342900" algn="just">
              <a:buFontTx/>
              <a:buAutoNum type="arabicPeriod"/>
            </a:pPr>
            <a:endParaRPr lang="ru-RU" altLang="ru-RU" sz="1600">
              <a:latin typeface="Arial Narrow" pitchFamily="34" charset="0"/>
            </a:endParaRPr>
          </a:p>
          <a:p>
            <a:pPr marL="342900" indent="-342900" algn="just"/>
            <a:r>
              <a:rPr lang="ru-RU" altLang="ru-RU" sz="1600">
                <a:latin typeface="Arial Narrow" pitchFamily="34" charset="0"/>
              </a:rPr>
              <a:t>Вывод: из текста разделов заявки складывается впечатление, что авторы не понимают, как мероприятия достигают задачи, как будут отслеживаться изменение ситуации</a:t>
            </a:r>
          </a:p>
          <a:p>
            <a:pPr marL="342900" indent="-342900" algn="just"/>
            <a:endParaRPr lang="ru-RU" altLang="ru-RU" sz="1600">
              <a:solidFill>
                <a:srgbClr val="FF0000"/>
              </a:solidFill>
              <a:latin typeface="Arial Narrow"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Номер слайда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B57A2CB-E940-43DE-A79D-1C376A234DA2}" type="slidenum">
              <a:rPr lang="ru-RU" smtClean="0"/>
              <a:pPr fontAlgn="base">
                <a:spcBef>
                  <a:spcPct val="0"/>
                </a:spcBef>
                <a:spcAft>
                  <a:spcPct val="0"/>
                </a:spcAft>
                <a:defRPr/>
              </a:pPr>
              <a:t>16</a:t>
            </a:fld>
            <a:endParaRPr lang="ru-RU" smtClean="0"/>
          </a:p>
        </p:txBody>
      </p:sp>
      <p:sp>
        <p:nvSpPr>
          <p:cNvPr id="19459" name="TextBox 4"/>
          <p:cNvSpPr txBox="1">
            <a:spLocks noChangeArrowheads="1"/>
          </p:cNvSpPr>
          <p:nvPr/>
        </p:nvSpPr>
        <p:spPr bwMode="auto">
          <a:xfrm>
            <a:off x="881063" y="215900"/>
            <a:ext cx="6510337"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3. Фокус внимания: Мероприятия – Бюджет – Результат</a:t>
            </a:r>
          </a:p>
        </p:txBody>
      </p:sp>
      <p:graphicFrame>
        <p:nvGraphicFramePr>
          <p:cNvPr id="6" name="Схема 5"/>
          <p:cNvGraphicFramePr/>
          <p:nvPr/>
        </p:nvGraphicFramePr>
        <p:xfrm>
          <a:off x="1000100" y="1142984"/>
          <a:ext cx="6715172" cy="50006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1"/>
          <p:cNvSpPr txBox="1">
            <a:spLocks noChangeArrowheads="1"/>
          </p:cNvSpPr>
          <p:nvPr/>
        </p:nvSpPr>
        <p:spPr bwMode="auto">
          <a:xfrm>
            <a:off x="785813" y="1071563"/>
            <a:ext cx="7964487"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buFontTx/>
              <a:buAutoNum type="arabicPeriod"/>
            </a:pPr>
            <a:endParaRPr lang="ru-RU" altLang="ru-RU" sz="800">
              <a:latin typeface="Arial Narrow" pitchFamily="34" charset="0"/>
            </a:endParaRPr>
          </a:p>
          <a:p>
            <a:pPr marL="342900" indent="-342900" algn="just"/>
            <a:r>
              <a:rPr lang="ru-RU" altLang="ru-RU" sz="1600">
                <a:latin typeface="Arial Narrow" pitchFamily="34" charset="0"/>
              </a:rPr>
              <a:t>Важно: </a:t>
            </a:r>
          </a:p>
          <a:p>
            <a:pPr marL="342900" indent="-342900" algn="just">
              <a:buFontTx/>
              <a:buAutoNum type="arabicPeriod"/>
            </a:pPr>
            <a:r>
              <a:rPr lang="ru-RU" altLang="ru-RU" sz="1600">
                <a:latin typeface="Arial Narrow" pitchFamily="34" charset="0"/>
              </a:rPr>
              <a:t>Бюджет соответствует описательной части заявки</a:t>
            </a:r>
            <a:endParaRPr lang="en-US" altLang="ru-RU" sz="1600">
              <a:latin typeface="Arial Narrow" pitchFamily="34" charset="0"/>
            </a:endParaRPr>
          </a:p>
          <a:p>
            <a:pPr marL="342900" indent="-342900" algn="just">
              <a:buFontTx/>
              <a:buAutoNum type="arabicPeriod"/>
            </a:pPr>
            <a:r>
              <a:rPr lang="ru-RU" altLang="ru-RU" sz="1600">
                <a:latin typeface="Arial Narrow" pitchFamily="34" charset="0"/>
              </a:rPr>
              <a:t>Комментарии бюджета снимают все вопросы относительно стоимости, необходимости</a:t>
            </a:r>
          </a:p>
          <a:p>
            <a:pPr marL="342900" indent="-342900" algn="just">
              <a:buFontTx/>
              <a:buAutoNum type="arabicPeriod"/>
            </a:pPr>
            <a:r>
              <a:rPr lang="ru-RU" altLang="ru-RU" sz="1600">
                <a:latin typeface="Arial Narrow" pitchFamily="34" charset="0"/>
              </a:rPr>
              <a:t>Бюджет показывает, что запланированные результаты – эффективны</a:t>
            </a:r>
          </a:p>
          <a:p>
            <a:pPr marL="342900" indent="-342900" algn="just"/>
            <a:endParaRPr lang="ru-RU" altLang="ru-RU" sz="1600">
              <a:solidFill>
                <a:srgbClr val="FF0000"/>
              </a:solidFill>
              <a:latin typeface="Arial Narrow" pitchFamily="34" charset="0"/>
            </a:endParaRPr>
          </a:p>
        </p:txBody>
      </p:sp>
      <p:sp>
        <p:nvSpPr>
          <p:cNvPr id="20483"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5D54419E-1AFB-43FA-9C4B-8734E5356099}" type="slidenum">
              <a:rPr lang="ru-RU" altLang="ru-RU" sz="1200">
                <a:solidFill>
                  <a:schemeClr val="bg1"/>
                </a:solidFill>
                <a:latin typeface="Arial Narrow" pitchFamily="34" charset="0"/>
              </a:rPr>
              <a:pPr algn="r"/>
              <a:t>17</a:t>
            </a:fld>
            <a:endParaRPr lang="ru-RU" altLang="ru-RU" sz="1200">
              <a:solidFill>
                <a:schemeClr val="bg1"/>
              </a:solidFill>
              <a:latin typeface="Arial Narrow" pitchFamily="34" charset="0"/>
            </a:endParaRPr>
          </a:p>
        </p:txBody>
      </p:sp>
      <p:sp>
        <p:nvSpPr>
          <p:cNvPr id="20484" name="TextBox 4"/>
          <p:cNvSpPr txBox="1">
            <a:spLocks noChangeArrowheads="1"/>
          </p:cNvSpPr>
          <p:nvPr/>
        </p:nvSpPr>
        <p:spPr bwMode="auto">
          <a:xfrm>
            <a:off x="928688" y="215900"/>
            <a:ext cx="7551737"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3. Фокусная область: Мероприятия –Бюджет – Результат</a:t>
            </a:r>
          </a:p>
          <a:p>
            <a:endParaRPr lang="ru-RU" altLang="ru-RU" sz="2300">
              <a:solidFill>
                <a:srgbClr val="777777"/>
              </a:solidFill>
              <a:latin typeface="Arial Narrow" pitchFamily="34" charset="0"/>
            </a:endParaRPr>
          </a:p>
        </p:txBody>
      </p:sp>
      <p:sp>
        <p:nvSpPr>
          <p:cNvPr id="20485" name="TextBox 1"/>
          <p:cNvSpPr txBox="1">
            <a:spLocks noChangeArrowheads="1"/>
          </p:cNvSpPr>
          <p:nvPr/>
        </p:nvSpPr>
        <p:spPr bwMode="auto">
          <a:xfrm>
            <a:off x="785813" y="2643188"/>
            <a:ext cx="7964487"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buFontTx/>
              <a:buAutoNum type="arabicPeriod"/>
            </a:pPr>
            <a:endParaRPr lang="ru-RU" altLang="ru-RU" sz="800">
              <a:latin typeface="Arial Narrow" pitchFamily="34" charset="0"/>
            </a:endParaRPr>
          </a:p>
          <a:p>
            <a:pPr marL="342900" indent="-342900" algn="just"/>
            <a:r>
              <a:rPr lang="ru-RU" altLang="ru-RU" sz="1600">
                <a:latin typeface="Arial Narrow" pitchFamily="34" charset="0"/>
              </a:rPr>
              <a:t>Типовые ошибки: </a:t>
            </a:r>
          </a:p>
          <a:p>
            <a:pPr marL="342900" indent="-342900" algn="just">
              <a:buFontTx/>
              <a:buAutoNum type="arabicPeriod"/>
            </a:pPr>
            <a:r>
              <a:rPr lang="ru-RU" altLang="ru-RU" sz="1600">
                <a:latin typeface="Arial Narrow" pitchFamily="34" charset="0"/>
              </a:rPr>
              <a:t>Бюджет не соответствует описательной части заявки</a:t>
            </a:r>
          </a:p>
          <a:p>
            <a:pPr marL="342900" indent="-342900" algn="just">
              <a:buFontTx/>
              <a:buAutoNum type="arabicPeriod"/>
            </a:pPr>
            <a:r>
              <a:rPr lang="ru-RU" altLang="ru-RU" sz="1600">
                <a:latin typeface="Arial Narrow" pitchFamily="34" charset="0"/>
              </a:rPr>
              <a:t>Сумма избыточна для обеспечения всех работ, указанных в описательной части заявки. </a:t>
            </a:r>
          </a:p>
          <a:p>
            <a:pPr marL="342900" indent="-342900" algn="just">
              <a:buFontTx/>
              <a:buAutoNum type="arabicPeriod"/>
            </a:pPr>
            <a:r>
              <a:rPr lang="ru-RU" altLang="ru-RU" sz="1600">
                <a:latin typeface="Arial Narrow" pitchFamily="34" charset="0"/>
              </a:rPr>
              <a:t>Комментарии не уточняют бюджет, а вызывают много вопросов.</a:t>
            </a:r>
          </a:p>
          <a:p>
            <a:pPr marL="342900" indent="-342900" algn="just">
              <a:buFontTx/>
              <a:buAutoNum type="arabicPeriod"/>
            </a:pPr>
            <a:r>
              <a:rPr lang="ru-RU" altLang="ru-RU" sz="1600">
                <a:latin typeface="Arial Narrow" pitchFamily="34" charset="0"/>
              </a:rPr>
              <a:t>При сопоставлении конечных результатов и стоимости бюджета – напрашивается вывод о неэффективности используемых средств.</a:t>
            </a:r>
          </a:p>
          <a:p>
            <a:pPr marL="342900" indent="-342900" algn="just"/>
            <a:endParaRPr lang="ru-RU" altLang="ru-RU" sz="1600">
              <a:latin typeface="Arial Narrow" pitchFamily="34" charset="0"/>
            </a:endParaRPr>
          </a:p>
          <a:p>
            <a:pPr marL="342900" indent="-342900" algn="just"/>
            <a:r>
              <a:rPr lang="ru-RU" altLang="ru-RU" sz="1600">
                <a:latin typeface="Arial Narrow" pitchFamily="34" charset="0"/>
              </a:rPr>
              <a:t>Вывод: бюджет избыточен, многие статьи надуманы или содержание деятельности до конца не оцифровано.</a:t>
            </a:r>
          </a:p>
          <a:p>
            <a:pPr marL="342900" indent="-342900" algn="just"/>
            <a:endParaRPr lang="ru-RU" altLang="ru-RU" sz="1600">
              <a:solidFill>
                <a:srgbClr val="FF0000"/>
              </a:solidFill>
              <a:latin typeface="Arial Narrow"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TextBox 1"/>
          <p:cNvSpPr txBox="1">
            <a:spLocks noChangeArrowheads="1"/>
          </p:cNvSpPr>
          <p:nvPr/>
        </p:nvSpPr>
        <p:spPr bwMode="auto">
          <a:xfrm>
            <a:off x="971550" y="1196975"/>
            <a:ext cx="7921625" cy="510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r>
              <a:rPr lang="ru-RU" altLang="ru-RU" sz="1600" b="1">
                <a:latin typeface="Arial Narrow" pitchFamily="34" charset="0"/>
              </a:rPr>
              <a:t>Общие принципы написания заявок на гранты</a:t>
            </a:r>
          </a:p>
          <a:p>
            <a:pPr marL="342900" indent="-342900" algn="just"/>
            <a:endParaRPr lang="ru-RU" altLang="ru-RU" sz="800" b="1">
              <a:latin typeface="Arial Narrow" pitchFamily="34" charset="0"/>
            </a:endParaRPr>
          </a:p>
          <a:p>
            <a:pPr marL="342900" indent="-342900" algn="just"/>
            <a:r>
              <a:rPr lang="ru-RU" altLang="ru-RU" sz="1600">
                <a:latin typeface="Arial Narrow" pitchFamily="34" charset="0"/>
              </a:rPr>
              <a:t>Заявка может быть изложена всего лишь на одной странице (если таковы требования фонда) или занимать много страниц. Она может быть написана в виде письма или более формального документа. </a:t>
            </a:r>
          </a:p>
          <a:p>
            <a:pPr marL="342900" indent="-342900" algn="just"/>
            <a:endParaRPr lang="ru-RU" altLang="ru-RU" sz="1600">
              <a:latin typeface="Arial Narrow" pitchFamily="34" charset="0"/>
            </a:endParaRPr>
          </a:p>
          <a:p>
            <a:pPr marL="342900" indent="-342900" algn="just"/>
            <a:r>
              <a:rPr lang="ru-RU" altLang="ru-RU" sz="1600">
                <a:latin typeface="Arial Narrow" pitchFamily="34" charset="0"/>
              </a:rPr>
              <a:t>В своих рекомендациях к составлению заявок фонды обычно указывают желательное число страниц и последовательность изложения с описанием критериев оценки каждого раздела проекта. Если Вам предложено ограничить Ваш проект десятью страницами, напечатанными через один интервал, не печатайте его через два интервала, думая, что это улучшит впечатление. Скрупулезно следуйте правилам, иначе впечатление неизбежно будет неблагоприятным. </a:t>
            </a:r>
            <a:r>
              <a:rPr lang="ru-RU" altLang="ru-RU" sz="1600" b="1">
                <a:latin typeface="Arial Narrow" pitchFamily="34" charset="0"/>
              </a:rPr>
              <a:t>Вашу заявку могут отклонить просто на основании того, что Вы нарушили правила ее оформления</a:t>
            </a:r>
          </a:p>
          <a:p>
            <a:pPr marL="342900" indent="-342900" algn="just"/>
            <a:endParaRPr lang="ru-RU" altLang="ru-RU" sz="1600" b="1">
              <a:latin typeface="Arial Narrow" pitchFamily="34" charset="0"/>
            </a:endParaRPr>
          </a:p>
          <a:p>
            <a:pPr marL="342900" indent="-342900" algn="just"/>
            <a:r>
              <a:rPr lang="ru-RU" altLang="ru-RU" sz="1600" b="1">
                <a:latin typeface="Arial Narrow" pitchFamily="34" charset="0"/>
              </a:rPr>
              <a:t>После написания заявки перечитайте ее вновь,</a:t>
            </a:r>
            <a:r>
              <a:rPr lang="ru-RU" altLang="ru-RU" sz="1600">
                <a:latin typeface="Arial Narrow" pitchFamily="34" charset="0"/>
              </a:rPr>
              <a:t> проверяя, насколько точно она соответствует требованиям спонсора. Учтите, что ни одна заявка не может удовлетворить всем критериям сразу. Старайтесь, однако, максимально точно соблюдать те критерии, которые упомянуты Вашим потенциальным источником финансирования в информационных материалах.</a:t>
            </a: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Любые грамматические и орфографические ошибки вызывают негативное отношение к заявке.</a:t>
            </a: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21508"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0FDF8A6F-404B-453D-BF8F-26E128EE4332}" type="slidenum">
              <a:rPr lang="ru-RU" altLang="ru-RU" sz="1200">
                <a:latin typeface="Arial Narrow" pitchFamily="34" charset="0"/>
              </a:rPr>
              <a:pPr algn="r"/>
              <a:t>18</a:t>
            </a:fld>
            <a:endParaRPr lang="ru-RU" altLang="ru-RU" sz="1200">
              <a:latin typeface="Arial Narrow" pitchFamily="34" charset="0"/>
            </a:endParaRPr>
          </a:p>
        </p:txBody>
      </p:sp>
      <p:sp>
        <p:nvSpPr>
          <p:cNvPr id="21509" name="TextBox 4"/>
          <p:cNvSpPr txBox="1">
            <a:spLocks noChangeArrowheads="1"/>
          </p:cNvSpPr>
          <p:nvPr/>
        </p:nvSpPr>
        <p:spPr bwMode="auto">
          <a:xfrm>
            <a:off x="881063" y="215900"/>
            <a:ext cx="402907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Что такое гранты и заявки на них?</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TextBox 1"/>
          <p:cNvSpPr txBox="1">
            <a:spLocks noChangeArrowheads="1"/>
          </p:cNvSpPr>
          <p:nvPr/>
        </p:nvSpPr>
        <p:spPr bwMode="auto">
          <a:xfrm>
            <a:off x="971550" y="1196975"/>
            <a:ext cx="7921625" cy="449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r>
              <a:rPr lang="ru-RU" altLang="ru-RU" sz="1600" b="1">
                <a:latin typeface="Arial Narrow" pitchFamily="34" charset="0"/>
              </a:rPr>
              <a:t>Общий подход к планированию и формированию заявок на гранты:</a:t>
            </a:r>
          </a:p>
          <a:p>
            <a:pPr marL="342900" indent="-342900" algn="just"/>
            <a:endParaRPr lang="ru-RU" altLang="ru-RU" sz="1600" b="1">
              <a:latin typeface="Arial Narrow" pitchFamily="34" charset="0"/>
            </a:endParaRPr>
          </a:p>
          <a:p>
            <a:pPr marL="342900" indent="-342900" algn="just">
              <a:lnSpc>
                <a:spcPct val="150000"/>
              </a:lnSpc>
              <a:buFontTx/>
              <a:buAutoNum type="arabicPeriod"/>
            </a:pPr>
            <a:r>
              <a:rPr lang="ru-RU" altLang="ru-RU" sz="1600">
                <a:latin typeface="Arial Narrow" pitchFamily="34" charset="0"/>
              </a:rPr>
              <a:t>      ТИТУЛЬНЫЙ ЛИСТ</a:t>
            </a:r>
          </a:p>
          <a:p>
            <a:pPr marL="342900" indent="-342900" algn="just">
              <a:lnSpc>
                <a:spcPct val="150000"/>
              </a:lnSpc>
              <a:buFontTx/>
              <a:buAutoNum type="arabicPeriod"/>
            </a:pPr>
            <a:r>
              <a:rPr lang="ru-RU" altLang="ru-RU" sz="1600">
                <a:latin typeface="Arial Narrow" pitchFamily="34" charset="0"/>
              </a:rPr>
              <a:t>      РЕЗЮМЕ ЗАЯВКИ (АННОТАЦИЯ)</a:t>
            </a:r>
          </a:p>
          <a:p>
            <a:pPr marL="342900" indent="-342900" algn="just">
              <a:lnSpc>
                <a:spcPct val="150000"/>
              </a:lnSpc>
              <a:buFontTx/>
              <a:buAutoNum type="arabicPeriod"/>
            </a:pPr>
            <a:r>
              <a:rPr lang="ru-RU" altLang="ru-RU" sz="1600">
                <a:latin typeface="Arial Narrow" pitchFamily="34" charset="0"/>
              </a:rPr>
              <a:t>      ВВЕДЕНИЕ</a:t>
            </a:r>
          </a:p>
          <a:p>
            <a:pPr marL="342900" indent="-342900" algn="just">
              <a:lnSpc>
                <a:spcPct val="150000"/>
              </a:lnSpc>
              <a:buFontTx/>
              <a:buAutoNum type="arabicPeriod"/>
            </a:pPr>
            <a:r>
              <a:rPr lang="ru-RU" altLang="ru-RU" sz="1600">
                <a:latin typeface="Arial Narrow" pitchFamily="34" charset="0"/>
              </a:rPr>
              <a:t>      ПОСТАНОВКА ПРОБЛЕМЫ</a:t>
            </a:r>
          </a:p>
          <a:p>
            <a:pPr marL="342900" indent="-342900" algn="just">
              <a:lnSpc>
                <a:spcPct val="150000"/>
              </a:lnSpc>
              <a:buFontTx/>
              <a:buAutoNum type="arabicPeriod"/>
            </a:pPr>
            <a:r>
              <a:rPr lang="ru-RU" altLang="ru-RU" sz="1600">
                <a:latin typeface="Arial Narrow" pitchFamily="34" charset="0"/>
              </a:rPr>
              <a:t>      ЦЕЛИ И ЗАДАЧИ ПРОЕКТА</a:t>
            </a:r>
          </a:p>
          <a:p>
            <a:pPr marL="342900" indent="-342900" algn="just">
              <a:lnSpc>
                <a:spcPct val="150000"/>
              </a:lnSpc>
              <a:buFontTx/>
              <a:buAutoNum type="arabicPeriod"/>
            </a:pPr>
            <a:r>
              <a:rPr lang="ru-RU" altLang="ru-RU" sz="1600">
                <a:latin typeface="Arial Narrow" pitchFamily="34" charset="0"/>
              </a:rPr>
              <a:t>      МЕТОДЫ</a:t>
            </a:r>
          </a:p>
          <a:p>
            <a:pPr marL="342900" indent="-342900" algn="just">
              <a:lnSpc>
                <a:spcPct val="150000"/>
              </a:lnSpc>
              <a:buFontTx/>
              <a:buAutoNum type="arabicPeriod"/>
            </a:pPr>
            <a:r>
              <a:rPr lang="ru-RU" altLang="ru-RU" sz="1600">
                <a:latin typeface="Arial Narrow" pitchFamily="34" charset="0"/>
              </a:rPr>
              <a:t>      ОЦЕНКА</a:t>
            </a:r>
          </a:p>
          <a:p>
            <a:pPr marL="342900" indent="-342900" algn="just">
              <a:lnSpc>
                <a:spcPct val="150000"/>
              </a:lnSpc>
              <a:buFontTx/>
              <a:buAutoNum type="arabicPeriod"/>
            </a:pPr>
            <a:r>
              <a:rPr lang="ru-RU" altLang="ru-RU" sz="1600">
                <a:latin typeface="Arial Narrow" pitchFamily="34" charset="0"/>
              </a:rPr>
              <a:t>      ФИНАНСИРОВАНИЕ ПО ОКОНЧАНИИ ПЕРИОДА ПДОСТАВЛЕНИЯ ГРАНТА</a:t>
            </a:r>
          </a:p>
          <a:p>
            <a:pPr marL="342900" indent="-342900" algn="just">
              <a:lnSpc>
                <a:spcPct val="150000"/>
              </a:lnSpc>
              <a:buFontTx/>
              <a:buAutoNum type="arabicPeriod"/>
            </a:pPr>
            <a:r>
              <a:rPr lang="ru-RU" altLang="ru-RU" sz="1600">
                <a:latin typeface="Arial Narrow" pitchFamily="34" charset="0"/>
              </a:rPr>
              <a:t>      БЮДЖЕТ</a:t>
            </a:r>
          </a:p>
          <a:p>
            <a:pPr marL="342900" indent="-342900" algn="just">
              <a:lnSpc>
                <a:spcPct val="150000"/>
              </a:lnSpc>
              <a:buFontTx/>
              <a:buAutoNum type="arabicPeriod"/>
            </a:pPr>
            <a:r>
              <a:rPr lang="ru-RU" altLang="ru-RU" sz="1600">
                <a:latin typeface="Arial Narrow" pitchFamily="34" charset="0"/>
              </a:rPr>
              <a:t>      ВОЗМОЖНЫЕ ПРИЛОЖЕНИЯ К ЗАЯВКЕ</a:t>
            </a:r>
          </a:p>
          <a:p>
            <a:pPr marL="342900" indent="-342900" algn="just"/>
            <a:endParaRPr lang="ru-RU" altLang="ru-RU" sz="1600">
              <a:latin typeface="Arial Narrow" pitchFamily="34" charset="0"/>
            </a:endParaRPr>
          </a:p>
        </p:txBody>
      </p:sp>
      <p:sp>
        <p:nvSpPr>
          <p:cNvPr id="3" name="Нижний колонтитул 2"/>
          <p:cNvSpPr>
            <a:spLocks noGrp="1"/>
          </p:cNvSpPr>
          <p:nvPr>
            <p:ph type="ftr" sz="quarter" idx="11"/>
          </p:nvPr>
        </p:nvSpPr>
        <p:spPr/>
        <p:txBody>
          <a:bodyPr/>
          <a:lstStyle/>
          <a:p>
            <a:pPr>
              <a:defRPr/>
            </a:pPr>
            <a:r>
              <a:rPr lang="ru-RU" dirty="0" smtClean="0"/>
              <a:t>V Общецерковный съезд по социальному служению  </a:t>
            </a:r>
            <a:endParaRPr lang="ru-RU" dirty="0"/>
          </a:p>
        </p:txBody>
      </p:sp>
      <p:sp>
        <p:nvSpPr>
          <p:cNvPr id="4100" name="Номер слайда 3"/>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FC633B5-8AC4-479C-962B-5CB1076A34E2}" type="slidenum">
              <a:rPr lang="ru-RU" smtClean="0">
                <a:solidFill>
                  <a:schemeClr val="tx1"/>
                </a:solidFill>
              </a:rPr>
              <a:pPr fontAlgn="base">
                <a:spcBef>
                  <a:spcPct val="0"/>
                </a:spcBef>
                <a:spcAft>
                  <a:spcPct val="0"/>
                </a:spcAft>
                <a:defRPr/>
              </a:pPr>
              <a:t>19</a:t>
            </a:fld>
            <a:endParaRPr lang="ru-RU" dirty="0" smtClean="0">
              <a:solidFill>
                <a:schemeClr val="tx1"/>
              </a:solidFill>
            </a:endParaRPr>
          </a:p>
        </p:txBody>
      </p:sp>
      <p:sp>
        <p:nvSpPr>
          <p:cNvPr id="22533" name="TextBox 4"/>
          <p:cNvSpPr txBox="1">
            <a:spLocks noChangeArrowheads="1"/>
          </p:cNvSpPr>
          <p:nvPr/>
        </p:nvSpPr>
        <p:spPr bwMode="auto">
          <a:xfrm>
            <a:off x="881063" y="215900"/>
            <a:ext cx="529272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Общая структура заявки на получение гранта</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extBox 1"/>
          <p:cNvSpPr txBox="1">
            <a:spLocks noChangeArrowheads="1"/>
          </p:cNvSpPr>
          <p:nvPr/>
        </p:nvSpPr>
        <p:spPr bwMode="auto">
          <a:xfrm>
            <a:off x="971550" y="1196975"/>
            <a:ext cx="7921625" cy="535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r>
              <a:rPr lang="ru-RU" altLang="ru-RU" sz="1600" b="1">
                <a:latin typeface="Arial Narrow" pitchFamily="34" charset="0"/>
              </a:rPr>
              <a:t>Титульный лист</a:t>
            </a:r>
            <a:r>
              <a:rPr lang="ru-RU" altLang="ru-RU" sz="1600">
                <a:latin typeface="Arial Narrow" pitchFamily="34" charset="0"/>
              </a:rPr>
              <a:t> – визитная карточка Вашего проекта. Часто фонды сами задают форму титульного листа. Как правило, титульный лист содержит следующие пункты:</a:t>
            </a:r>
          </a:p>
          <a:p>
            <a:pPr marL="342900" indent="-342900" algn="just"/>
            <a:endParaRPr lang="ru-RU" altLang="ru-RU" sz="800">
              <a:latin typeface="Arial Narrow" pitchFamily="34" charset="0"/>
            </a:endParaRPr>
          </a:p>
          <a:p>
            <a:pPr marL="342900" indent="-342900" algn="just">
              <a:buFont typeface="Wingdings" pitchFamily="2" charset="2"/>
              <a:buChar char="§"/>
            </a:pPr>
            <a:r>
              <a:rPr lang="ru-RU" altLang="ru-RU" sz="1400" b="1">
                <a:latin typeface="Arial Narrow" pitchFamily="34" charset="0"/>
              </a:rPr>
              <a:t>Название проекта</a:t>
            </a:r>
            <a:r>
              <a:rPr lang="ru-RU" altLang="ru-RU" sz="1400">
                <a:latin typeface="Arial Narrow" pitchFamily="34" charset="0"/>
              </a:rPr>
              <a:t> - должно быть броским и кратким. Оно может быть достаточно общим или может содержать подзаголовок.</a:t>
            </a:r>
          </a:p>
          <a:p>
            <a:pPr marL="342900" indent="-342900" algn="just">
              <a:buFont typeface="Wingdings" pitchFamily="2" charset="2"/>
              <a:buChar char="§"/>
            </a:pPr>
            <a:endParaRPr lang="ru-RU" altLang="ru-RU" sz="800">
              <a:latin typeface="Arial Narrow" pitchFamily="34" charset="0"/>
            </a:endParaRPr>
          </a:p>
          <a:p>
            <a:pPr marL="342900" indent="-342900" algn="just">
              <a:buFont typeface="Wingdings" pitchFamily="2" charset="2"/>
              <a:buChar char="§"/>
            </a:pPr>
            <a:r>
              <a:rPr lang="ru-RU" altLang="ru-RU" sz="1400" b="1">
                <a:latin typeface="Arial Narrow" pitchFamily="34" charset="0"/>
              </a:rPr>
              <a:t>Организация-исполнитель</a:t>
            </a:r>
            <a:r>
              <a:rPr lang="ru-RU" altLang="ru-RU" sz="1400">
                <a:latin typeface="Arial Narrow" pitchFamily="34" charset="0"/>
              </a:rPr>
              <a:t> - название организации, выполняющей проект, ее адрес, телефон и номер расчетного счета (если он есть). В этом же разделе отдельной строкой указывается организация-заявитель, если это не одна и та же организация, и/или поддерживающая организация. </a:t>
            </a:r>
          </a:p>
          <a:p>
            <a:pPr marL="342900" indent="-342900" algn="just">
              <a:buFont typeface="Wingdings" pitchFamily="2" charset="2"/>
              <a:buChar char="§"/>
            </a:pPr>
            <a:endParaRPr lang="ru-RU" altLang="ru-RU" sz="800">
              <a:latin typeface="Arial Narrow" pitchFamily="34" charset="0"/>
            </a:endParaRPr>
          </a:p>
          <a:p>
            <a:pPr marL="342900" indent="-342900" algn="just">
              <a:buFont typeface="Wingdings" pitchFamily="2" charset="2"/>
              <a:buChar char="§"/>
            </a:pPr>
            <a:r>
              <a:rPr lang="ru-RU" altLang="ru-RU" sz="1400" b="1">
                <a:latin typeface="Arial Narrow" pitchFamily="34" charset="0"/>
              </a:rPr>
              <a:t>Руководитель проекта</a:t>
            </a:r>
            <a:r>
              <a:rPr lang="ru-RU" altLang="ru-RU" sz="1400">
                <a:latin typeface="Arial Narrow" pitchFamily="34" charset="0"/>
              </a:rPr>
              <a:t> - указывается Ф.И.О., звание, должность, адрес, телефон, номер факса, адрес электронной почты (E-mail) и т.д. Именно с этим человеком будет связываться Ваш спонсор, если потребуется дополнительная информация. Руководитель отвечает за выполнение проекта и несет ответственность перед спонсором за эффективность использования средств. Предполагается, что проект составлен руководителем. Если это не так, то следует отдельной строкой указать автора, либо авторов, проекта. Руководитель должен быть один.</a:t>
            </a:r>
          </a:p>
          <a:p>
            <a:pPr marL="342900" indent="-342900" algn="just">
              <a:buFont typeface="Wingdings" pitchFamily="2" charset="2"/>
              <a:buChar char="§"/>
            </a:pPr>
            <a:endParaRPr lang="ru-RU" altLang="ru-RU" sz="800">
              <a:latin typeface="Arial Narrow" pitchFamily="34" charset="0"/>
            </a:endParaRPr>
          </a:p>
          <a:p>
            <a:pPr marL="342900" indent="-342900" algn="just">
              <a:buFont typeface="Wingdings" pitchFamily="2" charset="2"/>
              <a:buChar char="§"/>
            </a:pPr>
            <a:r>
              <a:rPr lang="ru-RU" altLang="ru-RU" sz="1400" b="1">
                <a:latin typeface="Arial Narrow" pitchFamily="34" charset="0"/>
              </a:rPr>
              <a:t>География</a:t>
            </a:r>
            <a:r>
              <a:rPr lang="ru-RU" altLang="ru-RU" sz="1400">
                <a:latin typeface="Arial Narrow" pitchFamily="34" charset="0"/>
              </a:rPr>
              <a:t> - указывается район, где будет проходить работа по проекту: город, область, государство и т.д.</a:t>
            </a:r>
          </a:p>
          <a:p>
            <a:pPr marL="342900" indent="-342900" algn="just">
              <a:buFont typeface="Wingdings" pitchFamily="2" charset="2"/>
              <a:buChar char="§"/>
            </a:pPr>
            <a:endParaRPr lang="ru-RU" altLang="ru-RU" sz="800">
              <a:latin typeface="Arial Narrow" pitchFamily="34" charset="0"/>
            </a:endParaRPr>
          </a:p>
          <a:p>
            <a:pPr marL="342900" indent="-342900" algn="just">
              <a:buFont typeface="Wingdings" pitchFamily="2" charset="2"/>
              <a:buChar char="§"/>
            </a:pPr>
            <a:r>
              <a:rPr lang="ru-RU" altLang="ru-RU" sz="1400" b="1">
                <a:latin typeface="Arial Narrow" pitchFamily="34" charset="0"/>
              </a:rPr>
              <a:t>Срок выполнения проекта</a:t>
            </a:r>
            <a:r>
              <a:rPr lang="ru-RU" altLang="ru-RU" sz="1400">
                <a:latin typeface="Arial Narrow" pitchFamily="34" charset="0"/>
              </a:rPr>
              <a:t> - обычно исчисляется в месяцах не более чем на один-два года. Фонды, как правило, не финансируют долгосрочные проекты. Если проект не может быть выполнен за 2-3 года, заявки на последующие стадии пишутся отдельно и подаются позже.</a:t>
            </a:r>
          </a:p>
          <a:p>
            <a:pPr marL="342900" indent="-342900" algn="just">
              <a:buFont typeface="Wingdings" pitchFamily="2" charset="2"/>
              <a:buChar char="§"/>
            </a:pPr>
            <a:endParaRPr lang="ru-RU" altLang="ru-RU" sz="800">
              <a:latin typeface="Arial Narrow" pitchFamily="34" charset="0"/>
            </a:endParaRPr>
          </a:p>
          <a:p>
            <a:pPr marL="342900" indent="-342900" algn="just">
              <a:buFont typeface="Wingdings" pitchFamily="2" charset="2"/>
              <a:buChar char="§"/>
            </a:pPr>
            <a:r>
              <a:rPr lang="ru-RU" altLang="ru-RU" sz="1400" b="1">
                <a:latin typeface="Arial Narrow" pitchFamily="34" charset="0"/>
              </a:rPr>
              <a:t>Стоимость проекта</a:t>
            </a:r>
            <a:r>
              <a:rPr lang="ru-RU" altLang="ru-RU" sz="1400">
                <a:latin typeface="Arial Narrow" pitchFamily="34" charset="0"/>
              </a:rPr>
              <a:t> - здесь указывается требуемый объем финансирования на весь срок или на первый год выполнения проекта. Кроме того, нужно указать полную стоимость проекта (включая Ваш собственный вклад и средства, полученные из других источников).</a:t>
            </a:r>
          </a:p>
          <a:p>
            <a:pPr marL="342900" indent="-342900" algn="just"/>
            <a:endParaRPr lang="ru-RU" altLang="ru-RU" sz="1400">
              <a:latin typeface="Arial Narrow" pitchFamily="34" charset="0"/>
            </a:endParaRP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23556"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52F54BE6-8682-4BF3-B737-6CD59F85FC6D}" type="slidenum">
              <a:rPr lang="ru-RU" altLang="ru-RU" sz="1200">
                <a:latin typeface="Arial Narrow" pitchFamily="34" charset="0"/>
              </a:rPr>
              <a:pPr algn="r"/>
              <a:t>20</a:t>
            </a:fld>
            <a:endParaRPr lang="ru-RU" altLang="ru-RU" sz="1200">
              <a:latin typeface="Arial Narrow" pitchFamily="34" charset="0"/>
            </a:endParaRPr>
          </a:p>
        </p:txBody>
      </p:sp>
      <p:sp>
        <p:nvSpPr>
          <p:cNvPr id="23557" name="TextBox 4"/>
          <p:cNvSpPr txBox="1">
            <a:spLocks noChangeArrowheads="1"/>
          </p:cNvSpPr>
          <p:nvPr/>
        </p:nvSpPr>
        <p:spPr bwMode="auto">
          <a:xfrm>
            <a:off x="881063" y="215900"/>
            <a:ext cx="22352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1. Титульный лист</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TextBox 1"/>
          <p:cNvSpPr txBox="1">
            <a:spLocks noChangeArrowheads="1"/>
          </p:cNvSpPr>
          <p:nvPr/>
        </p:nvSpPr>
        <p:spPr bwMode="auto">
          <a:xfrm>
            <a:off x="971550" y="1196975"/>
            <a:ext cx="7921625" cy="547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r>
              <a:rPr lang="ru-RU" altLang="ru-RU" sz="1600" b="1">
                <a:latin typeface="Arial Narrow" pitchFamily="34" charset="0"/>
              </a:rPr>
              <a:t>Резюме заявки - краткое содержанием проекта, </a:t>
            </a:r>
            <a:r>
              <a:rPr lang="ru-RU" altLang="ru-RU" sz="1600">
                <a:latin typeface="Arial Narrow" pitchFamily="34" charset="0"/>
              </a:rPr>
              <a:t>из которого должно быть понятно</a:t>
            </a:r>
            <a:r>
              <a:rPr lang="ru-RU" altLang="ru-RU" sz="1600" b="1">
                <a:latin typeface="Arial Narrow" pitchFamily="34" charset="0"/>
              </a:rPr>
              <a:t>:</a:t>
            </a:r>
          </a:p>
          <a:p>
            <a:pPr marL="342900" indent="-342900" algn="just"/>
            <a:endParaRPr lang="ru-RU" altLang="ru-RU" sz="1600" b="1">
              <a:latin typeface="Arial Narrow" pitchFamily="34" charset="0"/>
            </a:endParaRPr>
          </a:p>
          <a:p>
            <a:pPr marL="342900" indent="-342900" algn="just">
              <a:lnSpc>
                <a:spcPct val="150000"/>
              </a:lnSpc>
              <a:buFont typeface="Wingdings" pitchFamily="2" charset="2"/>
              <a:buChar char="§"/>
            </a:pPr>
            <a:r>
              <a:rPr lang="ru-RU" altLang="ru-RU" sz="1600">
                <a:latin typeface="Arial Narrow" pitchFamily="34" charset="0"/>
              </a:rPr>
              <a:t>кто будет выполнять проект,</a:t>
            </a:r>
          </a:p>
          <a:p>
            <a:pPr marL="342900" indent="-342900" algn="just">
              <a:lnSpc>
                <a:spcPct val="150000"/>
              </a:lnSpc>
              <a:buFont typeface="Wingdings" pitchFamily="2" charset="2"/>
              <a:buChar char="§"/>
            </a:pPr>
            <a:r>
              <a:rPr lang="ru-RU" altLang="ru-RU" sz="1600">
                <a:latin typeface="Arial Narrow" pitchFamily="34" charset="0"/>
              </a:rPr>
              <a:t>почему и кому нужен этот проект,</a:t>
            </a:r>
          </a:p>
          <a:p>
            <a:pPr marL="342900" indent="-342900" algn="just">
              <a:lnSpc>
                <a:spcPct val="150000"/>
              </a:lnSpc>
              <a:buFont typeface="Wingdings" pitchFamily="2" charset="2"/>
              <a:buChar char="§"/>
            </a:pPr>
            <a:r>
              <a:rPr lang="ru-RU" altLang="ru-RU" sz="1600">
                <a:latin typeface="Arial Narrow" pitchFamily="34" charset="0"/>
              </a:rPr>
              <a:t>что получится в результате,</a:t>
            </a:r>
          </a:p>
          <a:p>
            <a:pPr marL="342900" indent="-342900" algn="just">
              <a:lnSpc>
                <a:spcPct val="150000"/>
              </a:lnSpc>
              <a:buFont typeface="Wingdings" pitchFamily="2" charset="2"/>
              <a:buChar char="§"/>
            </a:pPr>
            <a:r>
              <a:rPr lang="ru-RU" altLang="ru-RU" sz="1600">
                <a:latin typeface="Arial Narrow" pitchFamily="34" charset="0"/>
              </a:rPr>
              <a:t>как проект будет выполняться,</a:t>
            </a:r>
          </a:p>
          <a:p>
            <a:pPr marL="342900" indent="-342900" algn="just">
              <a:lnSpc>
                <a:spcPct val="150000"/>
              </a:lnSpc>
              <a:buFont typeface="Wingdings" pitchFamily="2" charset="2"/>
              <a:buChar char="§"/>
            </a:pPr>
            <a:r>
              <a:rPr lang="ru-RU" altLang="ru-RU" sz="1600">
                <a:latin typeface="Arial Narrow" pitchFamily="34" charset="0"/>
              </a:rPr>
              <a:t>сколько потребуется денег.</a:t>
            </a:r>
          </a:p>
          <a:p>
            <a:pPr marL="342900" indent="-342900" algn="just"/>
            <a:endParaRPr lang="ru-RU" altLang="ru-RU" sz="1600" b="1">
              <a:latin typeface="Arial Narrow" pitchFamily="34" charset="0"/>
            </a:endParaRPr>
          </a:p>
          <a:p>
            <a:pPr marL="342900" indent="-342900" algn="just"/>
            <a:r>
              <a:rPr lang="ru-RU" altLang="ru-RU" sz="1600" b="1">
                <a:latin typeface="Arial Narrow" pitchFamily="34" charset="0"/>
              </a:rPr>
              <a:t>Резюме заявки будет прочитано первым, </a:t>
            </a:r>
            <a:r>
              <a:rPr lang="ru-RU" altLang="ru-RU" sz="1600">
                <a:latin typeface="Arial Narrow" pitchFamily="34" charset="0"/>
              </a:rPr>
              <a:t>поэтому</a:t>
            </a:r>
            <a:r>
              <a:rPr lang="en-US" altLang="ru-RU" sz="1600" b="1">
                <a:latin typeface="Arial Narrow" pitchFamily="34" charset="0"/>
              </a:rPr>
              <a:t> </a:t>
            </a:r>
            <a:r>
              <a:rPr lang="ru-RU" altLang="ru-RU" sz="1600">
                <a:latin typeface="Arial Narrow" pitchFamily="34" charset="0"/>
              </a:rPr>
              <a:t>оно должно быть:</a:t>
            </a:r>
          </a:p>
          <a:p>
            <a:pPr marL="342900" indent="-342900" algn="just">
              <a:lnSpc>
                <a:spcPct val="150000"/>
              </a:lnSpc>
              <a:buFont typeface="Wingdings" pitchFamily="2" charset="2"/>
              <a:buChar char="§"/>
            </a:pPr>
            <a:r>
              <a:rPr lang="ru-RU" altLang="ru-RU" sz="1600">
                <a:latin typeface="Arial Narrow" pitchFamily="34" charset="0"/>
              </a:rPr>
              <a:t>Кратким.</a:t>
            </a:r>
          </a:p>
          <a:p>
            <a:pPr marL="342900" indent="-342900" algn="just">
              <a:lnSpc>
                <a:spcPct val="150000"/>
              </a:lnSpc>
              <a:buFont typeface="Wingdings" pitchFamily="2" charset="2"/>
              <a:buChar char="§"/>
            </a:pPr>
            <a:r>
              <a:rPr lang="ru-RU" altLang="ru-RU" sz="1600">
                <a:latin typeface="Arial Narrow" pitchFamily="34" charset="0"/>
              </a:rPr>
              <a:t>Ясным.</a:t>
            </a:r>
          </a:p>
          <a:p>
            <a:pPr marL="342900" indent="-342900" algn="just">
              <a:lnSpc>
                <a:spcPct val="150000"/>
              </a:lnSpc>
              <a:buFont typeface="Wingdings" pitchFamily="2" charset="2"/>
              <a:buChar char="§"/>
            </a:pPr>
            <a:r>
              <a:rPr lang="ru-RU" altLang="ru-RU" sz="1600">
                <a:latin typeface="Arial Narrow" pitchFamily="34" charset="0"/>
              </a:rPr>
              <a:t>Конкретным.</a:t>
            </a:r>
          </a:p>
          <a:p>
            <a:pPr marL="342900" indent="-342900" algn="just"/>
            <a:endParaRPr lang="ru-RU" altLang="ru-RU" sz="1600">
              <a:latin typeface="Arial Narrow" pitchFamily="34" charset="0"/>
            </a:endParaRP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Некоторые рецензенты будут читать только резюме заявки </a:t>
            </a:r>
            <a:r>
              <a:rPr lang="ru-RU" altLang="ru-RU" sz="1600">
                <a:latin typeface="Arial Narrow" pitchFamily="34" charset="0"/>
              </a:rPr>
              <a:t>– от его качества зависит положительный результат рассмотрения грантодателем.</a:t>
            </a:r>
            <a:endParaRPr lang="ru-RU" altLang="ru-RU" sz="1600" b="1">
              <a:latin typeface="Arial Narrow" pitchFamily="34" charset="0"/>
            </a:endParaRPr>
          </a:p>
          <a:p>
            <a:pPr marL="342900" indent="-342900" algn="just"/>
            <a:endParaRPr lang="ru-RU" altLang="ru-RU" sz="1600" b="1">
              <a:latin typeface="Arial Narrow" pitchFamily="34" charset="0"/>
            </a:endParaRPr>
          </a:p>
          <a:p>
            <a:pPr marL="342900" indent="-342900" algn="just"/>
            <a:endParaRPr lang="ru-RU" altLang="ru-RU" sz="1600">
              <a:latin typeface="Arial Narrow" pitchFamily="34" charset="0"/>
            </a:endParaRP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24580"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17AB2CA4-D829-4411-ADBB-BA4ECE8E03EC}" type="slidenum">
              <a:rPr lang="ru-RU" altLang="ru-RU" sz="1200">
                <a:latin typeface="Arial Narrow" pitchFamily="34" charset="0"/>
              </a:rPr>
              <a:pPr algn="r"/>
              <a:t>21</a:t>
            </a:fld>
            <a:endParaRPr lang="ru-RU" altLang="ru-RU" sz="1200">
              <a:latin typeface="Arial Narrow" pitchFamily="34" charset="0"/>
            </a:endParaRPr>
          </a:p>
        </p:txBody>
      </p:sp>
      <p:sp>
        <p:nvSpPr>
          <p:cNvPr id="24581" name="TextBox 4"/>
          <p:cNvSpPr txBox="1">
            <a:spLocks noChangeArrowheads="1"/>
          </p:cNvSpPr>
          <p:nvPr/>
        </p:nvSpPr>
        <p:spPr bwMode="auto">
          <a:xfrm>
            <a:off x="881063" y="215900"/>
            <a:ext cx="3535362"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2. Резюме заявки (аннотация)</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971550" y="1196975"/>
            <a:ext cx="7921625" cy="449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endParaRPr lang="ru-RU" altLang="ru-RU" sz="1600">
              <a:latin typeface="Arial Narrow" pitchFamily="34" charset="0"/>
            </a:endParaRPr>
          </a:p>
          <a:p>
            <a:pPr marL="342900" indent="-342900" algn="just">
              <a:buFontTx/>
              <a:buAutoNum type="arabicPeriod"/>
            </a:pPr>
            <a:r>
              <a:rPr lang="ru-RU" altLang="ru-RU" sz="1600">
                <a:latin typeface="Arial Narrow" pitchFamily="34" charset="0"/>
              </a:rPr>
              <a:t>Находится в начале заявки </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Указывает, кто является заявителем </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Включает по крайней мере одно предложение о надежности заявителя </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Включает по крайней мере одно предложение о проблеме  (почему нужен проект)</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Включает по крайней мере одно предложение о целях и задачах проекта (что получится в результате)</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Включает по крайней мере одно предложение о методах и ресурсах (как будет выполняться проект)</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Указывает полную стоимость проекта, уже имеющуюся у заявителя сумму, и требуемую сумму </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Кратко и ясно (не более 200-300 слов, 1 стр., в некоторых случаях не более 1/3 стр.)</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Интересно </a:t>
            </a:r>
          </a:p>
          <a:p>
            <a:pPr marL="342900" indent="-342900" algn="just"/>
            <a:endParaRPr lang="ru-RU" altLang="ru-RU" sz="1600">
              <a:latin typeface="Arial Narrow" pitchFamily="34" charset="0"/>
            </a:endParaRP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25604"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BD97579B-8454-4A7E-9E52-3011BB88ECCC}" type="slidenum">
              <a:rPr lang="ru-RU" altLang="ru-RU" sz="1200">
                <a:latin typeface="Arial Narrow" pitchFamily="34" charset="0"/>
              </a:rPr>
              <a:pPr algn="r"/>
              <a:t>22</a:t>
            </a:fld>
            <a:endParaRPr lang="ru-RU" altLang="ru-RU" sz="1200">
              <a:latin typeface="Arial Narrow" pitchFamily="34" charset="0"/>
            </a:endParaRPr>
          </a:p>
        </p:txBody>
      </p:sp>
      <p:sp>
        <p:nvSpPr>
          <p:cNvPr id="25605" name="TextBox 4"/>
          <p:cNvSpPr txBox="1">
            <a:spLocks noChangeArrowheads="1"/>
          </p:cNvSpPr>
          <p:nvPr/>
        </p:nvSpPr>
        <p:spPr bwMode="auto">
          <a:xfrm>
            <a:off x="881063" y="215900"/>
            <a:ext cx="7148512"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2. Резюме заявки – типовые критерии оценки грантодателями</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TextBox 1"/>
          <p:cNvSpPr txBox="1">
            <a:spLocks noChangeArrowheads="1"/>
          </p:cNvSpPr>
          <p:nvPr/>
        </p:nvSpPr>
        <p:spPr bwMode="auto">
          <a:xfrm>
            <a:off x="900113" y="1196975"/>
            <a:ext cx="7993062" cy="546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marL="619125" indent="-342900">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r>
              <a:rPr lang="ru-RU" altLang="ru-RU" sz="1600" b="1">
                <a:latin typeface="Arial Narrow" pitchFamily="34" charset="0"/>
              </a:rPr>
              <a:t>Заявки на грант финансируются не только из-за значимых качеств проекта, но и исходя из репутации организации-заявителя.</a:t>
            </a:r>
          </a:p>
          <a:p>
            <a:pPr marL="342900" indent="-342900" algn="just"/>
            <a:endParaRPr lang="ru-RU" altLang="ru-RU" sz="1600" b="1">
              <a:latin typeface="Arial Narrow" pitchFamily="34" charset="0"/>
            </a:endParaRPr>
          </a:p>
          <a:p>
            <a:pPr marL="342900" indent="-342900" algn="just"/>
            <a:r>
              <a:rPr lang="ru-RU" altLang="ru-RU" sz="1600" b="1">
                <a:latin typeface="Arial Narrow" pitchFamily="34" charset="0"/>
              </a:rPr>
              <a:t>Введение </a:t>
            </a:r>
            <a:r>
              <a:rPr lang="ru-RU" altLang="ru-RU" sz="1600">
                <a:latin typeface="Arial Narrow" pitchFamily="34" charset="0"/>
              </a:rPr>
              <a:t>- рассказ про Вашу организацию, обоснование Вашей надежности в глазах спонсора и объяснение, почему именно Ваша заявка заслуживает поддержки.</a:t>
            </a: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Надежность в глазах спонсора:</a:t>
            </a:r>
          </a:p>
          <a:p>
            <a:pPr marL="342900" indent="-342900" algn="just"/>
            <a:endParaRPr lang="ru-RU" altLang="ru-RU" sz="800" b="1">
              <a:latin typeface="Arial Narrow" pitchFamily="34" charset="0"/>
            </a:endParaRPr>
          </a:p>
          <a:p>
            <a:pPr marL="342900" indent="-342900" algn="just">
              <a:buFont typeface="Wingdings" pitchFamily="2" charset="2"/>
              <a:buChar char="§"/>
            </a:pPr>
            <a:r>
              <a:rPr lang="ru-RU" altLang="ru-RU" sz="1600" b="1">
                <a:latin typeface="Arial Narrow" pitchFamily="34" charset="0"/>
              </a:rPr>
              <a:t>Консервативный спонсор, </a:t>
            </a:r>
            <a:r>
              <a:rPr lang="ru-RU" altLang="ru-RU" sz="1600">
                <a:latin typeface="Arial Narrow" pitchFamily="34" charset="0"/>
              </a:rPr>
              <a:t>скорее всего обратит внимание на:</a:t>
            </a:r>
            <a:endParaRPr lang="ru-RU" altLang="ru-RU" sz="1600" b="1">
              <a:latin typeface="Arial Narrow" pitchFamily="34" charset="0"/>
            </a:endParaRPr>
          </a:p>
          <a:p>
            <a:pPr lvl="1" algn="just">
              <a:buFont typeface="Wingdings" pitchFamily="2" charset="2"/>
              <a:buChar char="§"/>
            </a:pPr>
            <a:r>
              <a:rPr lang="ru-RU" altLang="ru-RU" sz="1400">
                <a:latin typeface="Arial Narrow" pitchFamily="34" charset="0"/>
              </a:rPr>
              <a:t>Присутствие известных людей в составе Попечительского Совета (Совета Директоров) Вашей организации;</a:t>
            </a:r>
          </a:p>
          <a:p>
            <a:pPr lvl="1" algn="just">
              <a:buFont typeface="Wingdings" pitchFamily="2" charset="2"/>
              <a:buChar char="§"/>
            </a:pPr>
            <a:r>
              <a:rPr lang="ru-RU" altLang="ru-RU" sz="1400">
                <a:latin typeface="Arial Narrow" pitchFamily="34" charset="0"/>
              </a:rPr>
              <a:t>Длительный период существования Вашей организации;</a:t>
            </a:r>
          </a:p>
          <a:p>
            <a:pPr lvl="1" algn="just">
              <a:buFont typeface="Wingdings" pitchFamily="2" charset="2"/>
              <a:buChar char="§"/>
            </a:pPr>
            <a:r>
              <a:rPr lang="ru-RU" altLang="ru-RU" sz="1400">
                <a:latin typeface="Arial Narrow" pitchFamily="34" charset="0"/>
              </a:rPr>
              <a:t>Наличие иных источников финансирования помимо самого спонсора.</a:t>
            </a:r>
          </a:p>
          <a:p>
            <a:pPr lvl="1" algn="just">
              <a:buFont typeface="Wingdings" pitchFamily="2" charset="2"/>
              <a:buChar char="§"/>
            </a:pPr>
            <a:endParaRPr lang="ru-RU" altLang="ru-RU" sz="800">
              <a:latin typeface="Arial Narrow" pitchFamily="34" charset="0"/>
            </a:endParaRPr>
          </a:p>
          <a:p>
            <a:pPr marL="342900" indent="-342900" algn="just">
              <a:buFont typeface="Wingdings" pitchFamily="2" charset="2"/>
              <a:buChar char="§"/>
            </a:pPr>
            <a:r>
              <a:rPr lang="ru-RU" altLang="ru-RU" sz="1600" b="1">
                <a:latin typeface="Arial Narrow" pitchFamily="34" charset="0"/>
              </a:rPr>
              <a:t>Прогрессивный спонсор, </a:t>
            </a:r>
            <a:r>
              <a:rPr lang="ru-RU" altLang="ru-RU" sz="1600">
                <a:latin typeface="Arial Narrow" pitchFamily="34" charset="0"/>
              </a:rPr>
              <a:t>скорее всего обратит внимание на:</a:t>
            </a:r>
            <a:endParaRPr lang="ru-RU" altLang="ru-RU" sz="1600" b="1">
              <a:latin typeface="Arial Narrow" pitchFamily="34" charset="0"/>
            </a:endParaRPr>
          </a:p>
          <a:p>
            <a:pPr lvl="1" algn="just">
              <a:buFont typeface="Wingdings" pitchFamily="2" charset="2"/>
              <a:buChar char="§"/>
            </a:pPr>
            <a:r>
              <a:rPr lang="ru-RU" altLang="ru-RU" sz="1400">
                <a:latin typeface="Arial Narrow" pitchFamily="34" charset="0"/>
              </a:rPr>
              <a:t>Попечительский Совет, состоящий из простых граждан, а не знаменитостей;</a:t>
            </a:r>
          </a:p>
          <a:p>
            <a:pPr lvl="1" algn="just">
              <a:buFont typeface="Wingdings" pitchFamily="2" charset="2"/>
              <a:buChar char="§"/>
            </a:pPr>
            <a:r>
              <a:rPr lang="ru-RU" altLang="ru-RU" sz="1400">
                <a:latin typeface="Arial Narrow" pitchFamily="34" charset="0"/>
              </a:rPr>
              <a:t>Организацию, возникшую недавно, а не много лет назад.</a:t>
            </a:r>
          </a:p>
          <a:p>
            <a:pPr lvl="1" algn="just">
              <a:buFont typeface="Wingdings" pitchFamily="2" charset="2"/>
              <a:buChar char="§"/>
            </a:pPr>
            <a:endParaRPr lang="ru-RU" altLang="ru-RU" sz="800">
              <a:latin typeface="Arial Narrow" pitchFamily="34" charset="0"/>
            </a:endParaRPr>
          </a:p>
          <a:p>
            <a:pPr lvl="1" algn="just">
              <a:buFont typeface="Wingdings" pitchFamily="2" charset="2"/>
              <a:buNone/>
            </a:pPr>
            <a:r>
              <a:rPr lang="ru-RU" altLang="ru-RU" sz="1600" b="1">
                <a:latin typeface="Arial Narrow" pitchFamily="34" charset="0"/>
              </a:rPr>
              <a:t>Введение - обоснование связи между Вашими интересами и интересами спонсора.</a:t>
            </a:r>
          </a:p>
          <a:p>
            <a:pPr lvl="1" algn="just">
              <a:buFont typeface="Wingdings" pitchFamily="2" charset="2"/>
              <a:buNone/>
            </a:pPr>
            <a:r>
              <a:rPr lang="ru-RU" altLang="ru-RU" sz="1400">
                <a:latin typeface="Arial Narrow" pitchFamily="34" charset="0"/>
              </a:rPr>
              <a:t>Потенциальные спонсоры должны быть заинтересованы в работе с организациях Вашего типа, и в сходных с Вашим проектах. </a:t>
            </a:r>
          </a:p>
          <a:p>
            <a:pPr lvl="1" algn="just">
              <a:buFont typeface="Wingdings" pitchFamily="2" charset="2"/>
              <a:buNone/>
            </a:pPr>
            <a:endParaRPr lang="ru-RU" altLang="ru-RU" sz="800">
              <a:latin typeface="Arial Narrow" pitchFamily="34" charset="0"/>
            </a:endParaRPr>
          </a:p>
          <a:p>
            <a:pPr lvl="1" algn="just">
              <a:buFont typeface="Wingdings" pitchFamily="2" charset="2"/>
              <a:buNone/>
            </a:pPr>
            <a:r>
              <a:rPr lang="ru-RU" altLang="ru-RU" sz="1600" b="1">
                <a:latin typeface="Arial Narrow" pitchFamily="34" charset="0"/>
              </a:rPr>
              <a:t>Для получения гранта Ваша надежность, обосновываемая во Введении, может оказаться иногда даже важнее, чем остальная часть заявки.</a:t>
            </a:r>
            <a:r>
              <a:rPr lang="ru-RU" altLang="ru-RU" sz="1600">
                <a:latin typeface="Arial Narrow" pitchFamily="34" charset="0"/>
              </a:rPr>
              <a:t> </a:t>
            </a:r>
          </a:p>
          <a:p>
            <a:pPr lvl="1" algn="just">
              <a:buFont typeface="Wingdings" pitchFamily="2" charset="2"/>
              <a:buNone/>
            </a:pPr>
            <a:endParaRPr lang="ru-RU" altLang="ru-RU" sz="1600">
              <a:latin typeface="Arial Narrow" pitchFamily="34" charset="0"/>
            </a:endParaRP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26628"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1E938A85-5F28-4E5C-B17C-156920AB7D10}" type="slidenum">
              <a:rPr lang="ru-RU" altLang="ru-RU" sz="1200">
                <a:latin typeface="Arial Narrow" pitchFamily="34" charset="0"/>
              </a:rPr>
              <a:pPr algn="r"/>
              <a:t>23</a:t>
            </a:fld>
            <a:endParaRPr lang="ru-RU" altLang="ru-RU" sz="1200">
              <a:latin typeface="Arial Narrow" pitchFamily="34" charset="0"/>
            </a:endParaRPr>
          </a:p>
        </p:txBody>
      </p:sp>
      <p:sp>
        <p:nvSpPr>
          <p:cNvPr id="26629" name="TextBox 4"/>
          <p:cNvSpPr txBox="1">
            <a:spLocks noChangeArrowheads="1"/>
          </p:cNvSpPr>
          <p:nvPr/>
        </p:nvSpPr>
        <p:spPr bwMode="auto">
          <a:xfrm>
            <a:off x="881063" y="215900"/>
            <a:ext cx="160972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3. Введение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TextBox 1"/>
          <p:cNvSpPr txBox="1">
            <a:spLocks noChangeArrowheads="1"/>
          </p:cNvSpPr>
          <p:nvPr/>
        </p:nvSpPr>
        <p:spPr bwMode="auto">
          <a:xfrm>
            <a:off x="900113" y="1196975"/>
            <a:ext cx="7993062" cy="547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buFontTx/>
              <a:buAutoNum type="arabicPeriod"/>
            </a:pPr>
            <a:r>
              <a:rPr lang="ru-RU" altLang="ru-RU" sz="1600">
                <a:latin typeface="Arial Narrow" pitchFamily="34" charset="0"/>
              </a:rPr>
              <a:t>Введение содержит сведения об организации-заявителе и об уровне компетентности автора проекта и квалификации (надежности) персонала.</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Ясно, кто написал заявку и кто будет выполнять проект.</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Описывает род деятельности, цели и задачи организации-заявителя.</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Поясняет, почему именно Ваша организация должна работать по проекту.</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Описывает, чьим нуждам и как служт Ваша организация.</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Сообщает о наличии достижений и подтверждает это с помощью статистических данных, писем поддержки и других документов.</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Подтверждает репутацию Вашей организации.</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Свидетельствует о наличии уровня компетентности, достаточного для выполнения задач (исследований, обучения и др.).</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Логически подводит к разделу "Постановка проблемы".</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Раздел краток, насколько возможно, интересен и не содержит профессионального жаргона (стандартный объем 1/2 – 2 стр.).</a:t>
            </a:r>
          </a:p>
          <a:p>
            <a:pPr marL="342900" indent="-342900" algn="just">
              <a:buFontTx/>
              <a:buAutoNum type="arabicPeriod"/>
            </a:pPr>
            <a:endParaRPr lang="ru-RU" altLang="ru-RU" sz="1600">
              <a:latin typeface="Arial Narrow" pitchFamily="34" charset="0"/>
            </a:endParaRPr>
          </a:p>
          <a:p>
            <a:pPr marL="342900" indent="-342900" algn="just">
              <a:buFontTx/>
              <a:buAutoNum type="arabicPeriod"/>
            </a:pPr>
            <a:endParaRPr lang="ru-RU" altLang="ru-RU" sz="1600">
              <a:latin typeface="Arial Narrow" pitchFamily="34" charset="0"/>
            </a:endParaRPr>
          </a:p>
          <a:p>
            <a:pPr marL="342900" indent="-342900" algn="just">
              <a:lnSpc>
                <a:spcPct val="150000"/>
              </a:lnSpc>
            </a:pPr>
            <a:endParaRPr lang="ru-RU" altLang="ru-RU" sz="1600">
              <a:latin typeface="Arial Narrow" pitchFamily="34" charset="0"/>
            </a:endParaRP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27652"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BB13ACC3-C023-44FB-BECB-A9FBC6746DA3}" type="slidenum">
              <a:rPr lang="ru-RU" altLang="ru-RU" sz="1200">
                <a:latin typeface="Arial Narrow" pitchFamily="34" charset="0"/>
              </a:rPr>
              <a:pPr algn="r"/>
              <a:t>24</a:t>
            </a:fld>
            <a:endParaRPr lang="ru-RU" altLang="ru-RU" sz="1200">
              <a:latin typeface="Arial Narrow" pitchFamily="34" charset="0"/>
            </a:endParaRPr>
          </a:p>
        </p:txBody>
      </p:sp>
      <p:sp>
        <p:nvSpPr>
          <p:cNvPr id="27653" name="TextBox 4"/>
          <p:cNvSpPr txBox="1">
            <a:spLocks noChangeArrowheads="1"/>
          </p:cNvSpPr>
          <p:nvPr/>
        </p:nvSpPr>
        <p:spPr bwMode="auto">
          <a:xfrm>
            <a:off x="881063" y="215900"/>
            <a:ext cx="6554787"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3. Введение – типовые критерии оценки грантодателями</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TextBox 1"/>
          <p:cNvSpPr txBox="1">
            <a:spLocks noChangeArrowheads="1"/>
          </p:cNvSpPr>
          <p:nvPr/>
        </p:nvSpPr>
        <p:spPr bwMode="auto">
          <a:xfrm>
            <a:off x="900113" y="1196975"/>
            <a:ext cx="7993062" cy="492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r>
              <a:rPr lang="ru-RU" altLang="ru-RU" sz="1600" b="1">
                <a:latin typeface="Arial Narrow" pitchFamily="34" charset="0"/>
              </a:rPr>
              <a:t>Постановка проблемы </a:t>
            </a:r>
            <a:r>
              <a:rPr lang="ru-RU" altLang="ru-RU" sz="1600">
                <a:latin typeface="Arial Narrow" pitchFamily="34" charset="0"/>
              </a:rPr>
              <a:t>– точное изложение конкретной проблемы, которую Вы собираетесь решить с помощью Вашего проекта.</a:t>
            </a: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При постановке проблемы необходимо:</a:t>
            </a:r>
          </a:p>
          <a:p>
            <a:pPr marL="342900" indent="-342900" algn="just"/>
            <a:endParaRPr lang="ru-RU" altLang="ru-RU" sz="800" b="1">
              <a:latin typeface="Arial Narrow" pitchFamily="34" charset="0"/>
            </a:endParaRPr>
          </a:p>
          <a:p>
            <a:pPr marL="342900" indent="-342900" algn="just">
              <a:buFontTx/>
              <a:buChar char="•"/>
            </a:pPr>
            <a:r>
              <a:rPr lang="ru-RU" altLang="ru-RU" sz="1600">
                <a:latin typeface="Arial Narrow" pitchFamily="34" charset="0"/>
              </a:rPr>
              <a:t>Объективно отражать решаемую проблему, а не внутренние потребности Вашей организации;</a:t>
            </a:r>
          </a:p>
          <a:p>
            <a:pPr marL="342900" indent="-342900" algn="just">
              <a:buFontTx/>
              <a:buChar char="•"/>
            </a:pPr>
            <a:endParaRPr lang="ru-RU" altLang="ru-RU" sz="800">
              <a:latin typeface="Arial Narrow" pitchFamily="34" charset="0"/>
            </a:endParaRPr>
          </a:p>
          <a:p>
            <a:pPr marL="342900" indent="-342900" algn="just">
              <a:buFontTx/>
              <a:buChar char="•"/>
            </a:pPr>
            <a:r>
              <a:rPr lang="ru-RU" altLang="ru-RU" sz="1600">
                <a:latin typeface="Arial Narrow" pitchFamily="34" charset="0"/>
              </a:rPr>
              <a:t>Формулировать заявку в расчете на человека, который впервые в жизни слышит о проблеме, которую Вы собираетесь решать;</a:t>
            </a:r>
          </a:p>
          <a:p>
            <a:pPr marL="342900" indent="-342900" algn="just">
              <a:buFontTx/>
              <a:buChar char="•"/>
            </a:pPr>
            <a:endParaRPr lang="ru-RU" altLang="ru-RU" sz="800">
              <a:latin typeface="Arial Narrow" pitchFamily="34" charset="0"/>
            </a:endParaRPr>
          </a:p>
          <a:p>
            <a:pPr marL="342900" indent="-342900" algn="just">
              <a:buFontTx/>
              <a:buChar char="•"/>
            </a:pPr>
            <a:r>
              <a:rPr lang="ru-RU" altLang="ru-RU" sz="1600">
                <a:latin typeface="Arial Narrow" pitchFamily="34" charset="0"/>
              </a:rPr>
              <a:t>Подтверждать наличие проблемы с помощью дополнительных материалов - статистических данных, ссылок на обзорные научные или аналитические работы, цитат из выступлений представителей органов власти.</a:t>
            </a:r>
          </a:p>
          <a:p>
            <a:pPr marL="342900" indent="-342900" algn="just">
              <a:buFontTx/>
              <a:buChar char="•"/>
            </a:pPr>
            <a:endParaRPr lang="ru-RU" altLang="ru-RU" sz="800">
              <a:latin typeface="Arial Narrow" pitchFamily="34" charset="0"/>
            </a:endParaRPr>
          </a:p>
          <a:p>
            <a:pPr marL="342900" indent="-342900" algn="just">
              <a:buFontTx/>
              <a:buChar char="•"/>
            </a:pPr>
            <a:r>
              <a:rPr lang="ru-RU" altLang="ru-RU" sz="1600">
                <a:latin typeface="Arial Narrow" pitchFamily="34" charset="0"/>
              </a:rPr>
              <a:t>Исключать специальные термины, наукообразные обороты, но при этом подавать эффектные данные, наглядно иллюстрирующие ситуацию. </a:t>
            </a:r>
          </a:p>
          <a:p>
            <a:pPr marL="342900" indent="-342900" algn="just">
              <a:lnSpc>
                <a:spcPct val="150000"/>
              </a:lnSpc>
              <a:buFontTx/>
              <a:buChar char="•"/>
            </a:pPr>
            <a:endParaRPr lang="ru-RU" altLang="ru-RU" sz="800">
              <a:latin typeface="Arial Narrow" pitchFamily="34" charset="0"/>
            </a:endParaRPr>
          </a:p>
          <a:p>
            <a:pPr marL="342900" indent="-342900" algn="just"/>
            <a:r>
              <a:rPr lang="ru-RU" altLang="ru-RU" sz="1600" b="1">
                <a:latin typeface="Arial Narrow" pitchFamily="34" charset="0"/>
              </a:rPr>
              <a:t>Типичная ошибка: многие заявители не понимают разницы между самой проблемой и путями ее решения</a:t>
            </a: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Отсутствие у Вас денег - это НЕ проблема. </a:t>
            </a:r>
            <a:r>
              <a:rPr lang="ru-RU" altLang="ru-RU" sz="1600">
                <a:latin typeface="Arial Narrow" pitchFamily="34" charset="0"/>
              </a:rPr>
              <a:t>Важно ответить на вопрос, для решения какой проблемы Вам нужны деньги и куда Вы направите полученные Вами средства?</a:t>
            </a: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28676"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4F0462AB-4F4A-4723-AE86-27C3519876B8}" type="slidenum">
              <a:rPr lang="ru-RU" altLang="ru-RU" sz="1200">
                <a:latin typeface="Arial Narrow" pitchFamily="34" charset="0"/>
              </a:rPr>
              <a:pPr algn="r"/>
              <a:t>25</a:t>
            </a:fld>
            <a:endParaRPr lang="ru-RU" altLang="ru-RU" sz="1200">
              <a:latin typeface="Arial Narrow" pitchFamily="34" charset="0"/>
            </a:endParaRPr>
          </a:p>
        </p:txBody>
      </p:sp>
      <p:sp>
        <p:nvSpPr>
          <p:cNvPr id="28677" name="TextBox 4"/>
          <p:cNvSpPr txBox="1">
            <a:spLocks noChangeArrowheads="1"/>
          </p:cNvSpPr>
          <p:nvPr/>
        </p:nvSpPr>
        <p:spPr bwMode="auto">
          <a:xfrm>
            <a:off x="881063" y="215900"/>
            <a:ext cx="30988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4. Постановка проблемы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TextBox 1"/>
          <p:cNvSpPr txBox="1">
            <a:spLocks noChangeArrowheads="1"/>
          </p:cNvSpPr>
          <p:nvPr/>
        </p:nvSpPr>
        <p:spPr bwMode="auto">
          <a:xfrm>
            <a:off x="900113" y="1196975"/>
            <a:ext cx="7993062"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buFontTx/>
              <a:buAutoNum type="arabicPeriod"/>
            </a:pPr>
            <a:r>
              <a:rPr lang="ru-RU" altLang="ru-RU" sz="1600">
                <a:latin typeface="Arial Narrow" pitchFamily="34" charset="0"/>
              </a:rPr>
              <a:t>Описывает, почему возникла необходимость в выполнении проекта;</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Ясно, какие обстоятельства побудили авторов написать проект.</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Насколько проблема выглядит важной и значимой для читателя (представляет неординарный случай)?</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Насколько связана с целями и задачами организации-заявителя?</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Разумность масштаба работ - не делаются ли попытки решить все мировые проблемы сразу?</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Поддерживается статистикой, ссылками на авторитеты в данной области и ключевые литературные источники (1-5), советами экспертов.</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Сформулирована с точки зрения тех, чьим нуждам служит заявитель, а не самого заявителя.</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Раздел не содержит голословных утверждений.</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Содержит минимум научных и иных специальных терминов, интересен для чтения и краток насколько возможно (стандартный объем 1-3 стр.).</a:t>
            </a:r>
          </a:p>
          <a:p>
            <a:pPr marL="342900" indent="-342900" algn="just">
              <a:buFontTx/>
              <a:buAutoNum type="arabicPeriod"/>
            </a:pPr>
            <a:endParaRPr lang="ru-RU" altLang="ru-RU" sz="1600">
              <a:latin typeface="Arial Narrow" pitchFamily="34" charset="0"/>
            </a:endParaRP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29700"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9D43C31A-BD4C-412E-AFA6-404429D5F1D6}" type="slidenum">
              <a:rPr lang="ru-RU" altLang="ru-RU" sz="1200">
                <a:latin typeface="Arial Narrow" pitchFamily="34" charset="0"/>
              </a:rPr>
              <a:pPr algn="r"/>
              <a:t>26</a:t>
            </a:fld>
            <a:endParaRPr lang="ru-RU" altLang="ru-RU" sz="1200">
              <a:latin typeface="Arial Narrow" pitchFamily="34" charset="0"/>
            </a:endParaRPr>
          </a:p>
        </p:txBody>
      </p:sp>
      <p:sp>
        <p:nvSpPr>
          <p:cNvPr id="29701" name="TextBox 4"/>
          <p:cNvSpPr txBox="1">
            <a:spLocks noChangeArrowheads="1"/>
          </p:cNvSpPr>
          <p:nvPr/>
        </p:nvSpPr>
        <p:spPr bwMode="auto">
          <a:xfrm>
            <a:off x="881063" y="215900"/>
            <a:ext cx="8043862"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4. Постановка проблемы – типовые критерии оценки грантодателями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TextBox 1"/>
          <p:cNvSpPr txBox="1">
            <a:spLocks noChangeArrowheads="1"/>
          </p:cNvSpPr>
          <p:nvPr/>
        </p:nvSpPr>
        <p:spPr bwMode="auto">
          <a:xfrm>
            <a:off x="900113" y="1196975"/>
            <a:ext cx="7993062" cy="339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r>
              <a:rPr lang="ru-RU" altLang="ru-RU" sz="1600" b="1">
                <a:latin typeface="Arial Narrow" pitchFamily="34" charset="0"/>
              </a:rPr>
              <a:t>Цели проекта </a:t>
            </a:r>
            <a:r>
              <a:rPr lang="ru-RU" altLang="ru-RU" sz="1600">
                <a:latin typeface="Arial Narrow" pitchFamily="34" charset="0"/>
              </a:rPr>
              <a:t>– точное изложение типа решения проблемы, с которой имеет дело проект, которое не может быть оценено количественно.</a:t>
            </a: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Задачи проекта</a:t>
            </a:r>
            <a:r>
              <a:rPr lang="ru-RU" altLang="ru-RU" sz="1600">
                <a:latin typeface="Arial Narrow" pitchFamily="34" charset="0"/>
              </a:rPr>
              <a:t> – конкретные и поддающиеся измерению результаты работы Вашего проекта, содержащие количественные данные (показатели) о степени полезности .</a:t>
            </a:r>
            <a:endParaRPr lang="ru-RU" altLang="ru-RU" sz="1600" b="1">
              <a:latin typeface="Arial Narrow" pitchFamily="34" charset="0"/>
            </a:endParaRPr>
          </a:p>
          <a:p>
            <a:pPr marL="342900" indent="-342900" algn="just"/>
            <a:endParaRPr lang="ru-RU" altLang="ru-RU" sz="800" b="1">
              <a:latin typeface="Arial Narrow" pitchFamily="34" charset="0"/>
            </a:endParaRPr>
          </a:p>
          <a:p>
            <a:pPr marL="342900" indent="-342900" algn="just"/>
            <a:endParaRPr lang="ru-RU" altLang="ru-RU" sz="1600">
              <a:latin typeface="Arial Narrow" pitchFamily="34" charset="0"/>
            </a:endParaRP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Задачи должны быть реалистичны и выполнимы</a:t>
            </a:r>
          </a:p>
          <a:p>
            <a:pPr marL="342900" indent="-342900" algn="just"/>
            <a:endParaRPr lang="ru-RU" altLang="ru-RU" sz="1600" b="1">
              <a:latin typeface="Arial Narrow" pitchFamily="34" charset="0"/>
            </a:endParaRPr>
          </a:p>
          <a:p>
            <a:pPr marL="342900" indent="-342900" algn="just"/>
            <a:r>
              <a:rPr lang="ru-RU" altLang="ru-RU" sz="1600">
                <a:latin typeface="Arial Narrow" pitchFamily="34" charset="0"/>
              </a:rPr>
              <a:t> </a:t>
            </a:r>
          </a:p>
          <a:p>
            <a:pPr marL="342900" indent="-342900" algn="just"/>
            <a:r>
              <a:rPr lang="ru-RU" altLang="ru-RU" sz="1600" b="1">
                <a:latin typeface="Arial Narrow" pitchFamily="34" charset="0"/>
              </a:rPr>
              <a:t>Утверждать, что эффект нельзя измерить, что Вы не можете подобрать нужных показателей, равносильно признанию, что проект не даст заметного эффекта.</a:t>
            </a:r>
          </a:p>
          <a:p>
            <a:pPr marL="342900" indent="-342900" algn="just"/>
            <a:endParaRPr lang="ru-RU" altLang="ru-RU" sz="1600" b="1">
              <a:latin typeface="Arial Narrow" pitchFamily="34" charset="0"/>
            </a:endParaRP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30724"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00819B95-4451-4137-BAB7-211BF5C6EB46}" type="slidenum">
              <a:rPr lang="ru-RU" altLang="ru-RU" sz="1200">
                <a:latin typeface="Arial Narrow" pitchFamily="34" charset="0"/>
              </a:rPr>
              <a:pPr algn="r"/>
              <a:t>27</a:t>
            </a:fld>
            <a:endParaRPr lang="ru-RU" altLang="ru-RU" sz="1200">
              <a:latin typeface="Arial Narrow" pitchFamily="34" charset="0"/>
            </a:endParaRPr>
          </a:p>
        </p:txBody>
      </p:sp>
      <p:sp>
        <p:nvSpPr>
          <p:cNvPr id="30725" name="TextBox 4"/>
          <p:cNvSpPr txBox="1">
            <a:spLocks noChangeArrowheads="1"/>
          </p:cNvSpPr>
          <p:nvPr/>
        </p:nvSpPr>
        <p:spPr bwMode="auto">
          <a:xfrm>
            <a:off x="881063" y="215900"/>
            <a:ext cx="3087687"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5. Цели и задачи проекта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TextBox 1"/>
          <p:cNvSpPr txBox="1">
            <a:spLocks noChangeArrowheads="1"/>
          </p:cNvSpPr>
          <p:nvPr/>
        </p:nvSpPr>
        <p:spPr bwMode="auto">
          <a:xfrm>
            <a:off x="900113" y="1196975"/>
            <a:ext cx="7993062" cy="485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buFontTx/>
              <a:buAutoNum type="arabicPeriod"/>
            </a:pPr>
            <a:r>
              <a:rPr lang="ru-RU" altLang="ru-RU" sz="1600">
                <a:latin typeface="Arial Narrow" pitchFamily="34" charset="0"/>
              </a:rPr>
              <a:t> Описываются предполагаемые итоги выполнения проекта, поддающиеся оценке. Цель - общий итог. Задачи - конкретные частные результаты, и они заметно отличаются друг от друга.</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Из раздела ясно, что получится в результате выполнения проекта, какие произойдут изменения в существующей ситуации.</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Насколько цели и задачи логически вытекают из постановки проблемы.</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По каждой проблеме, сформулированной в предыдущем разделе «Постановка проблемы», имеется, по крайней мере, одна четкая задача.</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Вероятность того, что в результате выполнения проекта задачи будут решены.</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Цели в принципе достижимы, и результаты поддаются измерению.</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Из раздела ясно, кто извлечет пользу от выполнения проекта.</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Указывается срок достижения целей.</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Язык ясен и четок.</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Постановку задач авторы не путают с методами их решения.</a:t>
            </a:r>
          </a:p>
          <a:p>
            <a:pPr marL="342900" indent="-342900" algn="just">
              <a:buFontTx/>
              <a:buAutoNum type="arabicPeriod"/>
            </a:pPr>
            <a:endParaRPr lang="ru-RU" altLang="ru-RU" sz="1600">
              <a:latin typeface="Arial Narrow" pitchFamily="34" charset="0"/>
            </a:endParaRP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31748"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F99FF7E7-A9BE-4C89-AF07-96F0E3D32318}" type="slidenum">
              <a:rPr lang="ru-RU" altLang="ru-RU" sz="1200">
                <a:latin typeface="Arial Narrow" pitchFamily="34" charset="0"/>
              </a:rPr>
              <a:pPr algn="r"/>
              <a:t>28</a:t>
            </a:fld>
            <a:endParaRPr lang="ru-RU" altLang="ru-RU" sz="1200">
              <a:latin typeface="Arial Narrow" pitchFamily="34" charset="0"/>
            </a:endParaRPr>
          </a:p>
        </p:txBody>
      </p:sp>
      <p:sp>
        <p:nvSpPr>
          <p:cNvPr id="31749" name="TextBox 4"/>
          <p:cNvSpPr txBox="1">
            <a:spLocks noChangeArrowheads="1"/>
          </p:cNvSpPr>
          <p:nvPr/>
        </p:nvSpPr>
        <p:spPr bwMode="auto">
          <a:xfrm>
            <a:off x="881063" y="215900"/>
            <a:ext cx="81661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5. Цели и задачи проекта – типовые критерии оценки грантодателями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TextBox 1"/>
          <p:cNvSpPr txBox="1">
            <a:spLocks noChangeArrowheads="1"/>
          </p:cNvSpPr>
          <p:nvPr/>
        </p:nvSpPr>
        <p:spPr bwMode="auto">
          <a:xfrm>
            <a:off x="900113" y="1196975"/>
            <a:ext cx="7993062" cy="498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r>
              <a:rPr lang="ru-RU" altLang="ru-RU" sz="1600" b="1">
                <a:latin typeface="Arial Narrow" pitchFamily="34" charset="0"/>
              </a:rPr>
              <a:t>Методы </a:t>
            </a:r>
            <a:r>
              <a:rPr lang="ru-RU" altLang="ru-RU" sz="1600">
                <a:latin typeface="Arial Narrow" pitchFamily="34" charset="0"/>
              </a:rPr>
              <a:t>– описание видов деятельности (мероприятий), которые необходимо осуществить для получения желаемых результатов с помощью имеющихся и запрашиваемых ресурсов.</a:t>
            </a: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Методы</a:t>
            </a:r>
            <a:r>
              <a:rPr lang="ru-RU" altLang="ru-RU" sz="1600">
                <a:latin typeface="Arial Narrow" pitchFamily="34" charset="0"/>
              </a:rPr>
              <a:t> – ответы на вопросы:</a:t>
            </a:r>
          </a:p>
          <a:p>
            <a:pPr marL="342900" indent="-342900" algn="just"/>
            <a:endParaRPr lang="ru-RU" altLang="ru-RU" sz="800">
              <a:latin typeface="Arial Narrow" pitchFamily="34" charset="0"/>
            </a:endParaRPr>
          </a:p>
          <a:p>
            <a:pPr marL="342900" indent="-342900" algn="just"/>
            <a:r>
              <a:rPr lang="ru-RU" altLang="ru-RU" sz="1600">
                <a:latin typeface="Arial Narrow" pitchFamily="34" charset="0"/>
              </a:rPr>
              <a:t>   1. Какова Ваша стратегия в достижении желаемых результатов?</a:t>
            </a:r>
          </a:p>
          <a:p>
            <a:pPr marL="342900" indent="-342900" algn="just"/>
            <a:endParaRPr lang="ru-RU" altLang="ru-RU" sz="800">
              <a:latin typeface="Arial Narrow" pitchFamily="34" charset="0"/>
            </a:endParaRPr>
          </a:p>
          <a:p>
            <a:pPr marL="342900" indent="-342900" algn="just"/>
            <a:r>
              <a:rPr lang="ru-RU" altLang="ru-RU" sz="1600">
                <a:latin typeface="Arial Narrow" pitchFamily="34" charset="0"/>
              </a:rPr>
              <a:t>   2. Почему Вы выбрали именно ее из всех других возможных?</a:t>
            </a:r>
          </a:p>
          <a:p>
            <a:pPr marL="342900" indent="-342900" algn="just"/>
            <a:endParaRPr lang="ru-RU" altLang="ru-RU" sz="1600">
              <a:latin typeface="Arial Narrow" pitchFamily="34" charset="0"/>
            </a:endParaRP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Спонсору должно быть ясно, что будет сделано, кто будет осуществлять действия, как они будут осуществляться, когда и в какой последовательности, какие ресурсы (исполнители, помещение, оборудование и др.) будут привлечены.</a:t>
            </a:r>
          </a:p>
          <a:p>
            <a:pPr marL="342900" indent="-342900" algn="just"/>
            <a:endParaRPr lang="ru-RU" altLang="ru-RU" sz="1600" b="1">
              <a:latin typeface="Arial Narrow" pitchFamily="34" charset="0"/>
            </a:endParaRPr>
          </a:p>
          <a:p>
            <a:pPr marL="342900" indent="-342900" algn="just"/>
            <a:endParaRPr lang="ru-RU" altLang="ru-RU" sz="1600" b="1">
              <a:latin typeface="Arial Narrow" pitchFamily="34" charset="0"/>
            </a:endParaRPr>
          </a:p>
          <a:p>
            <a:pPr marL="342900" indent="-342900" algn="just"/>
            <a:r>
              <a:rPr lang="ru-RU" altLang="ru-RU" sz="1600">
                <a:latin typeface="Arial Narrow" pitchFamily="34" charset="0"/>
              </a:rPr>
              <a:t>Если Вам трудно сразу различить задачи и методы, попытайтесь представить, чем Вы будете заниматься через год-два. Какие бы Вы хотели увидеть изменения, какие различия между существующим положением дел и будущим? Подобное изменение ситуации и может явиться задачей Вашего проекта, а способы, которыми Вы станете добиваться этих изменений, Вы можете отнести к методам. </a:t>
            </a:r>
          </a:p>
          <a:p>
            <a:pPr marL="342900" indent="-342900" algn="just"/>
            <a:endParaRPr lang="ru-RU" altLang="ru-RU" sz="1600">
              <a:latin typeface="Arial Narrow" pitchFamily="34" charset="0"/>
            </a:endParaRP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32772"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616736A6-970B-4E3F-AF14-94A599833335}" type="slidenum">
              <a:rPr lang="ru-RU" altLang="ru-RU" sz="1200">
                <a:latin typeface="Arial Narrow" pitchFamily="34" charset="0"/>
              </a:rPr>
              <a:pPr algn="r"/>
              <a:t>29</a:t>
            </a:fld>
            <a:endParaRPr lang="ru-RU" altLang="ru-RU" sz="1200">
              <a:latin typeface="Arial Narrow" pitchFamily="34" charset="0"/>
            </a:endParaRPr>
          </a:p>
        </p:txBody>
      </p:sp>
      <p:sp>
        <p:nvSpPr>
          <p:cNvPr id="32773" name="TextBox 4"/>
          <p:cNvSpPr txBox="1">
            <a:spLocks noChangeArrowheads="1"/>
          </p:cNvSpPr>
          <p:nvPr/>
        </p:nvSpPr>
        <p:spPr bwMode="auto">
          <a:xfrm>
            <a:off x="881063" y="215900"/>
            <a:ext cx="1411287"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6. Методы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TextBox 1"/>
          <p:cNvSpPr txBox="1">
            <a:spLocks noChangeArrowheads="1"/>
          </p:cNvSpPr>
          <p:nvPr/>
        </p:nvSpPr>
        <p:spPr bwMode="auto">
          <a:xfrm>
            <a:off x="179388" y="836613"/>
            <a:ext cx="8713787"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buFontTx/>
              <a:buAutoNum type="arabicPeriod"/>
            </a:pPr>
            <a:r>
              <a:rPr lang="ru-RU" altLang="ru-RU" sz="1800">
                <a:latin typeface="Arial Narrow" pitchFamily="34" charset="0"/>
              </a:rPr>
              <a:t>Из раздела ясно, что будет сделано, кто будет осуществлять действия, как они будут осуществляться, когда и в какой последовательности, какие ресурсы будут привлечены.</a:t>
            </a:r>
          </a:p>
          <a:p>
            <a:pPr marL="342900" indent="-342900" algn="just">
              <a:buFontTx/>
              <a:buAutoNum type="arabicPeriod"/>
            </a:pPr>
            <a:endParaRPr lang="ru-RU" altLang="ru-RU" sz="1800">
              <a:latin typeface="Arial Narrow" pitchFamily="34" charset="0"/>
            </a:endParaRPr>
          </a:p>
          <a:p>
            <a:pPr marL="342900" indent="-342900" algn="just">
              <a:buFontTx/>
              <a:buAutoNum type="arabicPeriod"/>
            </a:pPr>
            <a:r>
              <a:rPr lang="ru-RU" altLang="ru-RU" sz="1800">
                <a:latin typeface="Arial Narrow" pitchFamily="34" charset="0"/>
              </a:rPr>
              <a:t>Указывается разумно ограниченный набор мероприятий, которые могут быть выполнены в срок и в пределах общей стоимости проекта.</a:t>
            </a:r>
          </a:p>
          <a:p>
            <a:pPr marL="342900" indent="-342900" algn="just">
              <a:buFontTx/>
              <a:buAutoNum type="arabicPeriod"/>
            </a:pPr>
            <a:endParaRPr lang="ru-RU" altLang="ru-RU" sz="1800">
              <a:latin typeface="Arial Narrow" pitchFamily="34" charset="0"/>
            </a:endParaRPr>
          </a:p>
          <a:p>
            <a:pPr marL="342900" indent="-342900" algn="just">
              <a:buFontTx/>
              <a:buAutoNum type="arabicPeriod"/>
            </a:pPr>
            <a:r>
              <a:rPr lang="ru-RU" altLang="ru-RU" sz="1800">
                <a:latin typeface="Arial Narrow" pitchFamily="34" charset="0"/>
              </a:rPr>
              <a:t>В разделе ясно описываются мероприятия в рамках программы.</a:t>
            </a:r>
          </a:p>
          <a:p>
            <a:pPr marL="342900" indent="-342900" algn="just">
              <a:buFontTx/>
              <a:buAutoNum type="arabicPeriod"/>
            </a:pPr>
            <a:endParaRPr lang="ru-RU" altLang="ru-RU" sz="1800">
              <a:latin typeface="Arial Narrow" pitchFamily="34" charset="0"/>
            </a:endParaRPr>
          </a:p>
          <a:p>
            <a:pPr marL="342900" indent="-342900" algn="just">
              <a:buFontTx/>
              <a:buAutoNum type="arabicPeriod"/>
            </a:pPr>
            <a:r>
              <a:rPr lang="ru-RU" altLang="ru-RU" sz="1800">
                <a:latin typeface="Arial Narrow" pitchFamily="34" charset="0"/>
              </a:rPr>
              <a:t>Понятны причины выбора именно таких мероприятий.</a:t>
            </a:r>
          </a:p>
          <a:p>
            <a:pPr marL="342900" indent="-342900" algn="just">
              <a:buFontTx/>
              <a:buAutoNum type="arabicPeriod"/>
            </a:pPr>
            <a:endParaRPr lang="ru-RU" altLang="ru-RU" sz="1800">
              <a:latin typeface="Arial Narrow" pitchFamily="34" charset="0"/>
            </a:endParaRPr>
          </a:p>
          <a:p>
            <a:pPr marL="342900" indent="-342900" algn="just">
              <a:buFontTx/>
              <a:buAutoNum type="arabicPeriod"/>
            </a:pPr>
            <a:r>
              <a:rPr lang="ru-RU" altLang="ru-RU" sz="1800">
                <a:latin typeface="Arial Narrow" pitchFamily="34" charset="0"/>
              </a:rPr>
              <a:t>Понятна и убедительна предлагаемая последовательность выполнения мероприятий.</a:t>
            </a:r>
          </a:p>
          <a:p>
            <a:pPr marL="342900" indent="-342900" algn="just">
              <a:buFontTx/>
              <a:buAutoNum type="arabicPeriod"/>
            </a:pPr>
            <a:endParaRPr lang="ru-RU" altLang="ru-RU" sz="1800">
              <a:latin typeface="Arial Narrow" pitchFamily="34" charset="0"/>
            </a:endParaRPr>
          </a:p>
          <a:p>
            <a:pPr marL="342900" indent="-342900" algn="just">
              <a:buFontTx/>
              <a:buAutoNum type="arabicPeriod"/>
            </a:pPr>
            <a:r>
              <a:rPr lang="ru-RU" altLang="ru-RU" sz="1800">
                <a:latin typeface="Arial Narrow" pitchFamily="34" charset="0"/>
              </a:rPr>
              <a:t>Ясен состав тех, кто разрабатывает и проводит мероприятия.</a:t>
            </a:r>
          </a:p>
          <a:p>
            <a:pPr marL="342900" indent="-342900" algn="just">
              <a:buFontTx/>
              <a:buAutoNum type="arabicPeriod"/>
            </a:pPr>
            <a:endParaRPr lang="ru-RU" altLang="ru-RU" sz="1800">
              <a:latin typeface="Arial Narrow" pitchFamily="34" charset="0"/>
            </a:endParaRPr>
          </a:p>
          <a:p>
            <a:pPr marL="342900" indent="-342900" algn="just">
              <a:buFontTx/>
              <a:buAutoNum type="arabicPeriod"/>
            </a:pPr>
            <a:r>
              <a:rPr lang="ru-RU" altLang="ru-RU" sz="1800">
                <a:latin typeface="Arial Narrow" pitchFamily="34" charset="0"/>
              </a:rPr>
              <a:t>Описываются состав и обязанности исполнителей программы.</a:t>
            </a:r>
          </a:p>
          <a:p>
            <a:pPr marL="342900" indent="-342900" algn="just">
              <a:buFontTx/>
              <a:buAutoNum type="arabicPeriod"/>
            </a:pPr>
            <a:endParaRPr lang="ru-RU" altLang="ru-RU" sz="1800">
              <a:latin typeface="Arial Narrow" pitchFamily="34" charset="0"/>
            </a:endParaRPr>
          </a:p>
          <a:p>
            <a:pPr marL="342900" indent="-342900" algn="just">
              <a:buFontTx/>
              <a:buAutoNum type="arabicPeriod"/>
            </a:pPr>
            <a:r>
              <a:rPr lang="ru-RU" altLang="ru-RU" sz="1800">
                <a:latin typeface="Arial Narrow" pitchFamily="34" charset="0"/>
              </a:rPr>
              <a:t>Описываются, кому служит данный проект, и принципы подбора этих людей, групп, объектов.</a:t>
            </a:r>
          </a:p>
          <a:p>
            <a:pPr marL="342900" indent="-342900" algn="just">
              <a:buFontTx/>
              <a:buAutoNum type="arabicPeriod"/>
            </a:pPr>
            <a:endParaRPr lang="ru-RU" altLang="ru-RU" sz="1800">
              <a:latin typeface="Arial Narrow" pitchFamily="34" charset="0"/>
            </a:endParaRP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33796"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7F2E017C-F72B-45C9-B041-3E13394776FA}" type="slidenum">
              <a:rPr lang="ru-RU" altLang="ru-RU" sz="1200">
                <a:latin typeface="Arial Narrow" pitchFamily="34" charset="0"/>
              </a:rPr>
              <a:pPr algn="r"/>
              <a:t>30</a:t>
            </a:fld>
            <a:endParaRPr lang="ru-RU" altLang="ru-RU" sz="1200">
              <a:latin typeface="Arial Narrow" pitchFamily="34" charset="0"/>
            </a:endParaRPr>
          </a:p>
        </p:txBody>
      </p:sp>
      <p:sp>
        <p:nvSpPr>
          <p:cNvPr id="33797" name="TextBox 4"/>
          <p:cNvSpPr txBox="1">
            <a:spLocks noChangeArrowheads="1"/>
          </p:cNvSpPr>
          <p:nvPr/>
        </p:nvSpPr>
        <p:spPr bwMode="auto">
          <a:xfrm>
            <a:off x="881063" y="215900"/>
            <a:ext cx="642302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6. Методы – типовые критерии оценки грантодателями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TextBox 1"/>
          <p:cNvSpPr txBox="1">
            <a:spLocks noChangeArrowheads="1"/>
          </p:cNvSpPr>
          <p:nvPr/>
        </p:nvSpPr>
        <p:spPr bwMode="auto">
          <a:xfrm>
            <a:off x="323850" y="1196975"/>
            <a:ext cx="8569325"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r>
              <a:rPr lang="ru-RU" altLang="ru-RU" sz="1600" b="1">
                <a:latin typeface="Arial Narrow" pitchFamily="34" charset="0"/>
              </a:rPr>
              <a:t>Оценка </a:t>
            </a:r>
            <a:r>
              <a:rPr lang="ru-RU" altLang="ru-RU" sz="1600">
                <a:latin typeface="Arial Narrow" pitchFamily="34" charset="0"/>
              </a:rPr>
              <a:t>– описание способов оценки Вашего проекта для того, чтобы:</a:t>
            </a:r>
          </a:p>
          <a:p>
            <a:pPr marL="342900" indent="-342900" algn="just"/>
            <a:endParaRPr lang="ru-RU" altLang="ru-RU" sz="1600">
              <a:latin typeface="Arial Narrow" pitchFamily="34" charset="0"/>
            </a:endParaRPr>
          </a:p>
          <a:p>
            <a:pPr marL="342900" indent="-342900" algn="just"/>
            <a:r>
              <a:rPr lang="ru-RU" altLang="ru-RU" sz="1600">
                <a:latin typeface="Arial Narrow" pitchFamily="34" charset="0"/>
              </a:rPr>
              <a:t>1. </a:t>
            </a:r>
            <a:r>
              <a:rPr lang="ru-RU" altLang="ru-RU" sz="1600" b="1">
                <a:latin typeface="Arial Narrow" pitchFamily="34" charset="0"/>
              </a:rPr>
              <a:t>Оценить результаты</a:t>
            </a:r>
            <a:r>
              <a:rPr lang="ru-RU" altLang="ru-RU" sz="1600">
                <a:latin typeface="Arial Narrow" pitchFamily="34" charset="0"/>
              </a:rPr>
              <a:t> (определения степени эффективности работы в целом и понимания, насколько удалось достичь поставленных целей).</a:t>
            </a:r>
          </a:p>
          <a:p>
            <a:pPr marL="342900" indent="-342900" algn="just"/>
            <a:endParaRPr lang="ru-RU" altLang="ru-RU" sz="1600">
              <a:latin typeface="Arial Narrow" pitchFamily="34" charset="0"/>
            </a:endParaRPr>
          </a:p>
          <a:p>
            <a:pPr marL="342900" indent="-342900" algn="just"/>
            <a:r>
              <a:rPr lang="ru-RU" altLang="ru-RU" sz="1600">
                <a:latin typeface="Arial Narrow" pitchFamily="34" charset="0"/>
              </a:rPr>
              <a:t>2. </a:t>
            </a:r>
            <a:r>
              <a:rPr lang="ru-RU" altLang="ru-RU" sz="1600" b="1">
                <a:latin typeface="Arial Narrow" pitchFamily="34" charset="0"/>
              </a:rPr>
              <a:t>Оценить ход работ</a:t>
            </a:r>
            <a:r>
              <a:rPr lang="ru-RU" altLang="ru-RU" sz="1600">
                <a:latin typeface="Arial Narrow" pitchFamily="34" charset="0"/>
              </a:rPr>
              <a:t> (получения сведений о ходе проекта, осуществлении различных его этапов, чтобы можно было откорректировать проект непосредственно в ходе выполнения)</a:t>
            </a:r>
          </a:p>
          <a:p>
            <a:pPr marL="342900" indent="-342900" algn="just"/>
            <a:endParaRPr lang="ru-RU" altLang="ru-RU" sz="1600">
              <a:latin typeface="Arial Narrow" pitchFamily="34" charset="0"/>
            </a:endParaRP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По окончании проекта в процессе оценки результатов Вы должны будете определить:</a:t>
            </a:r>
          </a:p>
          <a:p>
            <a:pPr marL="342900" indent="-342900" algn="just"/>
            <a:endParaRPr lang="ru-RU" altLang="ru-RU" sz="1600">
              <a:latin typeface="Arial Narrow" pitchFamily="34" charset="0"/>
            </a:endParaRPr>
          </a:p>
          <a:p>
            <a:pPr marL="342900" indent="-342900" algn="just">
              <a:buFont typeface="Wingdings" pitchFamily="2" charset="2"/>
              <a:buChar char="§"/>
            </a:pPr>
            <a:r>
              <a:rPr lang="ru-RU" altLang="ru-RU" sz="1600">
                <a:latin typeface="Arial Narrow" pitchFamily="34" charset="0"/>
              </a:rPr>
              <a:t>насколько достигнуты цели проекта,</a:t>
            </a:r>
          </a:p>
          <a:p>
            <a:pPr marL="342900" indent="-342900" algn="just">
              <a:buFont typeface="Wingdings" pitchFamily="2" charset="2"/>
              <a:buChar char="§"/>
            </a:pPr>
            <a:endParaRPr lang="ru-RU" altLang="ru-RU" sz="1600">
              <a:latin typeface="Arial Narrow" pitchFamily="34" charset="0"/>
            </a:endParaRPr>
          </a:p>
          <a:p>
            <a:pPr marL="342900" indent="-342900" algn="just">
              <a:buFont typeface="Wingdings" pitchFamily="2" charset="2"/>
              <a:buChar char="§"/>
            </a:pPr>
            <a:r>
              <a:rPr lang="ru-RU" altLang="ru-RU" sz="1600">
                <a:latin typeface="Arial Narrow" pitchFamily="34" charset="0"/>
              </a:rPr>
              <a:t>насколько по окончании проекта изменилась ситуация, описанная в разделе "Постановка проблемы",</a:t>
            </a:r>
          </a:p>
          <a:p>
            <a:pPr marL="342900" indent="-342900" algn="just">
              <a:buFont typeface="Wingdings" pitchFamily="2" charset="2"/>
              <a:buChar char="§"/>
            </a:pPr>
            <a:endParaRPr lang="ru-RU" altLang="ru-RU" sz="1600">
              <a:latin typeface="Arial Narrow" pitchFamily="34" charset="0"/>
            </a:endParaRPr>
          </a:p>
          <a:p>
            <a:pPr marL="342900" indent="-342900" algn="just">
              <a:buFont typeface="Wingdings" pitchFamily="2" charset="2"/>
              <a:buChar char="§"/>
            </a:pPr>
            <a:r>
              <a:rPr lang="ru-RU" altLang="ru-RU" sz="1600">
                <a:latin typeface="Arial Narrow" pitchFamily="34" charset="0"/>
              </a:rPr>
              <a:t>не имел ли Ваш проект какого-либо важного положительного или отрицательного эффекта, не учтенного ранее,</a:t>
            </a:r>
          </a:p>
          <a:p>
            <a:pPr marL="342900" indent="-342900" algn="just">
              <a:buFont typeface="Wingdings" pitchFamily="2" charset="2"/>
              <a:buChar char="§"/>
            </a:pPr>
            <a:endParaRPr lang="ru-RU" altLang="ru-RU" sz="1600">
              <a:latin typeface="Arial Narrow" pitchFamily="34" charset="0"/>
            </a:endParaRPr>
          </a:p>
          <a:p>
            <a:pPr marL="342900" indent="-342900" algn="just">
              <a:buFont typeface="Wingdings" pitchFamily="2" charset="2"/>
              <a:buChar char="§"/>
            </a:pPr>
            <a:r>
              <a:rPr lang="ru-RU" altLang="ru-RU" sz="1600">
                <a:latin typeface="Arial Narrow" pitchFamily="34" charset="0"/>
              </a:rPr>
              <a:t>хорошо ли были подобраны средства (методы),</a:t>
            </a:r>
          </a:p>
          <a:p>
            <a:pPr marL="342900" indent="-342900" algn="just">
              <a:buFont typeface="Wingdings" pitchFamily="2" charset="2"/>
              <a:buChar char="§"/>
            </a:pPr>
            <a:endParaRPr lang="ru-RU" altLang="ru-RU" sz="1600">
              <a:latin typeface="Arial Narrow" pitchFamily="34" charset="0"/>
            </a:endParaRPr>
          </a:p>
          <a:p>
            <a:pPr marL="342900" indent="-342900" algn="just">
              <a:buFont typeface="Wingdings" pitchFamily="2" charset="2"/>
              <a:buChar char="§"/>
            </a:pPr>
            <a:r>
              <a:rPr lang="ru-RU" altLang="ru-RU" sz="1600">
                <a:latin typeface="Arial Narrow" pitchFamily="34" charset="0"/>
              </a:rPr>
              <a:t>какие факторы способствовали успеху проекта и какие мешали достижению цели.</a:t>
            </a:r>
          </a:p>
          <a:p>
            <a:pPr marL="342900" indent="-342900" algn="just"/>
            <a:endParaRPr lang="ru-RU" altLang="ru-RU" sz="1600">
              <a:latin typeface="Arial Narrow" pitchFamily="34" charset="0"/>
            </a:endParaRP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34820"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7C8925B3-0231-4711-A556-C409149613D3}" type="slidenum">
              <a:rPr lang="ru-RU" altLang="ru-RU" sz="1200">
                <a:latin typeface="Arial Narrow" pitchFamily="34" charset="0"/>
              </a:rPr>
              <a:pPr algn="r"/>
              <a:t>31</a:t>
            </a:fld>
            <a:endParaRPr lang="ru-RU" altLang="ru-RU" sz="1200">
              <a:latin typeface="Arial Narrow" pitchFamily="34" charset="0"/>
            </a:endParaRPr>
          </a:p>
        </p:txBody>
      </p:sp>
      <p:sp>
        <p:nvSpPr>
          <p:cNvPr id="34821" name="TextBox 4"/>
          <p:cNvSpPr txBox="1">
            <a:spLocks noChangeArrowheads="1"/>
          </p:cNvSpPr>
          <p:nvPr/>
        </p:nvSpPr>
        <p:spPr bwMode="auto">
          <a:xfrm>
            <a:off x="881063" y="215900"/>
            <a:ext cx="134302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7. Оценка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TextBox 1"/>
          <p:cNvSpPr txBox="1">
            <a:spLocks noChangeArrowheads="1"/>
          </p:cNvSpPr>
          <p:nvPr/>
        </p:nvSpPr>
        <p:spPr bwMode="auto">
          <a:xfrm>
            <a:off x="900113" y="1196975"/>
            <a:ext cx="7993062" cy="388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buFontTx/>
              <a:buAutoNum type="arabicPeriod"/>
            </a:pPr>
            <a:r>
              <a:rPr lang="ru-RU" altLang="ru-RU" sz="1600">
                <a:latin typeface="Arial Narrow" pitchFamily="34" charset="0"/>
              </a:rPr>
              <a:t>Из раздела ясно, как Вы предполагаете оценить в конце, достиг ли проект цели, и как Вы будете контролировать процесс выполнения проекта.</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Каков план оценки степени достижения целей (насколько точно достигнуты цели).</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Каков план оценки и корректировки методов в процессе выполнения проекта (как будет контролироваться процесс выполнения проекта).</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Достаточно ясно, кто будет проводить оценку и как эти люди (организации) будут отбираться.</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Четкость установленных критериев успеха проекта.</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Описывается, как будут отбираться данные, и процесс их анализа.</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Объясняется, какие способы анализа будут применяться (ревизии, инспекции, вопросники).</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Указывается форма отчетности.</a:t>
            </a:r>
          </a:p>
          <a:p>
            <a:pPr marL="342900" indent="-342900" algn="just"/>
            <a:endParaRPr lang="ru-RU" altLang="ru-RU" sz="1600">
              <a:latin typeface="Arial Narrow" pitchFamily="34" charset="0"/>
            </a:endParaRPr>
          </a:p>
          <a:p>
            <a:pPr marL="342900" indent="-342900" algn="just"/>
            <a:endParaRPr lang="ru-RU" altLang="ru-RU" sz="1600">
              <a:latin typeface="Arial Narrow" pitchFamily="34" charset="0"/>
            </a:endParaRP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35844"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16C72BCD-F669-4BBA-A9C1-4E93D0DA6FC5}" type="slidenum">
              <a:rPr lang="ru-RU" altLang="ru-RU" sz="1200">
                <a:latin typeface="Arial Narrow" pitchFamily="34" charset="0"/>
              </a:rPr>
              <a:pPr algn="r"/>
              <a:t>32</a:t>
            </a:fld>
            <a:endParaRPr lang="ru-RU" altLang="ru-RU" sz="1200">
              <a:latin typeface="Arial Narrow" pitchFamily="34" charset="0"/>
            </a:endParaRPr>
          </a:p>
        </p:txBody>
      </p:sp>
      <p:sp>
        <p:nvSpPr>
          <p:cNvPr id="35845" name="TextBox 4"/>
          <p:cNvSpPr txBox="1">
            <a:spLocks noChangeArrowheads="1"/>
          </p:cNvSpPr>
          <p:nvPr/>
        </p:nvSpPr>
        <p:spPr bwMode="auto">
          <a:xfrm>
            <a:off x="881063" y="215900"/>
            <a:ext cx="6354762"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7. Оценка – типовые критерии оценки грантодателями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TextBox 1"/>
          <p:cNvSpPr txBox="1">
            <a:spLocks noChangeArrowheads="1"/>
          </p:cNvSpPr>
          <p:nvPr/>
        </p:nvSpPr>
        <p:spPr bwMode="auto">
          <a:xfrm>
            <a:off x="900113" y="1196975"/>
            <a:ext cx="7993062" cy="582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r>
              <a:rPr lang="ru-RU" altLang="ru-RU" sz="1600" b="1">
                <a:latin typeface="Arial Narrow" pitchFamily="34" charset="0"/>
              </a:rPr>
              <a:t>Спонсоры обычно желают знать:</a:t>
            </a:r>
          </a:p>
          <a:p>
            <a:pPr marL="342900" indent="-342900" algn="just"/>
            <a:endParaRPr lang="ru-RU" altLang="ru-RU" sz="800" b="1">
              <a:latin typeface="Arial Narrow" pitchFamily="34" charset="0"/>
            </a:endParaRPr>
          </a:p>
          <a:p>
            <a:pPr marL="342900" indent="-342900" algn="just">
              <a:buFont typeface="Wingdings" pitchFamily="2" charset="2"/>
              <a:buChar char="§"/>
            </a:pPr>
            <a:r>
              <a:rPr lang="ru-RU" altLang="ru-RU" sz="1600">
                <a:latin typeface="Arial Narrow" pitchFamily="34" charset="0"/>
              </a:rPr>
              <a:t>Откуда Вы возьмете средства по окончании периода, обеспечиваемого грантом?</a:t>
            </a:r>
          </a:p>
          <a:p>
            <a:pPr marL="342900" indent="-342900" algn="just">
              <a:buFont typeface="Wingdings" pitchFamily="2" charset="2"/>
              <a:buNone/>
            </a:pPr>
            <a:r>
              <a:rPr lang="ru-RU" altLang="ru-RU" sz="800">
                <a:latin typeface="Arial Narrow" pitchFamily="34" charset="0"/>
              </a:rPr>
              <a:t> </a:t>
            </a:r>
          </a:p>
          <a:p>
            <a:pPr marL="342900" indent="-342900" algn="just">
              <a:buFont typeface="Wingdings" pitchFamily="2" charset="2"/>
              <a:buChar char="§"/>
            </a:pPr>
            <a:r>
              <a:rPr lang="ru-RU" altLang="ru-RU" sz="1600">
                <a:latin typeface="Arial Narrow" pitchFamily="34" charset="0"/>
              </a:rPr>
              <a:t>Если Вам потребуются деньги для организации некоторой новой программы или для реорганизации уже существующей, то что Вы будете делать, когда деньги кончатся?</a:t>
            </a:r>
          </a:p>
          <a:p>
            <a:pPr marL="342900" indent="-342900" algn="just">
              <a:buFont typeface="Wingdings" pitchFamily="2" charset="2"/>
              <a:buChar char="§"/>
            </a:pPr>
            <a:endParaRPr lang="ru-RU" altLang="ru-RU" sz="800">
              <a:latin typeface="Arial Narrow" pitchFamily="34" charset="0"/>
            </a:endParaRPr>
          </a:p>
          <a:p>
            <a:pPr marL="342900" indent="-342900" algn="just">
              <a:buFont typeface="Wingdings" pitchFamily="2" charset="2"/>
              <a:buChar char="§"/>
            </a:pPr>
            <a:r>
              <a:rPr lang="ru-RU" altLang="ru-RU" sz="1600">
                <a:latin typeface="Arial Narrow" pitchFamily="34" charset="0"/>
              </a:rPr>
              <a:t>Пойдет ли вообще финансирование Вам впрок, если в будущем году Вам потребуется запрашивать еще большие суммы?</a:t>
            </a: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Раздел заявки о финансировании по окончании периода предоставления гранта – ответ на вопросы спонсора:</a:t>
            </a:r>
          </a:p>
          <a:p>
            <a:pPr marL="342900" indent="-342900" algn="just"/>
            <a:endParaRPr lang="ru-RU" altLang="ru-RU" sz="800">
              <a:latin typeface="Arial Narrow" pitchFamily="34" charset="0"/>
            </a:endParaRPr>
          </a:p>
          <a:p>
            <a:pPr marL="342900" indent="-342900" algn="just">
              <a:buFontTx/>
              <a:buAutoNum type="arabicPeriod"/>
            </a:pPr>
            <a:r>
              <a:rPr lang="ru-RU" altLang="ru-RU" sz="1400">
                <a:latin typeface="Arial Narrow" pitchFamily="34" charset="0"/>
              </a:rPr>
              <a:t>Какие возможны источники финансирования по окончании проекта? </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400">
                <a:latin typeface="Arial Narrow" pitchFamily="34" charset="0"/>
              </a:rPr>
              <a:t>Найдутся ли местные частные или государственные учреждения, готовые продолжить финансирование, если Ваш проект окажется успешным?  Можете ли Вы получить письменное подтверждение такой готовности? </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400">
                <a:latin typeface="Arial Narrow" pitchFamily="34" charset="0"/>
              </a:rPr>
              <a:t>Способен ли сам проект дать необходимые средства - например, за счет платы за услуги, предоставляемые в рамках проекта, обеспечения клиентов информацией и т.п.? </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400">
                <a:latin typeface="Arial Narrow" pitchFamily="34" charset="0"/>
              </a:rPr>
              <a:t>Собираетесь ли Вы заниматься поиском иных источников финансирования? </a:t>
            </a:r>
          </a:p>
          <a:p>
            <a:pPr marL="342900" indent="-342900" algn="just"/>
            <a:endParaRPr lang="ru-RU" altLang="ru-RU" sz="1400">
              <a:latin typeface="Arial Narrow" pitchFamily="34" charset="0"/>
            </a:endParaRPr>
          </a:p>
          <a:p>
            <a:pPr marL="342900" indent="-342900" algn="just"/>
            <a:r>
              <a:rPr lang="ru-RU" altLang="ru-RU" sz="1600" b="1">
                <a:latin typeface="Arial Narrow" pitchFamily="34" charset="0"/>
              </a:rPr>
              <a:t>Наилучший план будущего финансирования - план, не требующий последующей поддержки от спонсора.</a:t>
            </a:r>
          </a:p>
          <a:p>
            <a:pPr marL="342900" indent="-342900" algn="just"/>
            <a:endParaRPr lang="ru-RU" altLang="ru-RU" sz="1600" b="1">
              <a:latin typeface="Arial Narrow" pitchFamily="34" charset="0"/>
            </a:endParaRPr>
          </a:p>
          <a:p>
            <a:pPr marL="342900" indent="-342900" algn="just"/>
            <a:endParaRPr lang="ru-RU" altLang="ru-RU" sz="1600">
              <a:latin typeface="Arial Narrow" pitchFamily="34" charset="0"/>
            </a:endParaRP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36868"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19E29615-A801-437E-BBBA-260892B01D46}" type="slidenum">
              <a:rPr lang="ru-RU" altLang="ru-RU" sz="1200">
                <a:latin typeface="Arial Narrow" pitchFamily="34" charset="0"/>
              </a:rPr>
              <a:pPr algn="r"/>
              <a:t>33</a:t>
            </a:fld>
            <a:endParaRPr lang="ru-RU" altLang="ru-RU" sz="1200">
              <a:latin typeface="Arial Narrow" pitchFamily="34" charset="0"/>
            </a:endParaRPr>
          </a:p>
        </p:txBody>
      </p:sp>
      <p:sp>
        <p:nvSpPr>
          <p:cNvPr id="36869" name="TextBox 4"/>
          <p:cNvSpPr txBox="1">
            <a:spLocks noChangeArrowheads="1"/>
          </p:cNvSpPr>
          <p:nvPr/>
        </p:nvSpPr>
        <p:spPr bwMode="auto">
          <a:xfrm>
            <a:off x="881063" y="215900"/>
            <a:ext cx="76581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8. Финансирование по окончании периода предоставления гранта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TextBox 1"/>
          <p:cNvSpPr txBox="1">
            <a:spLocks noChangeArrowheads="1"/>
          </p:cNvSpPr>
          <p:nvPr/>
        </p:nvSpPr>
        <p:spPr bwMode="auto">
          <a:xfrm>
            <a:off x="900113" y="1700213"/>
            <a:ext cx="7993062" cy="229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buFontTx/>
              <a:buAutoNum type="arabicPeriod"/>
            </a:pPr>
            <a:r>
              <a:rPr lang="ru-RU" altLang="ru-RU" sz="1600">
                <a:latin typeface="Arial Narrow" pitchFamily="34" charset="0"/>
              </a:rPr>
              <a:t>Представлен конкретный план финансирования в будущем.</a:t>
            </a:r>
          </a:p>
          <a:p>
            <a:pPr marL="342900" indent="-342900" algn="just">
              <a:buFontTx/>
              <a:buAutoNum type="arabicPeriod"/>
            </a:pPr>
            <a:endParaRPr lang="ru-RU" altLang="ru-RU" sz="1600">
              <a:latin typeface="Arial Narrow" pitchFamily="34" charset="0"/>
            </a:endParaRPr>
          </a:p>
          <a:p>
            <a:pPr marL="342900" indent="-342900" algn="just">
              <a:buFontTx/>
              <a:buAutoNum type="arabicPeriod"/>
            </a:pPr>
            <a:r>
              <a:rPr lang="ru-RU" altLang="ru-RU" sz="1600">
                <a:latin typeface="Arial Narrow" pitchFamily="34" charset="0"/>
              </a:rPr>
              <a:t>Описывается, будут ли получены средства из других источников и как именно.</a:t>
            </a:r>
          </a:p>
          <a:p>
            <a:pPr marL="342900" indent="-342900" algn="just">
              <a:buFontTx/>
              <a:buAutoNum type="arabicPeriod"/>
            </a:pPr>
            <a:endParaRPr lang="ru-RU" altLang="ru-RU" sz="1600">
              <a:latin typeface="Arial Narrow" pitchFamily="34" charset="0"/>
            </a:endParaRPr>
          </a:p>
          <a:p>
            <a:pPr marL="342900" indent="-342900" algn="just">
              <a:buFontTx/>
              <a:buAutoNum type="arabicPeriod"/>
            </a:pPr>
            <a:r>
              <a:rPr lang="ru-RU" altLang="ru-RU" sz="1600">
                <a:latin typeface="Arial Narrow" pitchFamily="34" charset="0"/>
              </a:rPr>
              <a:t>Заявитель минимально полагается на дальнейшую поддержку донора.</a:t>
            </a:r>
          </a:p>
          <a:p>
            <a:pPr marL="342900" indent="-342900" algn="just">
              <a:buFontTx/>
              <a:buAutoNum type="arabicPeriod"/>
            </a:pPr>
            <a:endParaRPr lang="ru-RU" altLang="ru-RU" sz="1600">
              <a:latin typeface="Arial Narrow" pitchFamily="34" charset="0"/>
            </a:endParaRPr>
          </a:p>
          <a:p>
            <a:pPr marL="342900" indent="-342900" algn="just">
              <a:buFontTx/>
              <a:buAutoNum type="arabicPeriod"/>
            </a:pPr>
            <a:r>
              <a:rPr lang="ru-RU" altLang="ru-RU" sz="1600">
                <a:latin typeface="Arial Narrow" pitchFamily="34" charset="0"/>
              </a:rPr>
              <a:t>Имеются рекомендательные письма и письма поддержки.</a:t>
            </a:r>
          </a:p>
          <a:p>
            <a:pPr marL="342900" indent="-342900" algn="just"/>
            <a:endParaRPr lang="ru-RU" altLang="ru-RU" sz="1600">
              <a:latin typeface="Arial Narrow" pitchFamily="34" charset="0"/>
            </a:endParaRPr>
          </a:p>
          <a:p>
            <a:pPr marL="342900" indent="-342900" algn="just"/>
            <a:endParaRPr lang="ru-RU" altLang="ru-RU" sz="1600">
              <a:latin typeface="Arial Narrow" pitchFamily="34" charset="0"/>
            </a:endParaRP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37892"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91B08F91-85E9-4D92-952A-D0B2809A050F}" type="slidenum">
              <a:rPr lang="ru-RU" altLang="ru-RU" sz="1200">
                <a:latin typeface="Arial Narrow" pitchFamily="34" charset="0"/>
              </a:rPr>
              <a:pPr algn="r"/>
              <a:t>34</a:t>
            </a:fld>
            <a:endParaRPr lang="ru-RU" altLang="ru-RU" sz="1200">
              <a:latin typeface="Arial Narrow" pitchFamily="34" charset="0"/>
            </a:endParaRPr>
          </a:p>
        </p:txBody>
      </p:sp>
      <p:sp>
        <p:nvSpPr>
          <p:cNvPr id="37893" name="TextBox 4"/>
          <p:cNvSpPr txBox="1">
            <a:spLocks noChangeArrowheads="1"/>
          </p:cNvSpPr>
          <p:nvPr/>
        </p:nvSpPr>
        <p:spPr bwMode="auto">
          <a:xfrm>
            <a:off x="881063" y="215900"/>
            <a:ext cx="7858125"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8. Финансирование по окончании периода предоставления гранта – </a:t>
            </a:r>
          </a:p>
          <a:p>
            <a:r>
              <a:rPr lang="ru-RU" altLang="ru-RU" sz="2300">
                <a:solidFill>
                  <a:srgbClr val="777777"/>
                </a:solidFill>
                <a:latin typeface="Arial Narrow" pitchFamily="34" charset="0"/>
              </a:rPr>
              <a:t>типовые критерии оценки грантодателями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TextBox 1"/>
          <p:cNvSpPr txBox="1">
            <a:spLocks noChangeArrowheads="1"/>
          </p:cNvSpPr>
          <p:nvPr/>
        </p:nvSpPr>
        <p:spPr bwMode="auto">
          <a:xfrm>
            <a:off x="900113" y="1196975"/>
            <a:ext cx="7993062" cy="400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r>
              <a:rPr lang="ru-RU" altLang="ru-RU" sz="1600" b="1">
                <a:latin typeface="Arial Narrow" pitchFamily="34" charset="0"/>
              </a:rPr>
              <a:t>Бюджет, или смета расходов, - возможно, самая главная часть заявки. бюджет просматривают все.</a:t>
            </a:r>
          </a:p>
          <a:p>
            <a:pPr marL="342900" indent="-342900" algn="just"/>
            <a:endParaRPr lang="ru-RU" altLang="ru-RU" sz="1600" b="1">
              <a:latin typeface="Arial Narrow" pitchFamily="34" charset="0"/>
            </a:endParaRPr>
          </a:p>
          <a:p>
            <a:pPr marL="342900" indent="-342900" algn="just"/>
            <a:r>
              <a:rPr lang="ru-RU" altLang="ru-RU" sz="1600" b="1">
                <a:latin typeface="Arial Narrow" pitchFamily="34" charset="0"/>
              </a:rPr>
              <a:t>Бюджет должен учитывать виды затрат:</a:t>
            </a:r>
          </a:p>
          <a:p>
            <a:pPr marL="342900" indent="-342900" algn="just"/>
            <a:endParaRPr lang="ru-RU" altLang="ru-RU" sz="800" b="1">
              <a:latin typeface="Arial Narrow" pitchFamily="34" charset="0"/>
            </a:endParaRPr>
          </a:p>
          <a:p>
            <a:pPr marL="342900" indent="-342900" algn="just">
              <a:buFont typeface="Wingdings" pitchFamily="2" charset="2"/>
              <a:buAutoNum type="arabicPeriod"/>
            </a:pPr>
            <a:r>
              <a:rPr lang="ru-RU" altLang="ru-RU" sz="1600">
                <a:latin typeface="Arial Narrow" pitchFamily="34" charset="0"/>
              </a:rPr>
              <a:t>Оплата труда</a:t>
            </a:r>
          </a:p>
          <a:p>
            <a:pPr marL="342900" indent="-342900" algn="just">
              <a:buFont typeface="Wingdings" pitchFamily="2" charset="2"/>
              <a:buAutoNum type="arabicPeriod"/>
            </a:pPr>
            <a:endParaRPr lang="ru-RU" altLang="ru-RU" sz="800">
              <a:latin typeface="Arial Narrow" pitchFamily="34" charset="0"/>
            </a:endParaRPr>
          </a:p>
          <a:p>
            <a:pPr marL="342900" indent="-342900" algn="just">
              <a:buFont typeface="Wingdings" pitchFamily="2" charset="2"/>
              <a:buAutoNum type="arabicPeriod"/>
            </a:pPr>
            <a:r>
              <a:rPr lang="ru-RU" altLang="ru-RU" sz="1600">
                <a:latin typeface="Arial Narrow" pitchFamily="34" charset="0"/>
              </a:rPr>
              <a:t>Основные прямые расходы </a:t>
            </a:r>
          </a:p>
          <a:p>
            <a:pPr marL="342900" indent="-342900" algn="just">
              <a:buFont typeface="Wingdings" pitchFamily="2" charset="2"/>
              <a:buAutoNum type="arabicPeriod"/>
            </a:pPr>
            <a:endParaRPr lang="ru-RU" altLang="ru-RU" sz="800">
              <a:latin typeface="Arial Narrow" pitchFamily="34" charset="0"/>
            </a:endParaRPr>
          </a:p>
          <a:p>
            <a:pPr marL="342900" indent="-342900" algn="just">
              <a:buFont typeface="Wingdings" pitchFamily="2" charset="2"/>
              <a:buAutoNum type="arabicPeriod"/>
            </a:pPr>
            <a:r>
              <a:rPr lang="ru-RU" altLang="ru-RU" sz="1600">
                <a:latin typeface="Arial Narrow" pitchFamily="34" charset="0"/>
              </a:rPr>
              <a:t>Непрямые расходы </a:t>
            </a: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1. Оплата труда</a:t>
            </a:r>
            <a:r>
              <a:rPr lang="ru-RU" altLang="ru-RU" sz="1600">
                <a:latin typeface="Arial Narrow" pitchFamily="34" charset="0"/>
              </a:rPr>
              <a:t> состоит из:</a:t>
            </a:r>
          </a:p>
          <a:p>
            <a:pPr marL="342900" indent="-342900" algn="just"/>
            <a:endParaRPr lang="ru-RU" altLang="ru-RU" sz="800">
              <a:latin typeface="Arial Narrow" pitchFamily="34" charset="0"/>
            </a:endParaRPr>
          </a:p>
          <a:p>
            <a:pPr marL="342900" indent="-342900" algn="just"/>
            <a:r>
              <a:rPr lang="ru-RU" altLang="ru-RU" sz="1600" b="1">
                <a:latin typeface="Arial Narrow" pitchFamily="34" charset="0"/>
              </a:rPr>
              <a:t>1.1. Зарплат и гонораров</a:t>
            </a:r>
            <a:r>
              <a:rPr lang="ru-RU" altLang="ru-RU" sz="1600">
                <a:latin typeface="Arial Narrow" pitchFamily="34" charset="0"/>
              </a:rPr>
              <a:t> всех работников, как работающих на постоянной основе, так и временно (неполный рабочий день). </a:t>
            </a:r>
            <a:r>
              <a:rPr lang="ru-RU" altLang="ru-RU" sz="1600" i="1">
                <a:latin typeface="Arial Narrow" pitchFamily="34" charset="0"/>
              </a:rPr>
              <a:t>В этот раздел не включается оплата услуг консультантов, оплата разовых и прочих услуг.</a:t>
            </a:r>
          </a:p>
          <a:p>
            <a:pPr marL="342900" indent="-342900" algn="just">
              <a:buFontTx/>
              <a:buAutoNum type="arabicPeriod"/>
            </a:pPr>
            <a:endParaRPr lang="ru-RU" altLang="ru-RU" sz="1600" i="1">
              <a:latin typeface="Arial Narrow" pitchFamily="34" charset="0"/>
            </a:endParaRPr>
          </a:p>
          <a:p>
            <a:pPr marL="342900" indent="-342900" algn="just"/>
            <a:r>
              <a:rPr lang="ru-RU" altLang="ru-RU" sz="1600" i="1">
                <a:latin typeface="Arial Narrow" pitchFamily="34" charset="0"/>
              </a:rPr>
              <a:t>Пример оформления бюджета на оплату труда</a:t>
            </a: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38916"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C960859F-3D48-40FF-ADA7-5F36C4C0B100}" type="slidenum">
              <a:rPr lang="ru-RU" altLang="ru-RU" sz="1200">
                <a:latin typeface="Arial Narrow" pitchFamily="34" charset="0"/>
              </a:rPr>
              <a:pPr algn="r"/>
              <a:t>35</a:t>
            </a:fld>
            <a:endParaRPr lang="ru-RU" altLang="ru-RU" sz="1200">
              <a:latin typeface="Arial Narrow" pitchFamily="34" charset="0"/>
            </a:endParaRPr>
          </a:p>
        </p:txBody>
      </p:sp>
      <p:sp>
        <p:nvSpPr>
          <p:cNvPr id="38917" name="TextBox 4"/>
          <p:cNvSpPr txBox="1">
            <a:spLocks noChangeArrowheads="1"/>
          </p:cNvSpPr>
          <p:nvPr/>
        </p:nvSpPr>
        <p:spPr bwMode="auto">
          <a:xfrm>
            <a:off x="881063" y="215900"/>
            <a:ext cx="1397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9. Бюджет </a:t>
            </a:r>
          </a:p>
        </p:txBody>
      </p:sp>
      <p:graphicFrame>
        <p:nvGraphicFramePr>
          <p:cNvPr id="28846" name="Group 174"/>
          <p:cNvGraphicFramePr>
            <a:graphicFrameLocks noGrp="1"/>
          </p:cNvGraphicFramePr>
          <p:nvPr/>
        </p:nvGraphicFramePr>
        <p:xfrm>
          <a:off x="250825" y="5229225"/>
          <a:ext cx="8642350" cy="731838"/>
        </p:xfrm>
        <a:graphic>
          <a:graphicData uri="http://schemas.openxmlformats.org/drawingml/2006/table">
            <a:tbl>
              <a:tblPr/>
              <a:tblGrid>
                <a:gridCol w="873125"/>
                <a:gridCol w="869950"/>
                <a:gridCol w="1162050"/>
                <a:gridCol w="1962150"/>
                <a:gridCol w="1304925"/>
                <a:gridCol w="654050"/>
                <a:gridCol w="871538"/>
                <a:gridCol w="944562"/>
              </a:tblGrid>
              <a:tr h="36591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900" b="1" i="0"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Количество работников</a:t>
                      </a:r>
                      <a:endParaRPr kumimoji="0" lang="ru-RU" sz="18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endParaRPr>
                    </a:p>
                  </a:txBody>
                  <a:tcPr marT="45740" marB="45740"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900" b="1" i="0"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Должность</a:t>
                      </a:r>
                      <a:endParaRPr kumimoji="0" lang="ru-RU" sz="18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endParaRPr>
                    </a:p>
                  </a:txBody>
                  <a:tcPr marT="45740" marB="45740"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900" b="1" i="0"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Полная месячная зарплата</a:t>
                      </a:r>
                      <a:endParaRPr kumimoji="0" lang="ru-RU" sz="18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endParaRPr>
                    </a:p>
                  </a:txBody>
                  <a:tcPr marT="45740" marB="45740"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900" b="1" i="0"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 полного рабочего времени, посвященный работе по проекту</a:t>
                      </a:r>
                      <a:endParaRPr kumimoji="0" lang="ru-RU" sz="18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endParaRPr>
                    </a:p>
                  </a:txBody>
                  <a:tcPr marT="45740" marB="45740"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900" b="1" i="0"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Продолжительность работы</a:t>
                      </a:r>
                      <a:endParaRPr kumimoji="0" lang="ru-RU" sz="18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endParaRPr>
                    </a:p>
                  </a:txBody>
                  <a:tcPr marT="45740" marB="45740"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900" b="1" i="0"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Полная сумма</a:t>
                      </a:r>
                      <a:endParaRPr kumimoji="0" lang="ru-RU" sz="18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endParaRPr>
                    </a:p>
                  </a:txBody>
                  <a:tcPr marT="45740" marB="45740"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900" b="1" i="0"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Имеющаяся сумма</a:t>
                      </a:r>
                      <a:endParaRPr kumimoji="0" lang="ru-RU" sz="18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endParaRPr>
                    </a:p>
                  </a:txBody>
                  <a:tcPr marT="45740" marB="45740"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900" b="1" i="0"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Требующаяся сумма</a:t>
                      </a:r>
                      <a:endParaRPr kumimoji="0" lang="ru-RU" sz="18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endParaRPr>
                    </a:p>
                  </a:txBody>
                  <a:tcPr marT="45740" marB="45740"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6591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900" b="0" i="0"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1</a:t>
                      </a:r>
                      <a:endParaRPr kumimoji="0" lang="ru-RU" sz="18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endParaRPr>
                    </a:p>
                  </a:txBody>
                  <a:tcPr marT="45740" marB="45740"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900" b="0" i="0"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координатор проекта</a:t>
                      </a:r>
                      <a:endParaRPr kumimoji="0" lang="ru-RU" sz="18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endParaRPr>
                    </a:p>
                  </a:txBody>
                  <a:tcPr marT="45740" marB="45740"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900" b="0" i="0"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20 000 руб./месяц</a:t>
                      </a:r>
                      <a:endParaRPr kumimoji="0" lang="ru-RU" sz="18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endParaRPr>
                    </a:p>
                  </a:txBody>
                  <a:tcPr marT="45740" marB="45740"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900" b="0" i="0"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100%</a:t>
                      </a:r>
                      <a:endParaRPr kumimoji="0" lang="ru-RU" sz="18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endParaRPr>
                    </a:p>
                  </a:txBody>
                  <a:tcPr marT="45740" marB="45740"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900" b="0" i="0"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12 месяцев</a:t>
                      </a:r>
                      <a:endParaRPr kumimoji="0" lang="ru-RU" sz="18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endParaRPr>
                    </a:p>
                  </a:txBody>
                  <a:tcPr marT="45740" marB="45740"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900" b="0" i="0" u="none" strike="noStrike" cap="none" normalizeH="0" baseline="0" smtClean="0">
                          <a:ln>
                            <a:noFill/>
                          </a:ln>
                          <a:solidFill>
                            <a:srgbClr val="000000"/>
                          </a:solidFill>
                          <a:effectLst/>
                          <a:latin typeface="Arial Narrow" pitchFamily="34" charset="0"/>
                          <a:cs typeface="Tahoma" pitchFamily="34" charset="0"/>
                        </a:rPr>
                        <a:t>240 000 руб.</a:t>
                      </a:r>
                      <a:endParaRPr kumimoji="0" lang="ru-RU" sz="1800" b="0" i="0" u="none" strike="noStrike" cap="none" normalizeH="0" baseline="0" smtClean="0">
                        <a:ln>
                          <a:noFill/>
                        </a:ln>
                        <a:solidFill>
                          <a:schemeClr val="tx1"/>
                        </a:solidFill>
                        <a:effectLst/>
                        <a:latin typeface="Arial Narrow" pitchFamily="34" charset="0"/>
                        <a:cs typeface="Tahoma" pitchFamily="34" charset="0"/>
                      </a:endParaRPr>
                    </a:p>
                  </a:txBody>
                  <a:tcPr marT="45740" marB="45740"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900" b="0" i="0" u="none" strike="noStrike" cap="none" normalizeH="0" baseline="0" smtClean="0">
                          <a:ln>
                            <a:noFill/>
                          </a:ln>
                          <a:solidFill>
                            <a:srgbClr val="000000"/>
                          </a:solidFill>
                          <a:effectLst/>
                          <a:latin typeface="Arial Narrow" pitchFamily="34" charset="0"/>
                          <a:cs typeface="Tahoma" pitchFamily="34" charset="0"/>
                        </a:rPr>
                        <a:t>0</a:t>
                      </a:r>
                      <a:endParaRPr kumimoji="0" lang="ru-RU" sz="1800" b="0" i="0" u="none" strike="noStrike" cap="none" normalizeH="0" baseline="0" smtClean="0">
                        <a:ln>
                          <a:noFill/>
                        </a:ln>
                        <a:solidFill>
                          <a:schemeClr val="tx1"/>
                        </a:solidFill>
                        <a:effectLst/>
                        <a:latin typeface="Arial Narrow" pitchFamily="34" charset="0"/>
                        <a:cs typeface="Tahoma" pitchFamily="34" charset="0"/>
                      </a:endParaRPr>
                    </a:p>
                  </a:txBody>
                  <a:tcPr marT="45740" marB="45740"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900" b="0" i="0" u="none" strike="noStrike" cap="none" normalizeH="0" baseline="0" smtClean="0">
                          <a:ln>
                            <a:noFill/>
                          </a:ln>
                          <a:solidFill>
                            <a:srgbClr val="000000"/>
                          </a:solidFill>
                          <a:effectLst/>
                          <a:latin typeface="Arial Narrow" pitchFamily="34" charset="0"/>
                          <a:cs typeface="Tahoma" pitchFamily="34" charset="0"/>
                        </a:rPr>
                        <a:t>240 000 руб.</a:t>
                      </a:r>
                      <a:endParaRPr kumimoji="0" lang="ru-RU" sz="1800" b="0" i="0" u="none" strike="noStrike" cap="none" normalizeH="0" baseline="0" smtClean="0">
                        <a:ln>
                          <a:noFill/>
                        </a:ln>
                        <a:solidFill>
                          <a:schemeClr val="tx1"/>
                        </a:solidFill>
                        <a:effectLst/>
                        <a:latin typeface="Arial Narrow" pitchFamily="34" charset="0"/>
                        <a:cs typeface="Tahoma" pitchFamily="34" charset="0"/>
                      </a:endParaRPr>
                    </a:p>
                  </a:txBody>
                  <a:tcPr marT="45740" marB="45740"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TextBox 1"/>
          <p:cNvSpPr txBox="1">
            <a:spLocks noChangeArrowheads="1"/>
          </p:cNvSpPr>
          <p:nvPr/>
        </p:nvSpPr>
        <p:spPr bwMode="auto">
          <a:xfrm>
            <a:off x="900113" y="1196975"/>
            <a:ext cx="7993062"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r>
              <a:rPr lang="ru-RU" altLang="ru-RU" sz="1600" b="1">
                <a:latin typeface="Arial Narrow" pitchFamily="34" charset="0"/>
              </a:rPr>
              <a:t>1.2. Консультативных и контрактных услуг. </a:t>
            </a:r>
            <a:r>
              <a:rPr lang="ru-RU" altLang="ru-RU" sz="1600">
                <a:latin typeface="Arial Narrow" pitchFamily="34" charset="0"/>
              </a:rPr>
              <a:t>Включает выплаты консультантам, нанятым по договору. </a:t>
            </a:r>
            <a:r>
              <a:rPr lang="ru-RU" altLang="ru-RU" sz="1600" i="1">
                <a:latin typeface="Arial Narrow" pitchFamily="34" charset="0"/>
              </a:rPr>
              <a:t>В эту статью не входят транспортные расходы и суточные для консультантов.</a:t>
            </a:r>
          </a:p>
          <a:p>
            <a:pPr marL="342900" indent="-342900" algn="just"/>
            <a:endParaRPr lang="ru-RU" altLang="ru-RU" sz="1600" i="1">
              <a:latin typeface="Arial Narrow" pitchFamily="34" charset="0"/>
            </a:endParaRPr>
          </a:p>
          <a:p>
            <a:pPr marL="342900" indent="-342900" algn="just"/>
            <a:r>
              <a:rPr lang="ru-RU" altLang="ru-RU" sz="1600" b="1">
                <a:latin typeface="Arial Narrow" pitchFamily="34" charset="0"/>
              </a:rPr>
              <a:t>1.3. Пособия и налоги.</a:t>
            </a:r>
            <a:r>
              <a:rPr lang="ru-RU" altLang="ru-RU" sz="1600">
                <a:latin typeface="Arial Narrow" pitchFamily="34" charset="0"/>
              </a:rPr>
              <a:t> Включает затраты на дополнительные выплаты работнику, включая медицинское страхование, социальное обеспечение, оплату листков временной нетрудоспособности, уход за ребенком и т.п. Сюда же относятся затраты, связанные с выплатой налогов и другими обязательными отчислениями в госбюджет (соцстрах).</a:t>
            </a:r>
          </a:p>
          <a:p>
            <a:pPr marL="342900" indent="-342900" algn="just"/>
            <a:endParaRPr lang="ru-RU" altLang="ru-RU" sz="1600">
              <a:latin typeface="Arial Narrow" pitchFamily="34" charset="0"/>
            </a:endParaRPr>
          </a:p>
          <a:p>
            <a:pPr marL="342900" indent="-342900" algn="just"/>
            <a:endParaRPr lang="ru-RU" altLang="ru-RU" sz="1600" b="1">
              <a:latin typeface="Arial Narrow" pitchFamily="34" charset="0"/>
            </a:endParaRPr>
          </a:p>
          <a:p>
            <a:pPr marL="342900" indent="-342900" algn="just"/>
            <a:r>
              <a:rPr lang="ru-RU" altLang="ru-RU" sz="1600" b="1">
                <a:latin typeface="Arial Narrow" pitchFamily="34" charset="0"/>
              </a:rPr>
              <a:t>2. Основные прямые расходы </a:t>
            </a:r>
            <a:r>
              <a:rPr lang="ru-RU" altLang="ru-RU" sz="1600">
                <a:latin typeface="Arial Narrow" pitchFamily="34" charset="0"/>
              </a:rPr>
              <a:t>состоят из:</a:t>
            </a: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2.1. Затрат на помещения и коммунальные услуги.</a:t>
            </a:r>
            <a:r>
              <a:rPr lang="ru-RU" altLang="ru-RU" sz="1600">
                <a:latin typeface="Arial Narrow" pitchFamily="34" charset="0"/>
              </a:rPr>
              <a:t> Учитывается стоимость всех используемых помещений, эксплуатационных расходов (вода, отопление, электричество) и т.д., включая арендуемые Вами и переданные Вам в постоянное пользование.</a:t>
            </a: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2.2. Затрат на аренду и покупку оборудования.</a:t>
            </a:r>
            <a:r>
              <a:rPr lang="ru-RU" altLang="ru-RU" sz="1600">
                <a:latin typeface="Arial Narrow" pitchFamily="34" charset="0"/>
              </a:rPr>
              <a:t> Учитывает затраты по приобретению или аренде оборудования, которое Вы предполагаете использовать в работе по проекту. Сюда входит оборудование офиса, мебель, компьютеры, копировальные машины, факс, лабораторные дорогостоящие приборы и т.д. Раздел также включает все дополнительные расходы по доставке оборудования, установке, страхованию.</a:t>
            </a:r>
          </a:p>
          <a:p>
            <a:pPr marL="342900" indent="-342900" algn="just"/>
            <a:endParaRPr lang="ru-RU" altLang="ru-RU" sz="1600">
              <a:latin typeface="Arial Narrow" pitchFamily="34" charset="0"/>
            </a:endParaRPr>
          </a:p>
          <a:p>
            <a:pPr marL="342900" indent="-342900" algn="just"/>
            <a:endParaRPr lang="ru-RU" altLang="ru-RU" sz="1600">
              <a:latin typeface="Arial Narrow" pitchFamily="34" charset="0"/>
            </a:endParaRPr>
          </a:p>
          <a:p>
            <a:pPr marL="342900" indent="-342900" algn="just"/>
            <a:endParaRPr lang="ru-RU" altLang="ru-RU" sz="1600">
              <a:latin typeface="Arial Narrow" pitchFamily="34" charset="0"/>
            </a:endParaRP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39940"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8047D0F5-92B8-4FAD-8800-D461E720964E}" type="slidenum">
              <a:rPr lang="ru-RU" altLang="ru-RU" sz="1200">
                <a:latin typeface="Arial Narrow" pitchFamily="34" charset="0"/>
              </a:rPr>
              <a:pPr algn="r"/>
              <a:t>36</a:t>
            </a:fld>
            <a:endParaRPr lang="ru-RU" altLang="ru-RU" sz="1200">
              <a:latin typeface="Arial Narrow" pitchFamily="34" charset="0"/>
            </a:endParaRPr>
          </a:p>
        </p:txBody>
      </p:sp>
      <p:sp>
        <p:nvSpPr>
          <p:cNvPr id="39941" name="TextBox 4"/>
          <p:cNvSpPr txBox="1">
            <a:spLocks noChangeArrowheads="1"/>
          </p:cNvSpPr>
          <p:nvPr/>
        </p:nvSpPr>
        <p:spPr bwMode="auto">
          <a:xfrm>
            <a:off x="881063" y="215900"/>
            <a:ext cx="645795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9. Бюджет – оплата труда и основные прямые расходы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TextBox 1"/>
          <p:cNvSpPr txBox="1">
            <a:spLocks noChangeArrowheads="1"/>
          </p:cNvSpPr>
          <p:nvPr/>
        </p:nvSpPr>
        <p:spPr bwMode="auto">
          <a:xfrm>
            <a:off x="900113" y="1196975"/>
            <a:ext cx="7993062" cy="400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r>
              <a:rPr lang="ru-RU" altLang="ru-RU" sz="1600" b="1">
                <a:latin typeface="Arial Narrow" pitchFamily="34" charset="0"/>
              </a:rPr>
              <a:t>2.3. Расходные материалы. </a:t>
            </a:r>
            <a:r>
              <a:rPr lang="ru-RU" altLang="ru-RU" sz="1600">
                <a:latin typeface="Arial Narrow" pitchFamily="34" charset="0"/>
              </a:rPr>
              <a:t>Обычно к ним относятся канцелярские принадлежности, </a:t>
            </a:r>
            <a:r>
              <a:rPr lang="en-US" altLang="ru-RU" sz="1600">
                <a:latin typeface="Arial Narrow" pitchFamily="34" charset="0"/>
              </a:rPr>
              <a:t>CD </a:t>
            </a:r>
            <a:r>
              <a:rPr lang="ru-RU" altLang="ru-RU" sz="1600">
                <a:latin typeface="Arial Narrow" pitchFamily="34" charset="0"/>
              </a:rPr>
              <a:t>и </a:t>
            </a:r>
            <a:r>
              <a:rPr lang="en-US" altLang="ru-RU" sz="1600">
                <a:latin typeface="Arial Narrow" pitchFamily="34" charset="0"/>
              </a:rPr>
              <a:t>DVD </a:t>
            </a:r>
            <a:r>
              <a:rPr lang="ru-RU" altLang="ru-RU" sz="1600">
                <a:latin typeface="Arial Narrow" pitchFamily="34" charset="0"/>
              </a:rPr>
              <a:t>диски и пр.</a:t>
            </a: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2.4. Командировочные и транспортные расходы.</a:t>
            </a:r>
            <a:r>
              <a:rPr lang="ru-RU" altLang="ru-RU" sz="1600">
                <a:latin typeface="Arial Narrow" pitchFamily="34" charset="0"/>
              </a:rPr>
              <a:t> Включают все расходы, связанные с поездками (на проезд исполнителей проекта наземным транспортом или самолетом, суточные, проезд к месту работы, перевозку грузов и пр.)</a:t>
            </a: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2.5. Прочие расходы.</a:t>
            </a:r>
            <a:r>
              <a:rPr lang="ru-RU" altLang="ru-RU" sz="1600">
                <a:latin typeface="Arial Narrow" pitchFamily="34" charset="0"/>
              </a:rPr>
              <a:t> Включает все, что не вошло в предыдущие категории. Например, сюда могут войти расходы на оплату конференций, совещаний и рабочих семинаров, печать материалов и объявлений, стоимость телефонных разговоров и связь и т.д.</a:t>
            </a:r>
          </a:p>
          <a:p>
            <a:pPr marL="342900" indent="-342900" algn="just"/>
            <a:endParaRPr lang="ru-RU" altLang="ru-RU" sz="1600">
              <a:latin typeface="Arial Narrow" pitchFamily="34" charset="0"/>
            </a:endParaRPr>
          </a:p>
          <a:p>
            <a:pPr marL="342900" indent="-342900" algn="just"/>
            <a:endParaRPr lang="ru-RU" altLang="ru-RU" sz="1600">
              <a:latin typeface="Arial Narrow" pitchFamily="34" charset="0"/>
            </a:endParaRP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3. Непрямые расходы.</a:t>
            </a:r>
            <a:r>
              <a:rPr lang="ru-RU" altLang="ru-RU" sz="1600">
                <a:latin typeface="Arial Narrow" pitchFamily="34" charset="0"/>
              </a:rPr>
              <a:t> Включают расходы, которые трудно связать с какой-то конкретной деятельностью или проектом, но тем не менее необходимые для нормального функционирования организации и успешного выполнения ее задач.</a:t>
            </a: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40964"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EF4BF6E6-58F6-4438-820D-F2455331C4FD}" type="slidenum">
              <a:rPr lang="ru-RU" altLang="ru-RU" sz="1200">
                <a:latin typeface="Arial Narrow" pitchFamily="34" charset="0"/>
              </a:rPr>
              <a:pPr algn="r"/>
              <a:t>37</a:t>
            </a:fld>
            <a:endParaRPr lang="ru-RU" altLang="ru-RU" sz="1200">
              <a:latin typeface="Arial Narrow" pitchFamily="34" charset="0"/>
            </a:endParaRPr>
          </a:p>
        </p:txBody>
      </p:sp>
      <p:sp>
        <p:nvSpPr>
          <p:cNvPr id="40965" name="TextBox 4"/>
          <p:cNvSpPr txBox="1">
            <a:spLocks noChangeArrowheads="1"/>
          </p:cNvSpPr>
          <p:nvPr/>
        </p:nvSpPr>
        <p:spPr bwMode="auto">
          <a:xfrm>
            <a:off x="881063" y="215900"/>
            <a:ext cx="713422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9. Бюджет – основные прямые расходы и непрямые расходы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TextBox 1"/>
          <p:cNvSpPr txBox="1">
            <a:spLocks noChangeArrowheads="1"/>
          </p:cNvSpPr>
          <p:nvPr/>
        </p:nvSpPr>
        <p:spPr bwMode="auto">
          <a:xfrm>
            <a:off x="900113" y="1196975"/>
            <a:ext cx="7993062" cy="522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buFontTx/>
              <a:buAutoNum type="arabicPeriod"/>
            </a:pPr>
            <a:r>
              <a:rPr lang="ru-RU" altLang="ru-RU" sz="1600">
                <a:latin typeface="Arial Narrow" pitchFamily="34" charset="0"/>
              </a:rPr>
              <a:t>Четко разграничиваются средства, получаемые от спонсора и из других источников. </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Соответствует описательной части заявки. </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Сумма достаточна для обеспечения всех работ, указанных в описательной части заявки. </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Подробен. </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Включает все статьи, финансируемые спонсором. </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Включает все статьи, финансируемые из других источников (в том числе из собственных ресурсов заявителя). </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Включает все виды работ на добровольной безвозмездной основе. </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Отделяет расходы на пособия и налоги от заработной платы. </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Включает оплату консультантов и других работников по контракту. </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Отделяет оплату труда от прочих прямых расходов. </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Включает все непрямые расходы, если нужно. </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Учитывает текущий уровень инфляции.</a:t>
            </a:r>
          </a:p>
          <a:p>
            <a:pPr marL="342900" indent="-342900" algn="just">
              <a:buFontTx/>
              <a:buAutoNum type="arabicPeriod"/>
            </a:pPr>
            <a:endParaRPr lang="ru-RU" altLang="ru-RU" sz="800">
              <a:latin typeface="Arial Narrow" pitchFamily="34" charset="0"/>
            </a:endParaRPr>
          </a:p>
          <a:p>
            <a:pPr marL="342900" indent="-342900" algn="just">
              <a:buFontTx/>
              <a:buAutoNum type="arabicPeriod"/>
            </a:pPr>
            <a:r>
              <a:rPr lang="ru-RU" altLang="ru-RU" sz="1600">
                <a:latin typeface="Arial Narrow" pitchFamily="34" charset="0"/>
              </a:rPr>
              <a:t>Размеры затрат не завышены и являются средними для местности, где реализуется Ваш проект.</a:t>
            </a: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41988"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FA55F0EF-4753-4D1A-A9C0-012CC2BC62A6}" type="slidenum">
              <a:rPr lang="ru-RU" altLang="ru-RU" sz="1200">
                <a:latin typeface="Arial Narrow" pitchFamily="34" charset="0"/>
              </a:rPr>
              <a:pPr algn="r"/>
              <a:t>38</a:t>
            </a:fld>
            <a:endParaRPr lang="ru-RU" altLang="ru-RU" sz="1200">
              <a:latin typeface="Arial Narrow" pitchFamily="34" charset="0"/>
            </a:endParaRPr>
          </a:p>
        </p:txBody>
      </p:sp>
      <p:sp>
        <p:nvSpPr>
          <p:cNvPr id="41989" name="TextBox 4"/>
          <p:cNvSpPr txBox="1">
            <a:spLocks noChangeArrowheads="1"/>
          </p:cNvSpPr>
          <p:nvPr/>
        </p:nvSpPr>
        <p:spPr bwMode="auto">
          <a:xfrm>
            <a:off x="881063" y="215900"/>
            <a:ext cx="6408737"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9. Бюджет – типовые критерии оценки грантодателями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TextBox 1"/>
          <p:cNvSpPr txBox="1">
            <a:spLocks noChangeArrowheads="1"/>
          </p:cNvSpPr>
          <p:nvPr/>
        </p:nvSpPr>
        <p:spPr bwMode="auto">
          <a:xfrm>
            <a:off x="900113" y="1196975"/>
            <a:ext cx="7993062" cy="522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r>
              <a:rPr lang="ru-RU" altLang="ru-RU" sz="1600" b="1">
                <a:latin typeface="Arial Narrow" pitchFamily="34" charset="0"/>
              </a:rPr>
              <a:t>1. Бухгалтерская или другая финансовая отчетность</a:t>
            </a:r>
            <a:r>
              <a:rPr lang="ru-RU" altLang="ru-RU" sz="1600">
                <a:latin typeface="Arial Narrow" pitchFamily="34" charset="0"/>
              </a:rPr>
              <a:t> за предыдущие периоды деятельности Вашей организации.</a:t>
            </a: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2. Письмо из налоговой инспекции.</a:t>
            </a:r>
            <a:r>
              <a:rPr lang="ru-RU" altLang="ru-RU" sz="1600">
                <a:latin typeface="Arial Narrow" pitchFamily="34" charset="0"/>
              </a:rPr>
              <a:t> Возможно, что у Вас есть определенные налоговые льготы, которые должны быть подтверждены письмом из налоговой инспекции. В таком письме указываются причины освобождения Вашей организации от уплаты тех или иных налогов, прочие льготы и др.</a:t>
            </a: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3. Подтверждение статуса некоммерческой организации.</a:t>
            </a:r>
          </a:p>
          <a:p>
            <a:pPr marL="342900" indent="-342900" algn="just"/>
            <a:endParaRPr lang="ru-RU" altLang="ru-RU" sz="1600" b="1">
              <a:latin typeface="Arial Narrow" pitchFamily="34" charset="0"/>
            </a:endParaRPr>
          </a:p>
          <a:p>
            <a:pPr marL="342900" indent="-342900" algn="just"/>
            <a:r>
              <a:rPr lang="ru-RU" altLang="ru-RU" sz="1600" b="1">
                <a:latin typeface="Arial Narrow" pitchFamily="34" charset="0"/>
              </a:rPr>
              <a:t>4. Список членов Правления, Совета Директоров или Попечительского совета</a:t>
            </a:r>
            <a:r>
              <a:rPr lang="ru-RU" altLang="ru-RU" sz="1600">
                <a:latin typeface="Arial Narrow" pitchFamily="34" charset="0"/>
              </a:rPr>
              <a:t>, который содержит списки членов с указанием их должностей и краткого описания их профессиональных обязанностей.</a:t>
            </a: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5. Схема организации работы</a:t>
            </a:r>
            <a:r>
              <a:rPr lang="ru-RU" altLang="ru-RU" sz="1600">
                <a:latin typeface="Arial Narrow" pitchFamily="34" charset="0"/>
              </a:rPr>
              <a:t> (организационная структура проекта). Из схемы должно быть ясно, кто кем в организации управляет, кто у кого в подчинении, кто с кем взаимодействует.</a:t>
            </a: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6. Бюджет организации на текущий или будущий финансовый год.</a:t>
            </a:r>
            <a:r>
              <a:rPr lang="ru-RU" altLang="ru-RU" sz="1600">
                <a:latin typeface="Arial Narrow" pitchFamily="34" charset="0"/>
              </a:rPr>
              <a:t> Этот бюджет отличается от бюджета собственно проекта и позволяет рецензентам лучше понять общую ситуацию.</a:t>
            </a:r>
          </a:p>
          <a:p>
            <a:pPr marL="342900" indent="-342900" algn="just"/>
            <a:endParaRPr lang="ru-RU" altLang="ru-RU" sz="1600">
              <a:latin typeface="Arial Narrow" pitchFamily="34" charset="0"/>
            </a:endParaRPr>
          </a:p>
          <a:p>
            <a:pPr marL="342900" indent="-342900" algn="just"/>
            <a:endParaRPr lang="ru-RU" altLang="ru-RU" sz="1600">
              <a:latin typeface="Arial Narrow" pitchFamily="34" charset="0"/>
            </a:endParaRP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43012"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68627B4D-32A8-45F3-AFE5-B7A2ACB48A8D}" type="slidenum">
              <a:rPr lang="ru-RU" altLang="ru-RU" sz="1200">
                <a:latin typeface="Arial Narrow" pitchFamily="34" charset="0"/>
              </a:rPr>
              <a:pPr algn="r"/>
              <a:t>39</a:t>
            </a:fld>
            <a:endParaRPr lang="ru-RU" altLang="ru-RU" sz="1200">
              <a:latin typeface="Arial Narrow" pitchFamily="34" charset="0"/>
            </a:endParaRPr>
          </a:p>
        </p:txBody>
      </p:sp>
      <p:sp>
        <p:nvSpPr>
          <p:cNvPr id="43013" name="TextBox 4"/>
          <p:cNvSpPr txBox="1">
            <a:spLocks noChangeArrowheads="1"/>
          </p:cNvSpPr>
          <p:nvPr/>
        </p:nvSpPr>
        <p:spPr bwMode="auto">
          <a:xfrm>
            <a:off x="881063" y="215900"/>
            <a:ext cx="4357687"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10. Возможные приложения к заявке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TextBox 1"/>
          <p:cNvSpPr txBox="1">
            <a:spLocks noChangeArrowheads="1"/>
          </p:cNvSpPr>
          <p:nvPr/>
        </p:nvSpPr>
        <p:spPr bwMode="auto">
          <a:xfrm>
            <a:off x="900113" y="1196975"/>
            <a:ext cx="7993062"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r>
              <a:rPr lang="ru-RU" altLang="ru-RU" sz="1600" b="1">
                <a:latin typeface="Arial Narrow" pitchFamily="34" charset="0"/>
              </a:rPr>
              <a:t>7</a:t>
            </a:r>
            <a:r>
              <a:rPr lang="ru-RU" altLang="ru-RU" sz="1600">
                <a:latin typeface="Arial Narrow" pitchFamily="34" charset="0"/>
              </a:rPr>
              <a:t>. </a:t>
            </a:r>
            <a:r>
              <a:rPr lang="ru-RU" altLang="ru-RU" sz="1600" b="1">
                <a:latin typeface="Arial Narrow" pitchFamily="34" charset="0"/>
              </a:rPr>
              <a:t>Календарный (рабочий) план проекта.</a:t>
            </a:r>
            <a:r>
              <a:rPr lang="ru-RU" altLang="ru-RU" sz="1600">
                <a:latin typeface="Arial Narrow" pitchFamily="34" charset="0"/>
              </a:rPr>
              <a:t> Рабочий план - таблица мероприятий проекта с указанием последовательности их выполнения и ответственного лица. В рабочем плане могут быть даны также примерные даты получения результатов по каждому мероприятию. Временный график составляется на основе рабочего плана. На нем графически представлены основные этапы проекта с мероприятиями. </a:t>
            </a:r>
          </a:p>
          <a:p>
            <a:pPr marL="342900" indent="-342900" algn="just"/>
            <a:endParaRPr lang="ru-RU" altLang="ru-RU" sz="1600">
              <a:latin typeface="Arial Narrow" pitchFamily="34" charset="0"/>
            </a:endParaRPr>
          </a:p>
          <a:p>
            <a:pPr marL="342900" indent="-342900" algn="just"/>
            <a:endParaRPr lang="ru-RU" altLang="ru-RU" sz="1600">
              <a:latin typeface="Arial Narrow" pitchFamily="34" charset="0"/>
            </a:endParaRPr>
          </a:p>
          <a:p>
            <a:pPr marL="342900" indent="-342900" algn="just"/>
            <a:r>
              <a:rPr lang="ru-RU" altLang="ru-RU" sz="1600" i="1">
                <a:latin typeface="Arial Narrow" pitchFamily="34" charset="0"/>
              </a:rPr>
              <a:t>Пример помесячного временного графика:</a:t>
            </a: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44036"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58B3CEFA-D22C-4C1D-A5BE-1DB1843B06E6}" type="slidenum">
              <a:rPr lang="ru-RU" altLang="ru-RU" sz="1200">
                <a:latin typeface="Arial Narrow" pitchFamily="34" charset="0"/>
              </a:rPr>
              <a:pPr algn="r"/>
              <a:t>40</a:t>
            </a:fld>
            <a:endParaRPr lang="ru-RU" altLang="ru-RU" sz="1200">
              <a:latin typeface="Arial Narrow" pitchFamily="34" charset="0"/>
            </a:endParaRPr>
          </a:p>
        </p:txBody>
      </p:sp>
      <p:sp>
        <p:nvSpPr>
          <p:cNvPr id="44037" name="TextBox 4"/>
          <p:cNvSpPr txBox="1">
            <a:spLocks noChangeArrowheads="1"/>
          </p:cNvSpPr>
          <p:nvPr/>
        </p:nvSpPr>
        <p:spPr bwMode="auto">
          <a:xfrm>
            <a:off x="881063" y="215900"/>
            <a:ext cx="4357687"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10. Возможные приложения к заявке </a:t>
            </a:r>
          </a:p>
        </p:txBody>
      </p:sp>
      <p:graphicFrame>
        <p:nvGraphicFramePr>
          <p:cNvPr id="34369" name="Group 577"/>
          <p:cNvGraphicFramePr>
            <a:graphicFrameLocks noGrp="1"/>
          </p:cNvGraphicFramePr>
          <p:nvPr/>
        </p:nvGraphicFramePr>
        <p:xfrm>
          <a:off x="250825" y="3284538"/>
          <a:ext cx="8642350" cy="2165348"/>
        </p:xfrm>
        <a:graphic>
          <a:graphicData uri="http://schemas.openxmlformats.org/drawingml/2006/table">
            <a:tbl>
              <a:tblPr/>
              <a:tblGrid>
                <a:gridCol w="3376613"/>
                <a:gridCol w="434975"/>
                <a:gridCol w="436562"/>
                <a:gridCol w="436563"/>
                <a:gridCol w="433387"/>
                <a:gridCol w="434975"/>
                <a:gridCol w="434975"/>
                <a:gridCol w="433388"/>
                <a:gridCol w="434975"/>
                <a:gridCol w="434975"/>
                <a:gridCol w="433387"/>
                <a:gridCol w="434975"/>
                <a:gridCol w="482600"/>
              </a:tblGrid>
              <a:tr h="518126">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2800" b="0" i="0" u="none" strike="noStrike" cap="none" normalizeH="0" baseline="0" smtClean="0">
                        <a:ln>
                          <a:noFill/>
                        </a:ln>
                        <a:solidFill>
                          <a:schemeClr val="tx1"/>
                        </a:solidFill>
                        <a:effectLst/>
                        <a:latin typeface="Calibri"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gridSpan="1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2012</a:t>
                      </a:r>
                      <a:endParaRPr kumimoji="0" lang="en-US"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7453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1</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2</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3</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4</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5</a:t>
                      </a:r>
                      <a:endParaRPr kumimoji="0" lang="en-US"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6</a:t>
                      </a:r>
                      <a:endParaRPr kumimoji="0" lang="en-US"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7</a:t>
                      </a:r>
                      <a:endParaRPr kumimoji="0" lang="en-US"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8</a:t>
                      </a:r>
                      <a:endParaRPr kumimoji="0" lang="en-US"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9</a:t>
                      </a:r>
                      <a:endParaRPr kumimoji="0" lang="en-US"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10</a:t>
                      </a:r>
                      <a:endParaRPr kumimoji="0" lang="en-US"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11</a:t>
                      </a:r>
                      <a:endParaRPr kumimoji="0" lang="en-US"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12</a:t>
                      </a:r>
                      <a:endParaRPr kumimoji="0" lang="en-US"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7453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Мероприятие 1</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x</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x</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7453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Мероприятие 2</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x</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x</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x</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x</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7453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Мероприятие 3</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x</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7453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Мероприятие 4</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x</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x</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r>
                        <a:rPr kumimoji="0" lang="ru-RU"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x</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r>
                        <a:rPr kumimoji="0" lang="ru-RU"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x</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r>
                        <a:rPr kumimoji="0" lang="ru-RU"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x</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7453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1" u="none" strike="noStrike" cap="none" normalizeH="0" baseline="0" smtClean="0">
                          <a:ln>
                            <a:noFill/>
                          </a:ln>
                          <a:solidFill>
                            <a:srgbClr val="000000"/>
                          </a:solidFill>
                          <a:effectLst/>
                          <a:latin typeface="Arial Narrow" pitchFamily="34" charset="0"/>
                          <a:ea typeface="Times New Roman" pitchFamily="18" charset="0"/>
                          <a:cs typeface="Tahoma" pitchFamily="34" charset="0"/>
                        </a:rPr>
                        <a:t>Подготовка итогового отчета</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a:ea typeface="Times New Roman" pitchFamily="18" charset="0"/>
                          <a:cs typeface="Tahoma" pitchFamily="34" charset="0"/>
                        </a:rPr>
                        <a:t> </a:t>
                      </a:r>
                      <a:endParaRPr kumimoji="0" lang="ru-RU" sz="1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1" u="none" strike="noStrike" cap="none" normalizeH="0" baseline="0" dirty="0" smtClean="0">
                          <a:ln>
                            <a:noFill/>
                          </a:ln>
                          <a:solidFill>
                            <a:srgbClr val="000000"/>
                          </a:solidFill>
                          <a:effectLst/>
                          <a:latin typeface="Arial Narrow" pitchFamily="34" charset="0"/>
                          <a:ea typeface="Times New Roman" pitchFamily="18" charset="0"/>
                          <a:cs typeface="Tahoma" pitchFamily="34" charset="0"/>
                        </a:rPr>
                        <a:t>x</a:t>
                      </a:r>
                      <a:endParaRPr kumimoji="0" lang="ru-RU" sz="1800" b="0" i="0" u="none" strike="noStrike" cap="none" normalizeH="0" baseline="0" dirty="0" smtClean="0">
                        <a:ln>
                          <a:noFill/>
                        </a:ln>
                        <a:solidFill>
                          <a:schemeClr val="tx1"/>
                        </a:solidFill>
                        <a:effectLst/>
                        <a:latin typeface="Arial" charset="0"/>
                        <a:ea typeface="Times New Roman" pitchFamily="18" charset="0"/>
                        <a:cs typeface="Tahoma" pitchFamily="34" charset="0"/>
                      </a:endParaRPr>
                    </a:p>
                  </a:txBody>
                  <a:tcPr marT="45703" marB="4570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TextBox 1"/>
          <p:cNvSpPr txBox="1">
            <a:spLocks noChangeArrowheads="1"/>
          </p:cNvSpPr>
          <p:nvPr/>
        </p:nvSpPr>
        <p:spPr bwMode="auto">
          <a:xfrm>
            <a:off x="900113" y="1196975"/>
            <a:ext cx="7993062"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r>
              <a:rPr lang="ru-RU" altLang="ru-RU" sz="1600" b="1">
                <a:latin typeface="Arial Narrow" pitchFamily="34" charset="0"/>
              </a:rPr>
              <a:t>8. Письма поддержки. </a:t>
            </a:r>
            <a:r>
              <a:rPr lang="ru-RU" altLang="ru-RU" sz="1600">
                <a:latin typeface="Arial Narrow" pitchFamily="34" charset="0"/>
              </a:rPr>
              <a:t>Включают в себя письма от государственных учреждений, организаций и частных лиц, одобряющих Ваш проект. </a:t>
            </a: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9. Биографические сведения,</a:t>
            </a:r>
            <a:r>
              <a:rPr lang="ru-RU" altLang="ru-RU" sz="1600">
                <a:latin typeface="Arial Narrow" pitchFamily="34" charset="0"/>
              </a:rPr>
              <a:t> содержащие подробные сведения о всех ключевых сотрудниках проекта.</a:t>
            </a:r>
          </a:p>
          <a:p>
            <a:pPr marL="342900" indent="-342900" algn="just"/>
            <a:endParaRPr lang="ru-RU" altLang="ru-RU" sz="1600">
              <a:latin typeface="Arial Narrow" pitchFamily="34" charset="0"/>
            </a:endParaRPr>
          </a:p>
          <a:p>
            <a:pPr marL="342900" indent="-342900" algn="just"/>
            <a:r>
              <a:rPr lang="ru-RU" altLang="ru-RU" sz="1600" b="1">
                <a:latin typeface="Arial Narrow" pitchFamily="34" charset="0"/>
              </a:rPr>
              <a:t>10. Описание рабочих обязанностей персонала.</a:t>
            </a:r>
          </a:p>
          <a:p>
            <a:pPr marL="342900" indent="-342900" algn="just"/>
            <a:endParaRPr lang="ru-RU" altLang="ru-RU" sz="1600" b="1">
              <a:latin typeface="Arial Narrow" pitchFamily="34" charset="0"/>
            </a:endParaRP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45060"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1C9B970A-6B4B-4337-A119-08554EC6D79B}" type="slidenum">
              <a:rPr lang="ru-RU" altLang="ru-RU" sz="1200">
                <a:latin typeface="Arial Narrow" pitchFamily="34" charset="0"/>
              </a:rPr>
              <a:pPr algn="r"/>
              <a:t>41</a:t>
            </a:fld>
            <a:endParaRPr lang="ru-RU" altLang="ru-RU" sz="1200">
              <a:latin typeface="Arial Narrow" pitchFamily="34" charset="0"/>
            </a:endParaRPr>
          </a:p>
        </p:txBody>
      </p:sp>
      <p:sp>
        <p:nvSpPr>
          <p:cNvPr id="45061" name="TextBox 4"/>
          <p:cNvSpPr txBox="1">
            <a:spLocks noChangeArrowheads="1"/>
          </p:cNvSpPr>
          <p:nvPr/>
        </p:nvSpPr>
        <p:spPr bwMode="auto">
          <a:xfrm>
            <a:off x="881063" y="215900"/>
            <a:ext cx="4357687"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10. Возможные приложения к заявке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TextBox 1"/>
          <p:cNvSpPr txBox="1">
            <a:spLocks noChangeArrowheads="1"/>
          </p:cNvSpPr>
          <p:nvPr/>
        </p:nvSpPr>
        <p:spPr bwMode="auto">
          <a:xfrm>
            <a:off x="250825" y="1196975"/>
            <a:ext cx="8642350" cy="491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lnSpc>
                <a:spcPct val="200000"/>
              </a:lnSpc>
              <a:buFontTx/>
              <a:buAutoNum type="arabicPeriod"/>
            </a:pPr>
            <a:r>
              <a:rPr lang="ru-RU" altLang="ru-RU" sz="2000" b="1">
                <a:latin typeface="Arial Narrow" pitchFamily="34" charset="0"/>
              </a:rPr>
              <a:t>Выдержать сроки отчетности.</a:t>
            </a:r>
          </a:p>
          <a:p>
            <a:pPr marL="342900" indent="-342900" algn="just">
              <a:lnSpc>
                <a:spcPct val="200000"/>
              </a:lnSpc>
              <a:buFontTx/>
              <a:buAutoNum type="arabicPeriod"/>
            </a:pPr>
            <a:r>
              <a:rPr lang="ru-RU" altLang="ru-RU" sz="2000" b="1">
                <a:latin typeface="Arial Narrow" pitchFamily="34" charset="0"/>
              </a:rPr>
              <a:t>Правильно заполнить формы отчетности и подобрать подтверждающие документы</a:t>
            </a:r>
          </a:p>
          <a:p>
            <a:pPr marL="342900" indent="-342900" algn="just">
              <a:lnSpc>
                <a:spcPct val="200000"/>
              </a:lnSpc>
              <a:buFontTx/>
              <a:buAutoNum type="arabicPeriod"/>
            </a:pPr>
            <a:r>
              <a:rPr lang="ru-RU" altLang="ru-RU" sz="2000" b="1">
                <a:latin typeface="Arial Narrow" pitchFamily="34" charset="0"/>
              </a:rPr>
              <a:t>Быстро реагировать на замечания проверяющих, исправлять ошибки немедленно.</a:t>
            </a:r>
          </a:p>
          <a:p>
            <a:pPr marL="342900" indent="-342900" algn="just">
              <a:lnSpc>
                <a:spcPct val="200000"/>
              </a:lnSpc>
              <a:buFontTx/>
              <a:buAutoNum type="arabicPeriod"/>
            </a:pPr>
            <a:r>
              <a:rPr lang="ru-RU" altLang="ru-RU" sz="2000" b="1">
                <a:latin typeface="Arial Narrow" pitchFamily="34" charset="0"/>
              </a:rPr>
              <a:t>Оперативно следить за фактическими расходами по</a:t>
            </a:r>
            <a:r>
              <a:rPr lang="en-US" altLang="ru-RU" sz="2000" b="1">
                <a:latin typeface="Arial Narrow" pitchFamily="34" charset="0"/>
              </a:rPr>
              <a:t> </a:t>
            </a:r>
            <a:r>
              <a:rPr lang="ru-RU" altLang="ru-RU" sz="2000" b="1">
                <a:latin typeface="Arial Narrow" pitchFamily="34" charset="0"/>
              </a:rPr>
              <a:t>статьям, во-время готовить письма согласования при отклонении от плана.</a:t>
            </a:r>
          </a:p>
          <a:p>
            <a:pPr marL="342900" indent="-342900" algn="just">
              <a:lnSpc>
                <a:spcPct val="200000"/>
              </a:lnSpc>
              <a:buFontTx/>
              <a:buAutoNum type="arabicPeriod"/>
            </a:pPr>
            <a:r>
              <a:rPr lang="ru-RU" altLang="ru-RU" sz="2000" b="1">
                <a:latin typeface="Arial Narrow" pitchFamily="34" charset="0"/>
              </a:rPr>
              <a:t>Иметь контакт с куратором или проверяющим.</a:t>
            </a: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46084"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7096577E-87D6-4E6B-AE57-EB7011E261B5}" type="slidenum">
              <a:rPr lang="ru-RU" altLang="ru-RU" sz="1200">
                <a:latin typeface="Arial Narrow" pitchFamily="34" charset="0"/>
              </a:rPr>
              <a:pPr algn="r"/>
              <a:t>42</a:t>
            </a:fld>
            <a:endParaRPr lang="ru-RU" altLang="ru-RU" sz="1200">
              <a:latin typeface="Arial Narrow" pitchFamily="34" charset="0"/>
            </a:endParaRPr>
          </a:p>
        </p:txBody>
      </p:sp>
      <p:sp>
        <p:nvSpPr>
          <p:cNvPr id="46085" name="TextBox 4"/>
          <p:cNvSpPr txBox="1">
            <a:spLocks noChangeArrowheads="1"/>
          </p:cNvSpPr>
          <p:nvPr/>
        </p:nvSpPr>
        <p:spPr bwMode="auto">
          <a:xfrm>
            <a:off x="1187450" y="750888"/>
            <a:ext cx="4884738"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Что необходимо для хорошей отчетности</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TextBox 1"/>
          <p:cNvSpPr txBox="1">
            <a:spLocks noChangeArrowheads="1"/>
          </p:cNvSpPr>
          <p:nvPr/>
        </p:nvSpPr>
        <p:spPr bwMode="auto">
          <a:xfrm>
            <a:off x="900113" y="1196975"/>
            <a:ext cx="79930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r>
              <a:rPr lang="ru-RU" altLang="ru-RU" b="1">
                <a:latin typeface="Arial Narrow" pitchFamily="34" charset="0"/>
              </a:rPr>
              <a:t>Хороший бухгалтер!</a:t>
            </a:r>
          </a:p>
        </p:txBody>
      </p:sp>
      <p:sp>
        <p:nvSpPr>
          <p:cNvPr id="3" name="Нижний колонтитул 2"/>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dirty="0" smtClean="0">
                <a:solidFill>
                  <a:schemeClr val="tx1">
                    <a:tint val="75000"/>
                  </a:schemeClr>
                </a:solidFill>
                <a:latin typeface="Arial Narrow" pitchFamily="34" charset="0"/>
                <a:cs typeface="+mn-cs"/>
              </a:rPr>
              <a:t>V Общецерковный съезд по социальному служению  </a:t>
            </a:r>
            <a:endParaRPr lang="ru-RU" sz="1200" dirty="0">
              <a:solidFill>
                <a:schemeClr val="tx1">
                  <a:tint val="75000"/>
                </a:schemeClr>
              </a:solidFill>
              <a:latin typeface="Arial Narrow" pitchFamily="34" charset="0"/>
              <a:cs typeface="+mn-cs"/>
            </a:endParaRPr>
          </a:p>
        </p:txBody>
      </p:sp>
      <p:sp>
        <p:nvSpPr>
          <p:cNvPr id="47108" name="Номер слайда 3"/>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027BC8A9-DE3D-44CA-9372-486C3FC48056}" type="slidenum">
              <a:rPr lang="ru-RU" altLang="ru-RU" sz="1200">
                <a:latin typeface="Arial Narrow" pitchFamily="34" charset="0"/>
              </a:rPr>
              <a:pPr algn="r"/>
              <a:t>43</a:t>
            </a:fld>
            <a:endParaRPr lang="ru-RU" altLang="ru-RU" sz="1200">
              <a:latin typeface="Arial Narrow" pitchFamily="34" charset="0"/>
            </a:endParaRPr>
          </a:p>
        </p:txBody>
      </p:sp>
      <p:sp>
        <p:nvSpPr>
          <p:cNvPr id="47109" name="TextBox 4"/>
          <p:cNvSpPr txBox="1">
            <a:spLocks noChangeArrowheads="1"/>
          </p:cNvSpPr>
          <p:nvPr/>
        </p:nvSpPr>
        <p:spPr bwMode="auto">
          <a:xfrm>
            <a:off x="881063" y="215900"/>
            <a:ext cx="5881687"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Типичные ошибки построения отчетности за грант</a:t>
            </a:r>
          </a:p>
        </p:txBody>
      </p:sp>
      <p:sp>
        <p:nvSpPr>
          <p:cNvPr id="47110" name="TextBox 4"/>
          <p:cNvSpPr txBox="1">
            <a:spLocks noChangeArrowheads="1"/>
          </p:cNvSpPr>
          <p:nvPr/>
        </p:nvSpPr>
        <p:spPr bwMode="auto">
          <a:xfrm>
            <a:off x="1187450" y="750888"/>
            <a:ext cx="5067300"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2300">
                <a:solidFill>
                  <a:srgbClr val="777777"/>
                </a:solidFill>
                <a:latin typeface="Arial Narrow" pitchFamily="34" charset="0"/>
              </a:rPr>
              <a:t>Что необходимо для успешной отчетности</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TextBox 1"/>
          <p:cNvSpPr txBox="1">
            <a:spLocks noChangeArrowheads="1"/>
          </p:cNvSpPr>
          <p:nvPr/>
        </p:nvSpPr>
        <p:spPr bwMode="auto">
          <a:xfrm>
            <a:off x="928688" y="928688"/>
            <a:ext cx="7929562"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just"/>
            <a:r>
              <a:rPr lang="ru-RU" altLang="ru-RU" sz="1200">
                <a:latin typeface="Arial Narrow" pitchFamily="34" charset="0"/>
              </a:rPr>
              <a:t>необходимости постоянного  решения проблем пространственного развития страны, систем расселения,  градостроительного и архитектурного благоустройства ее территории, отвечающего современным экологическим стандартам, в том, что восстанавливалось отношение к архитектуре и дизайну как важнейшей части культурного наследия (народной, профессионально  институциализированной и также актуально-инновационной).</a:t>
            </a:r>
          </a:p>
          <a:p>
            <a:endParaRPr lang="ru-RU" altLang="ru-RU" sz="1800"/>
          </a:p>
        </p:txBody>
      </p:sp>
      <p:pic>
        <p:nvPicPr>
          <p:cNvPr id="48131" name="Рисунок 9" descr="fon3.gif"/>
          <p:cNvPicPr>
            <a:picLocks noChangeAspect="1"/>
          </p:cNvPicPr>
          <p:nvPr/>
        </p:nvPicPr>
        <p:blipFill>
          <a:blip r:embed="rId2">
            <a:lum bright="70000" contrast="-70000"/>
            <a:grayscl/>
            <a:extLst>
              <a:ext uri="{28A0092B-C50C-407E-A947-70E740481C1C}">
                <a14:useLocalDpi xmlns:a14="http://schemas.microsoft.com/office/drawing/2010/main" val="0"/>
              </a:ext>
            </a:extLst>
          </a:blip>
          <a:srcRect/>
          <a:stretch>
            <a:fillRect/>
          </a:stretch>
        </p:blipFill>
        <p:spPr bwMode="auto">
          <a:xfrm>
            <a:off x="0" y="0"/>
            <a:ext cx="9144000" cy="426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2" name="Прямоугольник 5"/>
          <p:cNvSpPr>
            <a:spLocks noChangeArrowheads="1"/>
          </p:cNvSpPr>
          <p:nvPr/>
        </p:nvSpPr>
        <p:spPr bwMode="auto">
          <a:xfrm>
            <a:off x="973138" y="2928938"/>
            <a:ext cx="3149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ru-RU" altLang="ru-RU" sz="4400" i="1"/>
              <a:t>Спасибо за</a:t>
            </a:r>
          </a:p>
        </p:txBody>
      </p:sp>
      <p:sp>
        <p:nvSpPr>
          <p:cNvPr id="48133" name="Rectangle 3"/>
          <p:cNvSpPr txBox="1">
            <a:spLocks noChangeArrowheads="1"/>
          </p:cNvSpPr>
          <p:nvPr/>
        </p:nvSpPr>
        <p:spPr bwMode="auto">
          <a:xfrm>
            <a:off x="2786063" y="3448050"/>
            <a:ext cx="5367337"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r>
              <a:rPr lang="ru-RU" altLang="ru-RU" sz="4400" i="1">
                <a:latin typeface="Arial" charset="0"/>
              </a:rPr>
              <a:t>внимание !</a:t>
            </a:r>
          </a:p>
          <a:p>
            <a:pPr marL="342900" indent="-342900"/>
            <a:r>
              <a:rPr lang="ru-RU" altLang="ru-RU" sz="1800" i="1">
                <a:latin typeface="Arial" charset="0"/>
                <a:hlinkClick r:id="rId3"/>
              </a:rPr>
              <a:t>Вебинар о написании заявок на грант</a:t>
            </a:r>
            <a:endParaRPr lang="ru-RU" altLang="ru-RU" sz="1800" i="1">
              <a:latin typeface="Arial" charset="0"/>
            </a:endParaRPr>
          </a:p>
          <a:p>
            <a:pPr marL="342900" indent="-342900"/>
            <a:r>
              <a:rPr lang="en-US" altLang="ru-RU" sz="1800" i="1">
                <a:latin typeface="Arial" charset="0"/>
              </a:rPr>
              <a:t>http://diaconia.ru/webinars/notices/granti604</a:t>
            </a:r>
            <a:endParaRPr lang="ru-RU" altLang="ru-RU" sz="1800" i="1">
              <a:latin typeface="Arial" charset="0"/>
            </a:endParaRPr>
          </a:p>
          <a:p>
            <a:pPr marL="342900" indent="-342900"/>
            <a:endParaRPr lang="ru-RU" altLang="ru-RU" sz="1800" i="1">
              <a:latin typeface="Arial" charset="0"/>
              <a:hlinkClick r:id="rId4"/>
            </a:endParaRPr>
          </a:p>
          <a:p>
            <a:pPr marL="342900" indent="-342900"/>
            <a:r>
              <a:rPr lang="ru-RU" altLang="ru-RU" sz="1800" i="1">
                <a:latin typeface="Arial" charset="0"/>
                <a:hlinkClick r:id="rId4"/>
              </a:rPr>
              <a:t>Вебинар о типичных ошибках в заявках</a:t>
            </a:r>
            <a:endParaRPr lang="ru-RU" altLang="ru-RU" sz="1800" i="1">
              <a:latin typeface="Arial" charset="0"/>
            </a:endParaRPr>
          </a:p>
          <a:p>
            <a:pPr marL="342900" indent="-342900"/>
            <a:r>
              <a:rPr lang="en-US" altLang="ru-RU" sz="1800" i="1">
                <a:latin typeface="Arial" charset="0"/>
              </a:rPr>
              <a:t>http://diaconia.ru/webinars/notices/granti2604/</a:t>
            </a:r>
            <a:endParaRPr lang="ru-RU" altLang="ru-RU" sz="1800" i="1">
              <a:latin typeface="Arial" charset="0"/>
            </a:endParaRPr>
          </a:p>
          <a:p>
            <a:pPr marL="342900" indent="-342900"/>
            <a:endParaRPr lang="ru-RU" altLang="ru-RU" sz="1800" i="1">
              <a:latin typeface="Arial" charset="0"/>
            </a:endParaRPr>
          </a:p>
        </p:txBody>
      </p:sp>
      <p:sp>
        <p:nvSpPr>
          <p:cNvPr id="8" name="Прямоугольник 7"/>
          <p:cNvSpPr/>
          <p:nvPr/>
        </p:nvSpPr>
        <p:spPr>
          <a:xfrm>
            <a:off x="5715000" y="6143625"/>
            <a:ext cx="2643188" cy="714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1" name="Нижний колонтитул 10"/>
          <p:cNvSpPr txBox="1">
            <a:spLocks noGrp="1"/>
          </p:cNvSpPr>
          <p:nvPr/>
        </p:nvSpPr>
        <p:spPr>
          <a:xfrm>
            <a:off x="3124200" y="6492875"/>
            <a:ext cx="2895600" cy="365125"/>
          </a:xfrm>
          <a:prstGeom prst="rect">
            <a:avLst/>
          </a:prstGeom>
          <a:noFill/>
        </p:spPr>
        <p:txBody>
          <a:bodyPr anchor="ctr"/>
          <a:lstStyle/>
          <a:p>
            <a:pPr algn="r" fontAlgn="auto">
              <a:spcBef>
                <a:spcPts val="0"/>
              </a:spcBef>
              <a:spcAft>
                <a:spcPts val="0"/>
              </a:spcAft>
              <a:defRPr/>
            </a:pPr>
            <a:r>
              <a:rPr lang="ru-RU" sz="1200">
                <a:solidFill>
                  <a:schemeClr val="tx1">
                    <a:tint val="75000"/>
                  </a:schemeClr>
                </a:solidFill>
                <a:latin typeface="Arial Narrow" pitchFamily="34" charset="0"/>
                <a:cs typeface="+mn-cs"/>
              </a:rPr>
              <a:t>Национальный центр </a:t>
            </a:r>
          </a:p>
          <a:p>
            <a:pPr algn="r" fontAlgn="auto">
              <a:spcBef>
                <a:spcPts val="0"/>
              </a:spcBef>
              <a:spcAft>
                <a:spcPts val="0"/>
              </a:spcAft>
              <a:defRPr/>
            </a:pPr>
            <a:r>
              <a:rPr lang="ru-RU" sz="1200">
                <a:solidFill>
                  <a:schemeClr val="tx1">
                    <a:tint val="75000"/>
                  </a:schemeClr>
                </a:solidFill>
                <a:latin typeface="Arial Narrow" pitchFamily="34" charset="0"/>
                <a:cs typeface="+mn-cs"/>
              </a:rPr>
              <a:t>социально-гуманитарных проектов</a:t>
            </a:r>
            <a:endParaRPr lang="ru-RU" sz="1200" dirty="0">
              <a:solidFill>
                <a:schemeClr val="tx1">
                  <a:tint val="75000"/>
                </a:schemeClr>
              </a:solidFill>
              <a:latin typeface="Arial Narrow" pitchFamily="34" charset="0"/>
              <a:cs typeface="+mn-cs"/>
            </a:endParaRPr>
          </a:p>
        </p:txBody>
      </p:sp>
      <p:sp>
        <p:nvSpPr>
          <p:cNvPr id="48136" name="Номер слайда 11"/>
          <p:cNvSpPr txBox="1">
            <a:spLocks noGrp="1"/>
          </p:cNvSpPr>
          <p:nvPr/>
        </p:nvSpPr>
        <p:spPr bwMode="auto">
          <a:xfrm>
            <a:off x="5286375"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r"/>
            <a:fld id="{EE6C29AA-8292-4048-AFAD-FA79C1D681B4}" type="slidenum">
              <a:rPr lang="ru-RU" altLang="ru-RU" sz="1200">
                <a:solidFill>
                  <a:schemeClr val="bg1"/>
                </a:solidFill>
                <a:latin typeface="Arial Narrow" pitchFamily="34" charset="0"/>
              </a:rPr>
              <a:pPr algn="r"/>
              <a:t>44</a:t>
            </a:fld>
            <a:endParaRPr lang="ru-RU" altLang="ru-RU" sz="1200">
              <a:solidFill>
                <a:schemeClr val="bg1"/>
              </a:solidFill>
              <a:latin typeface="Arial Narrow" pitchFamily="34" charset="0"/>
            </a:endParaRPr>
          </a:p>
        </p:txBody>
      </p:sp>
      <p:sp>
        <p:nvSpPr>
          <p:cNvPr id="13" name="Прямоугольник 12"/>
          <p:cNvSpPr/>
          <p:nvPr/>
        </p:nvSpPr>
        <p:spPr>
          <a:xfrm>
            <a:off x="3132138" y="6237288"/>
            <a:ext cx="2952750" cy="620712"/>
          </a:xfrm>
          <a:prstGeom prst="rect">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docProps/app.xml><?xml version="1.0" encoding="utf-8"?>
<Properties xmlns="http://schemas.openxmlformats.org/officeDocument/2006/extended-properties" xmlns:vt="http://schemas.openxmlformats.org/officeDocument/2006/docPropsVTypes">
  <Template/>
  <TotalTime>2093</TotalTime>
  <Words>5921</Words>
  <Application>Microsoft Office PowerPoint</Application>
  <PresentationFormat>Экран (4:3)</PresentationFormat>
  <Paragraphs>787</Paragraphs>
  <Slides>44</Slides>
  <Notes>14</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44</vt:i4>
      </vt:variant>
    </vt:vector>
  </HeadingPairs>
  <TitlesOfParts>
    <vt:vector size="51" baseType="lpstr">
      <vt:lpstr>Arial</vt:lpstr>
      <vt:lpstr>Calibri</vt:lpstr>
      <vt:lpstr>Arial Narrow</vt:lpstr>
      <vt:lpstr>Times New Roman</vt:lpstr>
      <vt:lpstr>Wingdings</vt:lpstr>
      <vt:lpstr>Tahoma</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lpstr> Схема работы с проблемным полем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private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Customer</dc:creator>
  <cp:lastModifiedBy>Константин Басилов</cp:lastModifiedBy>
  <cp:revision>189</cp:revision>
  <dcterms:created xsi:type="dcterms:W3CDTF">2011-03-27T13:15:12Z</dcterms:created>
  <dcterms:modified xsi:type="dcterms:W3CDTF">2015-08-31T22:09:18Z</dcterms:modified>
</cp:coreProperties>
</file>