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63" r:id="rId6"/>
    <p:sldId id="265" r:id="rId7"/>
    <p:sldId id="264" r:id="rId8"/>
    <p:sldId id="266" r:id="rId9"/>
    <p:sldId id="267" r:id="rId10"/>
    <p:sldId id="259" r:id="rId11"/>
    <p:sldId id="268" r:id="rId12"/>
    <p:sldId id="269" r:id="rId13"/>
    <p:sldId id="270" r:id="rId14"/>
    <p:sldId id="272" r:id="rId15"/>
    <p:sldId id="273" r:id="rId16"/>
    <p:sldId id="271" r:id="rId17"/>
    <p:sldId id="276" r:id="rId18"/>
    <p:sldId id="277" r:id="rId19"/>
    <p:sldId id="260" r:id="rId20"/>
    <p:sldId id="278" r:id="rId21"/>
    <p:sldId id="283" r:id="rId22"/>
    <p:sldId id="280" r:id="rId23"/>
    <p:sldId id="281" r:id="rId2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9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C081535-37D6-4D77-9600-ABA239514453}" type="datetimeFigureOut">
              <a:rPr lang="ru-RU" smtClean="0"/>
              <a:pPr/>
              <a:t>03.06.2015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82F738B-3DFD-453A-A1D2-DF4000F83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pravconsult/2015-06-04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osreestr.ru/sit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76249/?dst=100170" TargetMode="External"/><Relationship Id="rId2" Type="http://schemas.openxmlformats.org/officeDocument/2006/relationships/hyperlink" Target="http://www.consultant.ru/document/cons_doc_LAW_132709/?dst=10006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nsultant.ru/document/cons_doc_LAW_99661/?dst=10000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73430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84784"/>
            <a:ext cx="8229600" cy="1491171"/>
          </a:xfrm>
        </p:spPr>
        <p:txBody>
          <a:bodyPr>
            <a:normAutofit/>
          </a:bodyPr>
          <a:lstStyle/>
          <a:p>
            <a:r>
              <a:rPr lang="ru-RU" b="1" dirty="0" smtClean="0">
                <a:hlinkClick r:id="rId2"/>
              </a:rPr>
              <a:t>Законодательство России о жилье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083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124744"/>
            <a:ext cx="7772400" cy="2376264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Статья 209 ГК РФ: Содержание права собственности</a:t>
            </a:r>
            <a:br>
              <a:rPr lang="ru-RU" sz="3200" dirty="0" smtClean="0"/>
            </a:br>
            <a:r>
              <a:rPr lang="ru-RU" sz="3200" dirty="0" smtClean="0"/>
              <a:t> Собственнику принадлежат права владения, пользования и распоряжения своим имуществом.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, 1992-2015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1061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Гражданский кодекс Российской </a:t>
            </a:r>
            <a:r>
              <a:rPr lang="ru-RU" dirty="0" smtClean="0"/>
              <a:t>Федерации</a:t>
            </a:r>
          </a:p>
          <a:p>
            <a:r>
              <a:rPr lang="ru-RU" dirty="0" smtClean="0"/>
              <a:t>ЗАКОН РФ "О ПРИВАТИЗАЦИИ ЖИЛИЩНОГО ФОНДА В РОССИЙСКОЙ ФЕДЕРАЦИИ»от 04.07.1991 N 1541-1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Возникновение права собственности на недвижимость в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7142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404664"/>
            <a:ext cx="7772400" cy="358289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Приватизация жилых помещений - бесплатная передача в собственность граждан Российской Федерации на добровольной основе занимаемых ими жилых помещений в государственном и муниципальном жилищном фонде</a:t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Срок приватизации продлен до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 1 марта 2016 года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12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Право на приватизацию имеет каждый гражданин, который не участвовал в приватизации в совершеннолетнем возрасте. (те кто приватизировал до 18 лет, имеют права на приватизацию еще раз в совершеннолетнем возрасте)</a:t>
            </a:r>
          </a:p>
          <a:p>
            <a:r>
              <a:rPr lang="ru-RU" sz="2000" dirty="0" smtClean="0"/>
              <a:t>Для приватизации квартиры необходимо согласие ВСЕХ состоящих на регистрационном учете в квартире лиц. </a:t>
            </a:r>
          </a:p>
          <a:p>
            <a:r>
              <a:rPr lang="ru-RU" sz="2000" dirty="0" smtClean="0"/>
              <a:t>Принудить к приватизации невозможно.</a:t>
            </a:r>
          </a:p>
          <a:p>
            <a:r>
              <a:rPr lang="ru-RU" sz="2000" dirty="0" smtClean="0"/>
              <a:t>Квартира приватизируется на всех участвующих в равных долях (включая детей).</a:t>
            </a:r>
          </a:p>
          <a:p>
            <a:r>
              <a:rPr lang="ru-RU" sz="2000" dirty="0" smtClean="0"/>
              <a:t>Можно отказаться от приватизации подписав нотариальный отказ.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приватизации: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709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После приватизации квартиру можно отчуждать (продавать, дарить, менять, заключать ренту) и передавать по наследству.</a:t>
            </a:r>
          </a:p>
          <a:p>
            <a:r>
              <a:rPr lang="ru-RU" sz="2000" dirty="0" smtClean="0"/>
              <a:t>Меняется порядок регистрации лиц в квартире. (собственники и члены семьи собственников).</a:t>
            </a:r>
          </a:p>
          <a:p>
            <a:r>
              <a:rPr lang="ru-RU" sz="2000" dirty="0" smtClean="0"/>
              <a:t>Лицо подписавшее отказ от приватизации сохранят право пользование квартирой, даже при смене собственника.</a:t>
            </a:r>
          </a:p>
          <a:p>
            <a:r>
              <a:rPr lang="ru-RU" sz="2000" dirty="0" smtClean="0"/>
              <a:t>Возникает налог на собственность (0,1 процента от кадастровой стоимости)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Что меняет приватизация квартиры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03830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Подлинники ордера (распоряжения) и договора социального найма</a:t>
            </a:r>
          </a:p>
          <a:p>
            <a:r>
              <a:rPr lang="ru-RU" dirty="0" smtClean="0"/>
              <a:t>Расширенная выписка из домовой книги (срок действия - 2 месяца)</a:t>
            </a:r>
          </a:p>
          <a:p>
            <a:r>
              <a:rPr lang="ru-RU" dirty="0" smtClean="0"/>
              <a:t>Справка о замене паспорта</a:t>
            </a:r>
          </a:p>
          <a:p>
            <a:r>
              <a:rPr lang="ru-RU" dirty="0" smtClean="0"/>
              <a:t>Расширенная выписка из домовой книги (с внесением не только прописанных на данный момент, но и всех выбывших) и справка о замене паспорта (с указанием реквизитов всех документов и изменений фамилий с 1991 г.) выдаются в паспортном столе ГКУ ИС района также при предъявлении паспорта. При получении документов проверяйте правильность написания фамилии, имени, отчества, даты рождения, реквизитов паспортов. На всех документах должны стоять число, подпись с расшифровкой фамилии должностного лица и печать.</a:t>
            </a:r>
          </a:p>
          <a:p>
            <a:r>
              <a:rPr lang="ru-RU" dirty="0" smtClean="0"/>
              <a:t>Для граждан, прибывших в Москву из других регионов Российской Федерации - справка из регистрационного органа о том, что они не участвовали в приватизации по предыдущему месту жительства.</a:t>
            </a:r>
          </a:p>
          <a:p>
            <a:r>
              <a:rPr lang="ru-RU" dirty="0" smtClean="0"/>
              <a:t>Копия финансового лицевого счета понадобится Вам только в том случае, если Вы занимаете комнату в коммунальной квартире.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Документы для приватизации </a:t>
            </a:r>
            <a:br>
              <a:rPr lang="ru-RU" dirty="0" smtClean="0"/>
            </a:br>
            <a:r>
              <a:rPr lang="ru-RU" dirty="0" smtClean="0"/>
              <a:t>через МФЦ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049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 Едином государственном реестре прав на недвижимое имущество и сделок с ним (ЕГРП).</a:t>
            </a:r>
          </a:p>
          <a:p>
            <a:pPr algn="ctr">
              <a:buNone/>
            </a:pPr>
            <a:r>
              <a:rPr lang="ru-RU" dirty="0" smtClean="0"/>
              <a:t>Ведением ЕГРП занимается Федеральная служба государственной регистрации, кадастра и картографии.</a:t>
            </a:r>
          </a:p>
          <a:p>
            <a:pPr algn="ctr">
              <a:buNone/>
            </a:pPr>
            <a:r>
              <a:rPr lang="ru-RU" dirty="0" smtClean="0"/>
              <a:t>Выписку из ЕГРП можно получить и в МФЦ</a:t>
            </a:r>
          </a:p>
          <a:p>
            <a:pPr algn="just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https://rosreestr.ru/site/</a:t>
            </a: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Все сделки с недвижимостью подлежат регистрации в ЕГРП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1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404664"/>
            <a:ext cx="7408333" cy="57214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/>
              <a:t>Виды сделок с недвижимостью: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/>
              <a:t>Купля-продажа</a:t>
            </a:r>
          </a:p>
          <a:p>
            <a:pPr algn="ctr">
              <a:buNone/>
            </a:pPr>
            <a:r>
              <a:rPr lang="ru-RU" sz="4400" dirty="0" smtClean="0"/>
              <a:t>Дарение</a:t>
            </a:r>
          </a:p>
          <a:p>
            <a:pPr algn="ctr">
              <a:buNone/>
            </a:pPr>
            <a:r>
              <a:rPr lang="ru-RU" sz="4400" dirty="0" smtClean="0"/>
              <a:t>Мена</a:t>
            </a:r>
          </a:p>
          <a:p>
            <a:pPr algn="ctr">
              <a:buNone/>
            </a:pPr>
            <a:r>
              <a:rPr lang="ru-RU" sz="4400" dirty="0" smtClean="0"/>
              <a:t>Рента</a:t>
            </a:r>
          </a:p>
          <a:p>
            <a:pPr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9275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548680"/>
            <a:ext cx="7772400" cy="4464496"/>
          </a:xfrm>
        </p:spPr>
        <p:txBody>
          <a:bodyPr>
            <a:normAutofit/>
          </a:bodyPr>
          <a:lstStyle/>
          <a:p>
            <a:r>
              <a:rPr lang="ru-RU" dirty="0" smtClean="0"/>
              <a:t>Во всех перечисленных видах сделок (договоров)</a:t>
            </a:r>
            <a:br>
              <a:rPr lang="ru-RU" dirty="0" smtClean="0"/>
            </a:br>
            <a:r>
              <a:rPr lang="ru-RU" dirty="0" smtClean="0"/>
              <a:t>ПРОИСХОДИТ ОТЧУЖДЕНИЕ</a:t>
            </a:r>
            <a:br>
              <a:rPr lang="ru-RU" dirty="0" smtClean="0"/>
            </a:br>
            <a:r>
              <a:rPr lang="ru-RU" dirty="0" smtClean="0"/>
              <a:t>НЕДВИЖИОСТИ</a:t>
            </a:r>
            <a:br>
              <a:rPr lang="ru-RU" dirty="0" smtClean="0"/>
            </a:br>
            <a:r>
              <a:rPr lang="ru-RU" sz="3200" dirty="0" smtClean="0"/>
              <a:t>(собственником становится другой человек)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75055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Особенности купли-продажи: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Возмездный</a:t>
            </a:r>
          </a:p>
          <a:p>
            <a:r>
              <a:rPr lang="ru-RU" dirty="0" smtClean="0"/>
              <a:t>Может быть составлен в простой письменной форме (без участия нотариуса)</a:t>
            </a:r>
          </a:p>
          <a:p>
            <a:r>
              <a:rPr lang="ru-RU" dirty="0" smtClean="0"/>
              <a:t>Позволяет предусмотреть широкие обязательства у сторон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200" dirty="0" smtClean="0"/>
              <a:t>По договору купли-продажи одна сторона (продавец) обязуется передать вещь (товар) в собственность другой стороне (покупателю), а покупатель обязуется принять этот товар и уплатить за него определенную денежную сумму (цену</a:t>
            </a:r>
            <a:r>
              <a:rPr lang="ru-RU" sz="2200" dirty="0" smtClean="0"/>
              <a:t>). Ст.454 ГК РФ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008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Обмен одного объекта недвижимости на другой</a:t>
            </a:r>
          </a:p>
          <a:p>
            <a:r>
              <a:rPr lang="ru-RU" dirty="0" smtClean="0"/>
              <a:t>Сходен с договором купли-продажи по возможности широко предусмотреть обязательства сторон</a:t>
            </a:r>
          </a:p>
          <a:p>
            <a:r>
              <a:rPr lang="ru-RU" dirty="0" smtClean="0"/>
              <a:t>Гарантия того, что в замен получаете сразу другую квартиру, а не деньги</a:t>
            </a:r>
          </a:p>
          <a:p>
            <a:r>
              <a:rPr lang="ru-RU" dirty="0" smtClean="0"/>
              <a:t>В сегодняшних условиях этот вид договора мало реализуем.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 договору мены каждая из сторон обязуется передать в собственность другой стороны один товар в обмен на </a:t>
            </a:r>
            <a:r>
              <a:rPr lang="ru-RU" sz="2400" dirty="0" smtClean="0"/>
              <a:t>другой ст.567 ГК РФ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671470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Безвозмездность</a:t>
            </a:r>
          </a:p>
          <a:p>
            <a:r>
              <a:rPr lang="ru-RU" dirty="0" smtClean="0"/>
              <a:t>Невозможно предусмотреть встречные обязательства одаряемого (в том числе не выписывать из квартиры дарителя)</a:t>
            </a:r>
          </a:p>
          <a:p>
            <a:r>
              <a:rPr lang="ru-RU" dirty="0" smtClean="0"/>
              <a:t>Есть основания для отмены дара</a:t>
            </a:r>
          </a:p>
          <a:p>
            <a:r>
              <a:rPr lang="ru-RU" dirty="0" smtClean="0"/>
              <a:t>Если одаряемый не является близким родственником дарителя (муж, жена, родители, дети, бабушки, внуки) уплачивается одаряемым налог в размере 13% от стоимости.</a:t>
            </a:r>
          </a:p>
          <a:p>
            <a:r>
              <a:rPr lang="ru-RU" dirty="0" smtClean="0"/>
              <a:t>Возможно совершать договор в простой письменной форме (без участия нотариуса).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По договору дарения одна сторона (даритель) безвозмездно передает или обязуется передать другой стороне (одаряемому) вещь в собственность ст.572 ГК РФ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16165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hlinkClick r:id="rId2" tooltip="Федеральный закон от 25.12.2008 N 280-ФЗ&#10;(ред. от 06.12.2011)&#10;&quot;О внесении изменений в отдельные законодательные акты Российской Федерации в связи с ратификацией Конвенции Организации Объединенных Наций против коррупции от 31 октября 2003 года и Конвенции об уголовной ответственности за коррупцию от 27 января 1999 года и принятием Федерального закона &quot;О противодействии коррупции&quot;"/>
              </a:rPr>
              <a:t>1</a:t>
            </a:r>
            <a:r>
              <a:rPr lang="ru-RU" dirty="0" smtClean="0"/>
              <a:t>. Не допускается дарение, за исключением обычных подарков, стоимость которых не превышает трех тысяч рублей:</a:t>
            </a:r>
          </a:p>
          <a:p>
            <a:r>
              <a:rPr lang="ru-RU" dirty="0" smtClean="0"/>
              <a:t>1) от имени малолетних и граждан, признанных </a:t>
            </a:r>
            <a:r>
              <a:rPr lang="ru-RU" dirty="0" smtClean="0">
                <a:hlinkClick r:id="rId3" tooltip="&quot;Гражданский кодекс Российской Федерации (часть первая)&quot; от 30.11.1994 N 51-ФЗ&#10;(ред. от 23.05.2015)&#10;(с изм. и доп., вступ. в силу с 01.06.2015)"/>
              </a:rPr>
              <a:t>недееспособными</a:t>
            </a:r>
            <a:r>
              <a:rPr lang="ru-RU" dirty="0" smtClean="0"/>
              <a:t>, их </a:t>
            </a:r>
            <a:r>
              <a:rPr lang="ru-RU" dirty="0" smtClean="0">
                <a:hlinkClick r:id="rId4" tooltip="Справочная информация: &quot;Законные представители&quot;&#10;(Материал подготовлен специалистами КонсультантПлюс)"/>
              </a:rPr>
              <a:t>законными представителями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2) работникам образовательных организаций, медицинских организаций, организаций, оказывающих социальные услуги, и аналогичных организаций, в том числе организаций для детей-сирот и детей, оставшихся без попечения родителей, гражданами, находящимися в них на лечении, содержании или воспитании, супругами и родственниками этих граждан;</a:t>
            </a:r>
          </a:p>
          <a:p>
            <a:r>
              <a:rPr lang="ru-RU" dirty="0" smtClean="0"/>
              <a:t>3) лицам, замещающим государственные должности Российской Федерации, государственные должности субъектов Российской Федерации, муниципальные должности, государственным служащим, муниципальным служащим, служащим Банка России в связи с их должностным положением или в связи с исполнением ими служебных обязанностей;</a:t>
            </a:r>
          </a:p>
          <a:p>
            <a:r>
              <a:rPr lang="ru-RU" dirty="0" smtClean="0"/>
              <a:t>4) в отношениях между коммерческими организациями.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Запрещение дарения ст.575 ГК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1802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Даритель вправе отменить дарение, если одаряемый совершил покушение на его жизнь, жизнь кого-либо из членов его семьи или близких родственников либо умышленно причинил дарителю телесные повреждения.</a:t>
            </a:r>
          </a:p>
          <a:p>
            <a:r>
              <a:rPr lang="ru-RU" dirty="0" smtClean="0"/>
              <a:t>В случае умышленного лишения жизни дарителя одаряемым право требовать в суде отмены дарения принадлежит наследникам дарителя.</a:t>
            </a:r>
          </a:p>
          <a:p>
            <a:r>
              <a:rPr lang="ru-RU" dirty="0" smtClean="0"/>
              <a:t> Даритель вправе потребовать в судебном порядке отмены дарения, если обращение одаряемого с подаренной вещью, представляющей для дарителя большую неимущественную ценность, создает угрозу ее безвозвратной утраты.</a:t>
            </a:r>
          </a:p>
          <a:p>
            <a:r>
              <a:rPr lang="ru-RU" dirty="0" smtClean="0"/>
              <a:t>По требованию заинтересованного лица суд может отменить дарение, совершенное индивидуальным предпринимателем или юридическим лицом в нарушение положений </a:t>
            </a:r>
            <a:r>
              <a:rPr lang="ru-RU" dirty="0" smtClean="0">
                <a:hlinkClick r:id="rId2" tooltip="Федеральный закон от 26.10.2002 N 127-ФЗ&#10;(ред. от 29.12.2014)&#10;&quot;О несостоятельности (банкротстве)&quot;&#10;(с изм. и доп., вступ. в силу с 29.01.2015)"/>
              </a:rPr>
              <a:t>закона</a:t>
            </a:r>
            <a:r>
              <a:rPr lang="ru-RU" dirty="0" smtClean="0"/>
              <a:t> о несостоятельности (банкротстве) за счет средств, связанных с его предпринимательской деятельностью, в течение шести месяцев, предшествовавших объявлению такого лица несостоятельным (банкротом).</a:t>
            </a:r>
          </a:p>
          <a:p>
            <a:r>
              <a:rPr lang="ru-RU" dirty="0" smtClean="0"/>
              <a:t> В договоре дарения может быть обусловлено право дарителя отменить дарение в случае, если он переживет одаряемого.</a:t>
            </a:r>
          </a:p>
          <a:p>
            <a:r>
              <a:rPr lang="ru-RU" dirty="0" smtClean="0"/>
              <a:t> В случае отмены дарения одаряемый обязан возвратить подаренную вещь, если она сохранилась в натуре к моменту отмены дарения.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Отмена дарения с.578 ГК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122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Обязательно нотариальное удостоверение</a:t>
            </a:r>
          </a:p>
          <a:p>
            <a:r>
              <a:rPr lang="ru-RU" dirty="0" smtClean="0"/>
              <a:t>Собственность переходит к плательщику ренты сразу, однако права получателя ренты являются обременением ( до момента выплаты полной суммы, до момента смерти получателя)</a:t>
            </a:r>
          </a:p>
          <a:p>
            <a:r>
              <a:rPr lang="ru-RU" dirty="0" smtClean="0"/>
              <a:t>Возможность предусмотреть широкий круг обязательств плательщика ренты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82560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 договору ренты одна сторона (получатель ренты) передает другой стороне (плательщику ренты) в собственность имущество, а плательщик ренты обязуется в обмен на полученное имущество периодически выплачивать получателю ренту в виде определенной денежной суммы либо предоставления средств на его содержание в иной форме. Ст.583 ГК РФ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15816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Совершеннолетнее . Сделки по отчуждению имущества несовершеннолетними требуют разрешения органов опеки</a:t>
            </a:r>
          </a:p>
          <a:p>
            <a:r>
              <a:rPr lang="ru-RU" dirty="0" smtClean="0"/>
              <a:t>Дееспособное. Ограничение дееспособности и признание недееспособным требует для совершения сделок разрешения органов опеки</a:t>
            </a:r>
          </a:p>
          <a:p>
            <a:r>
              <a:rPr lang="ru-RU" dirty="0" smtClean="0"/>
              <a:t>Не страдающее психическими заболеваниями, находящее в сознание и способное понимать значение действий. В случае наличия таких заболеваний может потребоваться освидетельствование.</a:t>
            </a:r>
          </a:p>
          <a:p>
            <a:r>
              <a:rPr lang="ru-RU" dirty="0" smtClean="0"/>
              <a:t>Не страдающее алкогольной и наркотической зависимостью </a:t>
            </a:r>
            <a:br>
              <a:rPr lang="ru-RU" dirty="0" smtClean="0"/>
            </a:br>
            <a:r>
              <a:rPr lang="ru-RU" dirty="0" smtClean="0"/>
              <a:t>( в том числе принятие сильнодействующих лекарственных средств). Может потребоваться медицинское освидетельствование на предмет установления состояния.</a:t>
            </a:r>
          </a:p>
          <a:p>
            <a:r>
              <a:rPr lang="ru-RU" dirty="0" smtClean="0"/>
              <a:t>Наличие возможности читать и писать. Может потребоваться рукоприкладчик.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Требования к лицу, участвующему в сделках: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531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1. Собственник жилого помещения осуществляет права владения, пользования и распоряжения принадлежащим ему на праве собственности жилым помещением в соответствии с его назначением и пределами его использования, которые установлены настоящим </a:t>
            </a:r>
            <a:r>
              <a:rPr lang="ru-RU" u="sng" dirty="0" smtClean="0"/>
              <a:t>Кодексом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Собственник жилого помещения вправе предоставить во владение и (или) в пользование принадлежащее ему на праве собственности жилое помещение гражданину на основании договора найма, договора безвозмездного пользования или на ином законном основании, а также юридическому лицу на основании договора аренды или на ином законном основании с учетом требований, установленных гражданским </a:t>
            </a:r>
            <a:r>
              <a:rPr lang="ru-RU" u="sng" dirty="0" smtClean="0"/>
              <a:t>законодательством</a:t>
            </a:r>
            <a:r>
              <a:rPr lang="ru-RU" dirty="0" smtClean="0"/>
              <a:t>, настоящим Кодексом.</a:t>
            </a:r>
          </a:p>
          <a:p>
            <a:r>
              <a:rPr lang="ru-RU" dirty="0" smtClean="0"/>
              <a:t>3. Собственник жилого помещения несет бремя содержания данного помещения и, если данное помещение является квартирой, общего имущества собственников помещений в соответствующем многоквартирном доме, а собственник комнаты в коммунальной квартире несет также бремя содержания общего имущества собственников комнат в такой квартире, если иное не предусмотрено федеральным </a:t>
            </a:r>
            <a:r>
              <a:rPr lang="ru-RU" u="sng" dirty="0" smtClean="0"/>
              <a:t>законом</a:t>
            </a:r>
            <a:r>
              <a:rPr lang="ru-RU" dirty="0" smtClean="0"/>
              <a:t> или договором.</a:t>
            </a:r>
          </a:p>
          <a:p>
            <a:r>
              <a:rPr lang="ru-RU" dirty="0" smtClean="0"/>
              <a:t>4. Собственник жилого помещения обязан поддерживать данное помещение в надлежащем состоянии, не допуская бесхозяйственного обращения с ним, соблюдать права и законные интересы соседей, </a:t>
            </a:r>
            <a:r>
              <a:rPr lang="ru-RU" u="sng" dirty="0" smtClean="0"/>
              <a:t>правила</a:t>
            </a:r>
            <a:r>
              <a:rPr lang="ru-RU" dirty="0" smtClean="0"/>
              <a:t> пользования жилыми помещениями, а также </a:t>
            </a:r>
            <a:r>
              <a:rPr lang="ru-RU" u="sng" dirty="0" smtClean="0"/>
              <a:t>правила</a:t>
            </a:r>
            <a:r>
              <a:rPr lang="ru-RU" dirty="0" smtClean="0"/>
              <a:t> содержания общего имущества собственников помещений в многоквартирном доме.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Права и обязанности собственника жилого помещения ст. 30 ЖК РФ: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73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404664"/>
            <a:ext cx="7772400" cy="358289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Права и обязанности пользователя жилого помещения ст.31 ЖК РФ: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002060"/>
                </a:solidFill>
              </a:rPr>
              <a:t>1.К членам семьи собственника жилого помещения относятся проживающие совместно с данным собственником в принадлежащем ему жилом помещении его супруг, а также дети и родители данного собственника. Другие родственники, нетрудоспособные иждивенцы и в исключительных случаях иные граждане могут быть </a:t>
            </a:r>
            <a:r>
              <a:rPr lang="ru-RU" sz="1600" u="sng" dirty="0" smtClean="0">
                <a:solidFill>
                  <a:srgbClr val="002060"/>
                </a:solidFill>
              </a:rPr>
              <a:t>признаны</a:t>
            </a:r>
            <a:r>
              <a:rPr lang="ru-RU" sz="1600" dirty="0" smtClean="0">
                <a:solidFill>
                  <a:srgbClr val="002060"/>
                </a:solidFill>
              </a:rPr>
              <a:t> членами семьи собственника, если они вселены собственником в качестве членов своей семьи.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2. Члены семьи собственника жилого помещения имеют право пользования данным жилым помещением наравне с его собственником, если иное не установлено соглашением между собственником и членами его семьи. Члены семьи собственника жилого помещения обязаны использовать данное жилое помещение по назначению, обеспечивать его сохранность.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3. Дееспособные и ограниченные судом в дееспособности члены семьи собственника жилого помещения несут солидарную с собственником ответственность по обязательствам, вытекающим из пользования данным жилым помещением, если иное не установлено соглашением между собственником и членами его семьи.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753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Autofit/>
          </a:bodyPr>
          <a:lstStyle/>
          <a:p>
            <a:pPr fontAlgn="base"/>
            <a:r>
              <a:rPr lang="ru-RU" sz="1200" dirty="0" smtClean="0"/>
              <a:t>Норма постановки на учет - размер общей площади жилых помещений, приходящийся на долю каждого проживающего, в пределах которого граждане и члены их семей признаются нуждающимися в улучшении жилищных условий и подлежат постановке на учет. Норма постановки на учет устанавливается в размере 10 квадратных метров общей площади для отдельных квартир. Норма постановки на учет устанавливается в размере 15 квадратных метров общей площади для квартир коммунального заселения и квартир гостиничного типа.</a:t>
            </a:r>
          </a:p>
          <a:p>
            <a:pPr fontAlgn="base"/>
            <a:r>
              <a:rPr lang="ru-RU" sz="1200" dirty="0" smtClean="0"/>
              <a:t>Граждане признаются нуждающимися в улучшении жилищных условий, если они проживают в городе Москве в общей сложности не менее 10 лет.</a:t>
            </a:r>
          </a:p>
          <a:p>
            <a:pPr fontAlgn="base"/>
            <a:r>
              <a:rPr lang="ru-RU" sz="1200" dirty="0" smtClean="0"/>
              <a:t>Граждане подлежат постановке на учет нуждающихся в улучшении жилищных условий по истечении 5 лет после совершения действий, приведших к ухудшению жилищных условий, в результате которых возникла необходимость в улучшении жилищных условий.</a:t>
            </a:r>
          </a:p>
          <a:p>
            <a:pPr fontAlgn="base"/>
            <a:r>
              <a:rPr lang="ru-RU" sz="1200" dirty="0" smtClean="0"/>
              <a:t>1) изменение порядка пользования жилыми помещениями;</a:t>
            </a:r>
          </a:p>
          <a:p>
            <a:pPr fontAlgn="base"/>
            <a:r>
              <a:rPr lang="ru-RU" sz="1200" dirty="0" smtClean="0"/>
              <a:t>2) обмен жилого помещения;</a:t>
            </a:r>
          </a:p>
          <a:p>
            <a:pPr fontAlgn="base"/>
            <a:r>
              <a:rPr lang="ru-RU" sz="1200" dirty="0" smtClean="0"/>
              <a:t>3) невыполнение условий договора социального найма, коммерческого найма, безвозмездного пользования жилым помещением, купли-продажи с рассрочкой платежа, повлекшее выселение граждан в судебном порядке;</a:t>
            </a:r>
          </a:p>
          <a:p>
            <a:pPr fontAlgn="base"/>
            <a:r>
              <a:rPr lang="ru-RU" sz="1200" dirty="0" smtClean="0"/>
              <a:t>4) изменение состава семьи в результате вселения иных лиц, расторжения брака;</a:t>
            </a:r>
          </a:p>
          <a:p>
            <a:pPr fontAlgn="base"/>
            <a:r>
              <a:rPr lang="ru-RU" sz="1200" dirty="0" smtClean="0"/>
              <a:t>5) определение долей, выдел доли или изменение долей собственниками жилых помещений;</a:t>
            </a:r>
          </a:p>
          <a:p>
            <a:pPr fontAlgn="base"/>
            <a:r>
              <a:rPr lang="ru-RU" sz="1200" dirty="0" smtClean="0"/>
              <a:t>6) отчуждение имеющегося в собственности граждан и членов их семей жилого помещения либо его доли.</a:t>
            </a:r>
          </a:p>
          <a:p>
            <a:pPr fontAlgn="base"/>
            <a:endParaRPr lang="ru-RU" sz="1200" dirty="0" smtClean="0"/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Постановка на учет нуждающихся в улучшении жилищных условий</a:t>
            </a:r>
            <a:br>
              <a:rPr lang="ru-RU" sz="2800" dirty="0" smtClean="0"/>
            </a:br>
            <a:r>
              <a:rPr lang="ru-RU" sz="2800" dirty="0" smtClean="0"/>
              <a:t>Закон г. Москвы «Об улучшении жилищных условий жителей г.Москвы» от 15.01.2003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052377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dirty="0" smtClean="0"/>
              <a:t>1) вселение по месту жительства супруга, детей, родителей, иных граждан, объединенных признаками родства или свойства, если до вселения они:</a:t>
            </a:r>
          </a:p>
          <a:p>
            <a:pPr fontAlgn="base"/>
            <a:r>
              <a:rPr lang="ru-RU" dirty="0" smtClean="0"/>
              <a:t>не обладали по предыдущему месту жительства самостоятельным правом пользования жилым помещением;</a:t>
            </a:r>
          </a:p>
          <a:p>
            <a:pPr fontAlgn="base"/>
            <a:r>
              <a:rPr lang="ru-RU" dirty="0" smtClean="0"/>
              <a:t>обладали по предыдущему месту жительства самостоятельным правом пользования жилым помещением, но не были обеспечены по норме предоставления;</a:t>
            </a:r>
          </a:p>
          <a:p>
            <a:pPr fontAlgn="base"/>
            <a:r>
              <a:rPr lang="ru-RU" dirty="0" smtClean="0"/>
              <a:t>обладали по предыдущему месту жительства самостоятельным правом пользования жилым помещением, признанным в установленном порядке непригодным для проживания;</a:t>
            </a:r>
          </a:p>
          <a:p>
            <a:pPr fontAlgn="base"/>
            <a:r>
              <a:rPr lang="ru-RU" dirty="0" smtClean="0"/>
              <a:t>безвозмездно передали жилое помещение по предыдущему месту жительства органам государственной власти или органам местного самоуправления либо жилое помещение было изъято указанными органами для государственных или муниципальных нужд в установленном законом порядке;</a:t>
            </a:r>
          </a:p>
          <a:p>
            <a:pPr fontAlgn="base"/>
            <a:r>
              <a:rPr lang="ru-RU" dirty="0" smtClean="0"/>
              <a:t>2) расторжение договора пожизненной ренты и пожизненного содержания с иждивением по инициативе получателя ренты;</a:t>
            </a:r>
          </a:p>
          <a:p>
            <a:pPr fontAlgn="base"/>
            <a:r>
              <a:rPr lang="ru-RU" dirty="0" smtClean="0"/>
              <a:t>3) отказ от принятия дара одаряемым, отказ дарителя от исполнения договора дарения;</a:t>
            </a:r>
          </a:p>
          <a:p>
            <a:pPr fontAlgn="base"/>
            <a:r>
              <a:rPr lang="ru-RU" dirty="0" smtClean="0"/>
              <a:t>4) признание сделки с жилым помещением недействительной в судебном порядке.</a:t>
            </a:r>
          </a:p>
          <a:p>
            <a:pPr fontAlgn="base"/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7261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Статья 1110. Наследование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1. При наследовании имущество умершего (наследство, наследственное имущество) переходит к </a:t>
            </a:r>
            <a:r>
              <a:rPr lang="ru-RU" u="sng" dirty="0" smtClean="0"/>
              <a:t>другим лицам</a:t>
            </a:r>
            <a:r>
              <a:rPr lang="ru-RU" dirty="0" smtClean="0"/>
              <a:t> в порядке универсального правопреемства, то есть в неизменном виде как единое целое и в один и тот же момент, если из </a:t>
            </a:r>
            <a:r>
              <a:rPr lang="ru-RU" u="sng" dirty="0" smtClean="0"/>
              <a:t>правил</a:t>
            </a:r>
            <a:r>
              <a:rPr lang="ru-RU" dirty="0" smtClean="0"/>
              <a:t> настоящего Кодекса не следует иное.</a:t>
            </a:r>
          </a:p>
          <a:p>
            <a:r>
              <a:rPr lang="ru-RU" dirty="0" smtClean="0"/>
              <a:t>2. Наследование регулируется настоящим Кодексом и другими законами, а в случаях, предусмотренных законом, иными правовыми актами.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Статья 1111. Основания наследования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Наследование осуществляется по завещанию и по закону.</a:t>
            </a:r>
          </a:p>
          <a:p>
            <a:r>
              <a:rPr lang="ru-RU" dirty="0" smtClean="0"/>
              <a:t>Наследование по </a:t>
            </a:r>
            <a:r>
              <a:rPr lang="ru-RU" u="sng" dirty="0" smtClean="0"/>
              <a:t>закону</a:t>
            </a:r>
            <a:r>
              <a:rPr lang="ru-RU" dirty="0" smtClean="0"/>
              <a:t> имеет место, когда и поскольку оно не изменено завещанием, а также в иных случаях, установленных настоящим Кодексом.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Статья 1112. Наследство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В состав наследства входят принадлежавшие наследодателю на день открытия наследства вещи, иное имущество, в том числе имущественные права и обязанности.</a:t>
            </a:r>
          </a:p>
          <a:p>
            <a:r>
              <a:rPr lang="ru-RU" dirty="0" smtClean="0"/>
              <a:t>Не входят в состав наследства права и обязанности, неразрывно связанные с личностью наследодателя, в частности право на алименты, право на возмещение вреда, причиненного жизни или здоровью гражданина, а также права и обязанности, переход которых в порядке наследования не допускается настоящим </a:t>
            </a:r>
            <a:r>
              <a:rPr lang="ru-RU" u="sng" dirty="0" smtClean="0"/>
              <a:t>Кодексом</a:t>
            </a:r>
            <a:r>
              <a:rPr lang="ru-RU" dirty="0" smtClean="0"/>
              <a:t> или другими </a:t>
            </a:r>
            <a:r>
              <a:rPr lang="ru-RU" u="sng" dirty="0" smtClean="0"/>
              <a:t>законами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Не входят в состав наследства личные неимущественные права и другие нематериальные блага.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Наследство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90015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 fontScale="25000" lnSpcReduction="20000"/>
          </a:bodyPr>
          <a:lstStyle/>
          <a:p>
            <a:r>
              <a:rPr lang="ru-RU" sz="3100" dirty="0" smtClean="0"/>
              <a:t>Статья 1142. Наследники первой очереди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1. Наследниками первой очереди по закону являются дети, супруг и родители наследодателя.</a:t>
            </a:r>
          </a:p>
          <a:p>
            <a:r>
              <a:rPr lang="ru-RU" sz="3100" dirty="0" smtClean="0"/>
              <a:t>2. Внуки наследодателя и их потомки наследуют по </a:t>
            </a:r>
            <a:r>
              <a:rPr lang="ru-RU" sz="3100" u="sng" dirty="0" smtClean="0"/>
              <a:t>праву представления</a:t>
            </a:r>
            <a:r>
              <a:rPr lang="ru-RU" sz="3100" dirty="0" smtClean="0"/>
              <a:t>.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Статья 1143. Наследники второй очереди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1. Если нет наследников первой очереди, наследниками второй очереди по закону являются полнородные и </a:t>
            </a:r>
            <a:r>
              <a:rPr lang="ru-RU" sz="3100" dirty="0" err="1" smtClean="0"/>
              <a:t>неполнородные</a:t>
            </a:r>
            <a:r>
              <a:rPr lang="ru-RU" sz="3100" dirty="0" smtClean="0"/>
              <a:t> братья и сестры наследодателя, его дедушка и бабушка как со стороны отца, так и со стороны матери.</a:t>
            </a:r>
          </a:p>
          <a:p>
            <a:r>
              <a:rPr lang="ru-RU" sz="3100" dirty="0" smtClean="0"/>
              <a:t>2. Дети полнородных и </a:t>
            </a:r>
            <a:r>
              <a:rPr lang="ru-RU" sz="3100" dirty="0" err="1" smtClean="0"/>
              <a:t>неполнородных</a:t>
            </a:r>
            <a:r>
              <a:rPr lang="ru-RU" sz="3100" dirty="0" smtClean="0"/>
              <a:t> братьев и сестер наследодателя (племянники и племянницы наследодателя) наследуют по </a:t>
            </a:r>
            <a:r>
              <a:rPr lang="ru-RU" sz="3100" u="sng" dirty="0" smtClean="0"/>
              <a:t>праву представления</a:t>
            </a:r>
            <a:r>
              <a:rPr lang="ru-RU" sz="3100" dirty="0" smtClean="0"/>
              <a:t>.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Статья 1144. Наследники третьей очереди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1. Если нет наследников первой и второй очереди, наследниками третьей очереди по закону являются полнородные и </a:t>
            </a:r>
            <a:r>
              <a:rPr lang="ru-RU" sz="3100" dirty="0" err="1" smtClean="0"/>
              <a:t>неполнородные</a:t>
            </a:r>
            <a:r>
              <a:rPr lang="ru-RU" sz="3100" dirty="0" smtClean="0"/>
              <a:t> братья и сестры родителей наследодателя (дяди и тети наследодателя).</a:t>
            </a:r>
          </a:p>
          <a:p>
            <a:r>
              <a:rPr lang="ru-RU" sz="3100" dirty="0" smtClean="0"/>
              <a:t>2. Двоюродные братья и сестры наследодателя наследуют по </a:t>
            </a:r>
            <a:r>
              <a:rPr lang="ru-RU" sz="3100" u="sng" dirty="0" smtClean="0"/>
              <a:t>праву представления</a:t>
            </a:r>
            <a:r>
              <a:rPr lang="ru-RU" sz="3100" dirty="0" smtClean="0"/>
              <a:t>.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Статья 1145. Наследники последующих очередей</a:t>
            </a:r>
          </a:p>
          <a:p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  <a:p>
            <a:r>
              <a:rPr lang="ru-RU" sz="3100" dirty="0" smtClean="0"/>
              <a:t>1. Если нет наследников первой, второй и третьей очереди (</a:t>
            </a:r>
            <a:r>
              <a:rPr lang="ru-RU" sz="3100" u="sng" dirty="0" smtClean="0"/>
              <a:t>статьи 1142</a:t>
            </a:r>
            <a:r>
              <a:rPr lang="ru-RU" sz="3100" dirty="0" smtClean="0"/>
              <a:t> - </a:t>
            </a:r>
            <a:r>
              <a:rPr lang="ru-RU" sz="3100" u="sng" dirty="0" smtClean="0"/>
              <a:t>1144</a:t>
            </a:r>
            <a:r>
              <a:rPr lang="ru-RU" sz="3100" dirty="0" smtClean="0"/>
              <a:t>), право наследовать по закону получают родственники наследодателя третьей, четвертой и пятой степени родства, не относящиеся к наследникам предшествующих очередей.</a:t>
            </a:r>
          </a:p>
          <a:p>
            <a:r>
              <a:rPr lang="ru-RU" sz="3100" dirty="0" smtClean="0"/>
              <a:t>Степень родства определяется числом рождений, отделяющих родственников одного от другого. Рождение самого наследодателя в это число не входит.</a:t>
            </a:r>
          </a:p>
          <a:p>
            <a:r>
              <a:rPr lang="ru-RU" sz="3100" dirty="0" smtClean="0"/>
              <a:t>2. В соответствии с </a:t>
            </a:r>
            <a:r>
              <a:rPr lang="ru-RU" sz="3100" u="sng" dirty="0" smtClean="0"/>
              <a:t>пунктом 1</a:t>
            </a:r>
            <a:r>
              <a:rPr lang="ru-RU" sz="3100" dirty="0" smtClean="0"/>
              <a:t> настоящей статьи призываются к наследованию:</a:t>
            </a:r>
          </a:p>
          <a:p>
            <a:r>
              <a:rPr lang="ru-RU" sz="3100" dirty="0" smtClean="0"/>
              <a:t>в качестве наследников четвертой очереди родственники третьей степени родства - прадедушки и прабабушки наследодателя;</a:t>
            </a:r>
          </a:p>
          <a:p>
            <a:r>
              <a:rPr lang="ru-RU" sz="3100" dirty="0" smtClean="0"/>
              <a:t>в качестве наследников пятой очереди родственники четвертой степени родства - дети родных племянников и племянниц наследодателя (двоюродные внуки и внучки) и родные братья и сестры его дедушек и бабушек (двоюродные дедушки и бабушки);</a:t>
            </a:r>
          </a:p>
          <a:p>
            <a:r>
              <a:rPr lang="ru-RU" sz="3100" dirty="0" smtClean="0"/>
              <a:t>в качестве наследников шестой очереди родственники пятой степени родства - дети двоюродных внуков и внучек наследодателя (двоюродные правнуки и правнучки), дети его двоюродных братьев и сестер (двоюродные племянники и племянницы) и дети его двоюродных дедушек и бабушек (двоюродные дяди и тети).</a:t>
            </a:r>
          </a:p>
          <a:p>
            <a:r>
              <a:rPr lang="ru-RU" sz="3100" dirty="0" smtClean="0"/>
              <a:t>3. Если нет наследников предшествующих очередей, к наследованию в качестве наследников седьмой очереди по закону призываются пасынки, падчерицы, отчим и мачеха наследодателя.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Очереди наследования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312632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655</TotalTime>
  <Words>1479</Words>
  <Application>Microsoft Office PowerPoint</Application>
  <PresentationFormat>Экран (4:3)</PresentationFormat>
  <Paragraphs>144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Волна</vt:lpstr>
      <vt:lpstr>Законодательство России о жилье</vt:lpstr>
      <vt:lpstr>Статья 209 ГК РФ: Содержание права собственности  Собственнику принадлежат права владения, пользования и распоряжения своим имуществом.    , 1992-2015</vt:lpstr>
      <vt:lpstr>Возникновение права собственности на недвижимость в РФ</vt:lpstr>
      <vt:lpstr>Приватизация жилых помещений - бесплатная передача в собственность граждан Российской Федерации на добровольной основе занимаемых ими жилых помещений в государственном и муниципальном жилищном фонде   Срок приватизации продлен до  1 марта 2016 года</vt:lpstr>
      <vt:lpstr>Принципы приватизации:</vt:lpstr>
      <vt:lpstr>Что меняет приватизация квартиры</vt:lpstr>
      <vt:lpstr>Документы для приватизации  через МФЦ</vt:lpstr>
      <vt:lpstr>Все сделки с недвижимостью подлежат регистрации в ЕГРП</vt:lpstr>
      <vt:lpstr>Слайд 9</vt:lpstr>
      <vt:lpstr>Во всех перечисленных видах сделок (договоров) ПРОИСХОДИТ ОТЧУЖДЕНИЕ НЕДВИЖИОСТИ (собственником становится другой человек)</vt:lpstr>
      <vt:lpstr>    По договору купли-продажи одна сторона (продавец) обязуется передать вещь (товар) в собственность другой стороне (покупателю), а покупатель обязуется принять этот товар и уплатить за него определенную денежную сумму (цену). Ст.454 ГК РФ  </vt:lpstr>
      <vt:lpstr>По договору мены каждая из сторон обязуется передать в собственность другой стороны один товар в обмен на другой ст.567 ГК РФ</vt:lpstr>
      <vt:lpstr>По договору дарения одна сторона (даритель) безвозмездно передает или обязуется передать другой стороне (одаряемому) вещь в собственность ст.572 ГК РФ</vt:lpstr>
      <vt:lpstr>Запрещение дарения ст.575 ГК РФ</vt:lpstr>
      <vt:lpstr>Отмена дарения с.578 ГК РФ</vt:lpstr>
      <vt:lpstr>По договору ренты одна сторона (получатель ренты) передает другой стороне (плательщику ренты) в собственность имущество, а плательщик ренты обязуется в обмен на полученное имущество периодически выплачивать получателю ренту в виде определенной денежной суммы либо предоставления средств на его содержание в иной форме. Ст.583 ГК РФ  </vt:lpstr>
      <vt:lpstr>Требования к лицу, участвующему в сделках:</vt:lpstr>
      <vt:lpstr>Права и обязанности собственника жилого помещения ст. 30 ЖК РФ:</vt:lpstr>
      <vt:lpstr>Права и обязанности пользователя жилого помещения ст.31 ЖК РФ:  1.К членам семьи собственника жилого помещения относятся проживающие совместно с данным собственником в принадлежащем ему жилом помещении его супруг, а также дети и родители данного собственника. Другие родственники, нетрудоспособные иждивенцы и в исключительных случаях иные граждане могут быть признаны членами семьи собственника, если они вселены собственником в качестве членов своей семьи. 2. Члены семьи собственника жилого помещения имеют право пользования данным жилым помещением наравне с его собственником, если иное не установлено соглашением между собственником и членами его семьи. Члены семьи собственника жилого помещения обязаны использовать данное жилое помещение по назначению, обеспечивать его сохранность. 3. Дееспособные и ограниченные судом в дееспособности члены семьи собственника жилого помещения несут солидарную с собственником ответственность по обязательствам, вытекающим из пользования данным жилым помещением, если иное не установлено соглашением между собственником и членами его семьи.  </vt:lpstr>
      <vt:lpstr>Постановка на учет нуждающихся в улучшении жилищных условий Закон г. Москвы «Об улучшении жилищных условий жителей г.Москвы» от 15.01.2003</vt:lpstr>
      <vt:lpstr>Слайд 21</vt:lpstr>
      <vt:lpstr>Наследство</vt:lpstr>
      <vt:lpstr>Очереди наследования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аспекты помощи людям с психическими и интеллектуальными нарушениями</dc:title>
  <dc:creator>NStarinova</dc:creator>
  <cp:lastModifiedBy>компик</cp:lastModifiedBy>
  <cp:revision>62</cp:revision>
  <cp:lastPrinted>2015-05-25T15:24:26Z</cp:lastPrinted>
  <dcterms:created xsi:type="dcterms:W3CDTF">2015-05-25T12:27:39Z</dcterms:created>
  <dcterms:modified xsi:type="dcterms:W3CDTF">2015-06-03T17:40:00Z</dcterms:modified>
</cp:coreProperties>
</file>