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2" r:id="rId4"/>
    <p:sldId id="258" r:id="rId5"/>
    <p:sldId id="263" r:id="rId6"/>
    <p:sldId id="265" r:id="rId7"/>
    <p:sldId id="264" r:id="rId8"/>
    <p:sldId id="266" r:id="rId9"/>
    <p:sldId id="267" r:id="rId10"/>
    <p:sldId id="259" r:id="rId11"/>
    <p:sldId id="268" r:id="rId12"/>
    <p:sldId id="269" r:id="rId13"/>
    <p:sldId id="270" r:id="rId14"/>
    <p:sldId id="272" r:id="rId15"/>
    <p:sldId id="273" r:id="rId16"/>
    <p:sldId id="271" r:id="rId17"/>
    <p:sldId id="274" r:id="rId18"/>
    <p:sldId id="275" r:id="rId19"/>
    <p:sldId id="276" r:id="rId20"/>
    <p:sldId id="277" r:id="rId21"/>
    <p:sldId id="260" r:id="rId22"/>
    <p:sldId id="278" r:id="rId23"/>
    <p:sldId id="283" r:id="rId24"/>
    <p:sldId id="279" r:id="rId25"/>
    <p:sldId id="280" r:id="rId26"/>
    <p:sldId id="281" r:id="rId27"/>
    <p:sldId id="282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81535-37D6-4D77-9600-ABA239514453}" type="datetimeFigureOut">
              <a:rPr lang="ru-RU" smtClean="0"/>
              <a:t>26.05.2015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F738B-3DFD-453A-A1D2-DF4000F835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81535-37D6-4D77-9600-ABA239514453}" type="datetimeFigureOut">
              <a:rPr lang="ru-RU" smtClean="0"/>
              <a:t>26.05.2015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F738B-3DFD-453A-A1D2-DF4000F835F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81535-37D6-4D77-9600-ABA239514453}" type="datetimeFigureOut">
              <a:rPr lang="ru-RU" smtClean="0"/>
              <a:t>26.05.2015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F738B-3DFD-453A-A1D2-DF4000F835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81535-37D6-4D77-9600-ABA239514453}" type="datetimeFigureOut">
              <a:rPr lang="ru-RU" smtClean="0"/>
              <a:t>26.05.2015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F738B-3DFD-453A-A1D2-DF4000F835F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81535-37D6-4D77-9600-ABA239514453}" type="datetimeFigureOut">
              <a:rPr lang="ru-RU" smtClean="0"/>
              <a:t>26.05.2015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F738B-3DFD-453A-A1D2-DF4000F835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81535-37D6-4D77-9600-ABA239514453}" type="datetimeFigureOut">
              <a:rPr lang="ru-RU" smtClean="0"/>
              <a:t>26.05.2015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F738B-3DFD-453A-A1D2-DF4000F835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81535-37D6-4D77-9600-ABA239514453}" type="datetimeFigureOut">
              <a:rPr lang="ru-RU" smtClean="0"/>
              <a:t>26.05.2015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F738B-3DFD-453A-A1D2-DF4000F835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81535-37D6-4D77-9600-ABA239514453}" type="datetimeFigureOut">
              <a:rPr lang="ru-RU" smtClean="0"/>
              <a:t>26.05.2015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F738B-3DFD-453A-A1D2-DF4000F835F7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81535-37D6-4D77-9600-ABA239514453}" type="datetimeFigureOut">
              <a:rPr lang="ru-RU" smtClean="0"/>
              <a:t>26.05.2015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F738B-3DFD-453A-A1D2-DF4000F835F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81535-37D6-4D77-9600-ABA239514453}" type="datetimeFigureOut">
              <a:rPr lang="ru-RU" smtClean="0"/>
              <a:t>26.05.2015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F738B-3DFD-453A-A1D2-DF4000F835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81535-37D6-4D77-9600-ABA239514453}" type="datetimeFigureOut">
              <a:rPr lang="ru-RU" smtClean="0"/>
              <a:t>26.05.2015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F738B-3DFD-453A-A1D2-DF4000F835F7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6C081535-37D6-4D77-9600-ABA239514453}" type="datetimeFigureOut">
              <a:rPr lang="ru-RU" smtClean="0"/>
              <a:t>26.05.2015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982F738B-3DFD-453A-A1D2-DF4000F835F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484784"/>
            <a:ext cx="8229600" cy="149117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Правовые аспекты помощи людям с психическими и интеллектуальными нарушениями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0830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032" y="1124744"/>
            <a:ext cx="7772400" cy="2862816"/>
          </a:xfrm>
        </p:spPr>
        <p:txBody>
          <a:bodyPr>
            <a:noAutofit/>
          </a:bodyPr>
          <a:lstStyle/>
          <a:p>
            <a:r>
              <a:rPr lang="ru-RU" sz="3200" dirty="0" smtClean="0"/>
              <a:t>Законодательство </a:t>
            </a:r>
            <a:r>
              <a:rPr lang="ru-RU" sz="3200" dirty="0"/>
              <a:t>России о психиатрической помощи и социальной защите лиц с умственными и психическими нарушениями</a:t>
            </a:r>
          </a:p>
        </p:txBody>
      </p:sp>
    </p:spTree>
    <p:extLst>
      <p:ext uri="{BB962C8B-B14F-4D97-AF65-F5344CB8AC3E}">
        <p14:creationId xmlns:p14="http://schemas.microsoft.com/office/powerpoint/2010/main" val="110614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Гражданский кодекс Российской Федерации (часть </a:t>
            </a:r>
            <a:r>
              <a:rPr lang="ru-RU" dirty="0" smtClean="0"/>
              <a:t>первая, подраздел 2, глава 3 «Граждане (физические лица)»</a:t>
            </a:r>
          </a:p>
          <a:p>
            <a:r>
              <a:rPr lang="ru-RU" dirty="0"/>
              <a:t>Федеральный закон от 24.04.2008 N </a:t>
            </a:r>
            <a:r>
              <a:rPr lang="ru-RU" dirty="0" smtClean="0"/>
              <a:t>48-ФЗ «Об </a:t>
            </a:r>
            <a:r>
              <a:rPr lang="ru-RU" dirty="0"/>
              <a:t>опеке и </a:t>
            </a:r>
            <a:r>
              <a:rPr lang="ru-RU" dirty="0" smtClean="0"/>
              <a:t>попечительстве</a:t>
            </a:r>
            <a:r>
              <a:rPr lang="ru-RU" dirty="0" smtClean="0"/>
              <a:t>»</a:t>
            </a:r>
          </a:p>
          <a:p>
            <a:r>
              <a:rPr lang="ru-RU" dirty="0"/>
              <a:t>Федеральный закон от 28.12.2013 N </a:t>
            </a:r>
            <a:r>
              <a:rPr lang="ru-RU" dirty="0" smtClean="0"/>
              <a:t>442-ФЗ «Об </a:t>
            </a:r>
            <a:r>
              <a:rPr lang="ru-RU" dirty="0"/>
              <a:t>основах социального обслуживания граждан в Российской </a:t>
            </a:r>
            <a:r>
              <a:rPr lang="ru-RU" dirty="0" smtClean="0"/>
              <a:t>Федерации»</a:t>
            </a:r>
            <a:endParaRPr lang="ru-RU" dirty="0"/>
          </a:p>
          <a:p>
            <a:r>
              <a:rPr lang="ru-RU" dirty="0" smtClean="0"/>
              <a:t>Закон </a:t>
            </a:r>
            <a:r>
              <a:rPr lang="ru-RU" dirty="0"/>
              <a:t>РФ от 02.07.1992 N </a:t>
            </a:r>
            <a:r>
              <a:rPr lang="ru-RU" dirty="0" smtClean="0"/>
              <a:t>3185-1 «О </a:t>
            </a:r>
            <a:r>
              <a:rPr lang="ru-RU" dirty="0"/>
              <a:t>психиатрической помощи и гарантиях прав граждан при ее </a:t>
            </a:r>
            <a:r>
              <a:rPr lang="ru-RU" dirty="0" smtClean="0"/>
              <a:t>оказании»</a:t>
            </a:r>
          </a:p>
          <a:p>
            <a:r>
              <a:rPr lang="ru-RU" dirty="0"/>
              <a:t>Приказ Минздрава РФ от 08.04.1998 N </a:t>
            </a:r>
            <a:r>
              <a:rPr lang="ru-RU" dirty="0" smtClean="0"/>
              <a:t>108 «О </a:t>
            </a:r>
            <a:r>
              <a:rPr lang="ru-RU" dirty="0"/>
              <a:t>скорой психиатрической </a:t>
            </a:r>
            <a:r>
              <a:rPr lang="ru-RU" dirty="0" smtClean="0"/>
              <a:t>помощи»</a:t>
            </a:r>
          </a:p>
          <a:p>
            <a:r>
              <a:rPr lang="ru-RU" dirty="0"/>
              <a:t>Приказ </a:t>
            </a:r>
            <a:r>
              <a:rPr lang="ru-RU" dirty="0" err="1"/>
              <a:t>Минсоцобеспечения</a:t>
            </a:r>
            <a:r>
              <a:rPr lang="ru-RU" dirty="0"/>
              <a:t> РСФСР от 27.12.1978 N </a:t>
            </a:r>
            <a:r>
              <a:rPr lang="ru-RU" dirty="0" smtClean="0"/>
              <a:t>145 «Об </a:t>
            </a:r>
            <a:r>
              <a:rPr lang="ru-RU" dirty="0"/>
              <a:t>утверждении положений о доме-интернате для престарелых и инвалидов и психоневрологическом интернате Министерства социального обеспечения </a:t>
            </a:r>
            <a:r>
              <a:rPr lang="ru-RU" dirty="0" smtClean="0"/>
              <a:t>РСФСР»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Нормативно-правовые акты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7142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032" y="1340768"/>
            <a:ext cx="7772400" cy="264679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Дееспособность, недееспособность, ограниченная дееспособность.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9129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Статья </a:t>
            </a:r>
            <a:r>
              <a:rPr lang="ru-RU" dirty="0" smtClean="0"/>
              <a:t>21 ГК РФ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dirty="0"/>
              <a:t>Способность гражданина своими действиями приобретать и осуществлять гражданские права, создавать для себя гражданские обязанности и исполнять их (гражданская дееспособность)</a:t>
            </a:r>
            <a:r>
              <a:rPr lang="ru-RU" dirty="0"/>
              <a:t> возникает в полном объеме с наступлением совершеннолетия, то есть по достижении восемнадцатилетнего возраста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 - Статья </a:t>
            </a:r>
            <a:r>
              <a:rPr lang="ru-RU" dirty="0"/>
              <a:t>26. Дееспособность несовершеннолетних в возрасте от четырнадцати до восемнадцати лет</a:t>
            </a:r>
          </a:p>
          <a:p>
            <a:pPr marL="0" indent="0">
              <a:buNone/>
            </a:pPr>
            <a:r>
              <a:rPr lang="ru-RU" dirty="0" smtClean="0"/>
              <a:t> - Статья </a:t>
            </a:r>
            <a:r>
              <a:rPr lang="ru-RU" dirty="0"/>
              <a:t>28. Дееспособность малолетних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Дееспособность гражданина</a:t>
            </a:r>
          </a:p>
        </p:txBody>
      </p:sp>
    </p:spTree>
    <p:extLst>
      <p:ext uri="{BB962C8B-B14F-4D97-AF65-F5344CB8AC3E}">
        <p14:creationId xmlns:p14="http://schemas.microsoft.com/office/powerpoint/2010/main" val="2097098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Статья </a:t>
            </a:r>
            <a:r>
              <a:rPr lang="ru-RU" dirty="0" smtClean="0"/>
              <a:t>22</a:t>
            </a:r>
            <a:r>
              <a:rPr lang="ru-RU" dirty="0"/>
              <a:t> </a:t>
            </a:r>
            <a:r>
              <a:rPr lang="ru-RU" dirty="0" smtClean="0"/>
              <a:t>ГК РФ</a:t>
            </a:r>
            <a:endParaRPr lang="ru-RU" dirty="0"/>
          </a:p>
          <a:p>
            <a:r>
              <a:rPr lang="ru-RU" dirty="0"/>
              <a:t>1. </a:t>
            </a:r>
            <a:r>
              <a:rPr lang="ru-RU" b="1" dirty="0"/>
              <a:t>Никто не может быть ограничен в правоспособности и дееспособности иначе, как в случаях и в порядке, установленных законом.</a:t>
            </a:r>
          </a:p>
          <a:p>
            <a:r>
              <a:rPr lang="ru-RU" dirty="0"/>
              <a:t>2. Несоблюдение установленных законом условий и порядка ограничения дееспособности граждан или их права заниматься предпринимательской либо иной деятельностью влечет недействительность акта государственного или иного органа, устанавливающего соответствующее ограничение.</a:t>
            </a:r>
          </a:p>
          <a:p>
            <a:r>
              <a:rPr lang="ru-RU" dirty="0"/>
              <a:t>3. Полный или частичный отказ гражданина от правоспособности или дееспособности и другие сделки, направленные на ограничение правоспособности или дееспособности, ничтожны, за исключением случаев, когда такие сделки допускаются законом.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Недопустимость лишения и ограничения правоспособности и дееспособности </a:t>
            </a:r>
            <a:r>
              <a:rPr lang="ru-RU" sz="2800" dirty="0" smtClean="0"/>
              <a:t>гражданина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038301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Статья </a:t>
            </a:r>
            <a:r>
              <a:rPr lang="ru-RU" dirty="0" smtClean="0"/>
              <a:t>29 ГК РФ</a:t>
            </a:r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</a:t>
            </a:r>
            <a:r>
              <a:rPr lang="ru-RU" b="1" dirty="0"/>
              <a:t>Гражданин, который вследствие психического расстройства не может понимать значения своих действий или руководить ими, может быть признан судом недееспособным в порядке, установленном гражданским процессуальным законодательством. Над ним устанавливается опека.</a:t>
            </a:r>
          </a:p>
          <a:p>
            <a:pPr marL="0" indent="0">
              <a:buNone/>
            </a:pPr>
            <a:r>
              <a:rPr lang="ru-RU" dirty="0"/>
              <a:t>2. </a:t>
            </a:r>
            <a:r>
              <a:rPr lang="ru-RU" b="1" dirty="0"/>
              <a:t>От имени гражданина, признанного недееспособным, сделки совершает его опекун, учитывая мнение такого гражданина, а при невозможности установления его мнения - с учетом информации о его предпочтениях, полученной от родителей такого гражданина, его прежних опекунов, иных лиц, оказывавших такому гражданину услуги и добросовестно исполнявших свои обязанности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smtClean="0"/>
              <a:t>3</a:t>
            </a:r>
            <a:r>
              <a:rPr lang="ru-RU" dirty="0"/>
              <a:t>. </a:t>
            </a:r>
            <a:r>
              <a:rPr lang="ru-RU" b="1" dirty="0"/>
              <a:t>При развитии способности гражданина, который был признан недееспособным, понимать значение своих действий или руководить ими лишь при помощи других лиц суд признает такого гражданина ограниченно дееспособным в соответствии с пунктом 2 статьи 30 настоящего Кодекса.</a:t>
            </a:r>
          </a:p>
          <a:p>
            <a:pPr marL="0" indent="0">
              <a:buNone/>
            </a:pPr>
            <a:r>
              <a:rPr lang="ru-RU" b="1" dirty="0"/>
              <a:t>При восстановлении способности гражданина, который был признан недееспособным, понимать значение своих действий или руководить ими суд признает его дееспособным.</a:t>
            </a:r>
          </a:p>
          <a:p>
            <a:pPr marL="0" indent="0">
              <a:buNone/>
            </a:pPr>
            <a:r>
              <a:rPr lang="ru-RU" dirty="0"/>
              <a:t>На основании решения суда отменяется установленная над гражданином опека и в случае признания гражданина ограниченно дееспособным устанавливается попечительство.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Признание гражданина </a:t>
            </a:r>
            <a:r>
              <a:rPr lang="ru-RU" dirty="0" smtClean="0"/>
              <a:t>недееспособным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0491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/>
              <a:t>Статья 30</a:t>
            </a:r>
            <a:r>
              <a:rPr lang="ru-RU" dirty="0" smtClean="0"/>
              <a:t>. ГК РФ</a:t>
            </a:r>
            <a:endParaRPr lang="ru-RU" dirty="0"/>
          </a:p>
          <a:p>
            <a:r>
              <a:rPr lang="ru-RU" dirty="0"/>
              <a:t>1. Гражданин, который вследствие пристрастия к азартным играм, злоупотребления спиртными напитками или наркотическими средствами ставит свою семью в тяжелое материальное положение, может быть ограничен судом в дееспособности в порядке, установленном гражданским процессуальным законодательством. Над ним устанавливается попечительство.</a:t>
            </a:r>
          </a:p>
          <a:p>
            <a:r>
              <a:rPr lang="ru-RU" dirty="0" smtClean="0"/>
              <a:t>Он </a:t>
            </a:r>
            <a:r>
              <a:rPr lang="ru-RU" dirty="0"/>
              <a:t>вправе самостоятельно совершать мелкие бытовые сделки.</a:t>
            </a:r>
          </a:p>
          <a:p>
            <a:r>
              <a:rPr lang="ru-RU" dirty="0"/>
              <a:t>Совершать другие сделки он может лишь с согласия попечителя. Однако такой гражданин самостоятельно несет имущественную ответственность по совершенным им сделкам и за причиненный им вред. Попечитель получает и расходует заработок, пенсию и иные доходы гражданина, ограниченного судом в дееспособности, в интересах подопечного в порядке, предусмотренном статьей 37 настоящего Кодекса.</a:t>
            </a:r>
          </a:p>
          <a:p>
            <a:r>
              <a:rPr lang="ru-RU" dirty="0" smtClean="0"/>
              <a:t>2</a:t>
            </a:r>
            <a:r>
              <a:rPr lang="ru-RU" dirty="0"/>
              <a:t>. </a:t>
            </a:r>
            <a:r>
              <a:rPr lang="ru-RU" b="1" dirty="0"/>
              <a:t>Гражданин, который вследствие психического расстройства может понимать значение своих действий или руководить ими лишь при помощи других лиц, может быть ограничен судом в дееспособности в порядке, установленном гражданским процессуальным законодательством. Над ним устанавливается попечительство.</a:t>
            </a:r>
          </a:p>
          <a:p>
            <a:r>
              <a:rPr lang="ru-RU" dirty="0"/>
              <a:t>Такой гражданин совершает сделки, за исключением сделок, предусмотренных подпунктами 1 и 4 пункта 2 статьи 26 настоящего Кодекса, с письменного согласия попечителя. Сделка, совершенная таким гражданином, действительна также при ее последующем письменном одобрении его попечителем. Сделки, предусмотренные подпунктами 1 и 4 пункта 2 статьи 26 настоящего Кодекса, такой гражданин вправе совершать самостоятельно</a:t>
            </a:r>
            <a:r>
              <a:rPr lang="ru-RU" dirty="0" smtClean="0"/>
              <a:t>. (</a:t>
            </a:r>
            <a:r>
              <a:rPr lang="ru-RU" dirty="0"/>
              <a:t>1) распоряжаться своими заработком, стипендией и иными доходами</a:t>
            </a:r>
            <a:r>
              <a:rPr lang="ru-RU" dirty="0" smtClean="0"/>
              <a:t>; 2</a:t>
            </a:r>
            <a:r>
              <a:rPr lang="ru-RU" dirty="0"/>
              <a:t>) осуществлять права автора произведения науки, литературы или искусства, изобретения или иного охраняемого законом результата своей интеллектуальной деятельности</a:t>
            </a:r>
            <a:r>
              <a:rPr lang="ru-RU" dirty="0" smtClean="0"/>
              <a:t>; 3</a:t>
            </a:r>
            <a:r>
              <a:rPr lang="ru-RU" dirty="0"/>
              <a:t>) в соответствии с законом вносить вклады в кредитные организации и распоряжаться ими</a:t>
            </a:r>
            <a:r>
              <a:rPr lang="ru-RU" dirty="0" smtClean="0"/>
              <a:t>; 4</a:t>
            </a:r>
            <a:r>
              <a:rPr lang="ru-RU" dirty="0"/>
              <a:t>) совершать мелкие бытовые сделки и иные </a:t>
            </a:r>
            <a:r>
              <a:rPr lang="ru-RU" dirty="0" smtClean="0"/>
              <a:t>сделки)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Ограничение дееспособности </a:t>
            </a:r>
            <a:r>
              <a:rPr lang="ru-RU" dirty="0" smtClean="0"/>
              <a:t>гражданина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15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/>
              <a:t>Гражданин, ограниченный судом в дееспособности по основаниям, предусмотренным настоящим пунктом, может распоряжаться выплачиваемыми на него алиментами, социальной пенсией, возмещением вреда здоровью и в связи со смертью кормильца и иными предоставляемыми на его содержание выплатами с письменного согласия попечителя, за исключением выплат, которые указаны в подпункте 1 пункта 2 статьи 26 настоящего Кодекса и которыми он вправе распоряжаться самостоятельно. Такой гражданин вправе распоряжаться указанными выплатами в течение срока, определенного попечителем. Распоряжение указанными выплатами может быть прекращено до истечения данного срока по решению попечителя.</a:t>
            </a:r>
          </a:p>
          <a:p>
            <a:r>
              <a:rPr lang="ru-RU" dirty="0" smtClean="0"/>
              <a:t>При </a:t>
            </a:r>
            <a:r>
              <a:rPr lang="ru-RU" dirty="0"/>
              <a:t>наличии достаточных оснований суд по ходатайству попечителя либо органа опеки и попечительства может ограничить или лишить такого гражданина права самостоятельно распоряжаться своими доходами, указанными в подпункте 1 пункта 2 статьи 26 настоящего Кодекса.</a:t>
            </a:r>
          </a:p>
          <a:p>
            <a:r>
              <a:rPr lang="ru-RU" dirty="0"/>
              <a:t>Гражданин, дееспособность которого ограничена вследствие психического расстройства, самостоятельно несет имущественную ответственность по сделкам, совершенным им в соответствии с настоящей статьей. За причиненный им вред такой гражданин несет ответственность в соответствии с настоящим Кодексом.</a:t>
            </a:r>
          </a:p>
          <a:p>
            <a:r>
              <a:rPr lang="ru-RU" dirty="0"/>
              <a:t>3. Если основания, в силу которых гражданин был ограничен в дееспособности, отпали, суд отменяет ограничение его дееспособности. На основании решения суда отменяется установленное над гражданином попечительство.</a:t>
            </a:r>
          </a:p>
          <a:p>
            <a:r>
              <a:rPr lang="ru-RU" dirty="0"/>
              <a:t>Если психическое состояние гражданина, который вследствие психического расстройства был в соответствии с пунктом 2 настоящей статьи ограничен в дееспособности, изменилось, суд признает его недееспособным в соответствии со статьей 29 настоящего Кодекса или отменяет ограничение его дееспособности.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9275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Опека и попечительство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0555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Статья </a:t>
            </a:r>
            <a:r>
              <a:rPr lang="ru-RU" dirty="0" smtClean="0"/>
              <a:t>31 ГКРФ</a:t>
            </a:r>
            <a:endParaRPr lang="ru-RU" dirty="0"/>
          </a:p>
          <a:p>
            <a:endParaRPr lang="ru-RU" dirty="0"/>
          </a:p>
          <a:p>
            <a:r>
              <a:rPr lang="ru-RU" dirty="0"/>
              <a:t>1. Опека и попечительство устанавливаются для защиты прав и интересов недееспособных или не полностью дееспособных граждан. Опека и попечительство над несовершеннолетними устанавливаются также в целях их воспитания. Соответствующие этому права и обязанности опекунов и попечителей определяются семейным законодательством.</a:t>
            </a:r>
          </a:p>
          <a:p>
            <a:r>
              <a:rPr lang="ru-RU" dirty="0" smtClean="0"/>
              <a:t>2</a:t>
            </a:r>
            <a:r>
              <a:rPr lang="ru-RU" dirty="0"/>
              <a:t>. </a:t>
            </a:r>
            <a:r>
              <a:rPr lang="ru-RU" b="1" dirty="0"/>
              <a:t>Опекуны и попечители выступают в защиту прав и интересов своих подопечных </a:t>
            </a:r>
            <a:r>
              <a:rPr lang="ru-RU" dirty="0"/>
              <a:t>в отношениях с любыми лицами, в том числе в судах, </a:t>
            </a:r>
            <a:r>
              <a:rPr lang="ru-RU" b="1" dirty="0"/>
              <a:t>без специального полномочи</a:t>
            </a:r>
            <a:r>
              <a:rPr lang="ru-RU" dirty="0"/>
              <a:t>я.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Опека и попечительство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0082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Статья </a:t>
            </a:r>
            <a:r>
              <a:rPr lang="ru-RU" dirty="0" smtClean="0"/>
              <a:t>32 ГК РФ </a:t>
            </a:r>
            <a:endParaRPr lang="ru-RU" dirty="0"/>
          </a:p>
          <a:p>
            <a:r>
              <a:rPr lang="ru-RU" dirty="0"/>
              <a:t>1. Опека устанавливается над малолетними, а также над гражданами, </a:t>
            </a:r>
            <a:r>
              <a:rPr lang="ru-RU" b="1" dirty="0"/>
              <a:t>признанными судом недееспособными</a:t>
            </a:r>
            <a:r>
              <a:rPr lang="ru-RU" dirty="0"/>
              <a:t> вследствие психического расстройства.</a:t>
            </a:r>
          </a:p>
          <a:p>
            <a:r>
              <a:rPr lang="ru-RU" dirty="0"/>
              <a:t>2. </a:t>
            </a:r>
            <a:r>
              <a:rPr lang="ru-RU" b="1" dirty="0"/>
              <a:t>Опекуны являются представителями подопечных в силу закона и совершают от их имени и в их интересах все необходимые сделки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Опека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1470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Статья </a:t>
            </a:r>
            <a:r>
              <a:rPr lang="ru-RU" dirty="0" smtClean="0"/>
              <a:t>33 ГК РФ </a:t>
            </a:r>
            <a:endParaRPr lang="ru-RU" dirty="0"/>
          </a:p>
          <a:p>
            <a:r>
              <a:rPr lang="ru-RU" dirty="0"/>
              <a:t>1. </a:t>
            </a:r>
            <a:r>
              <a:rPr lang="ru-RU" b="1" dirty="0"/>
              <a:t>Попечительство устанавливается </a:t>
            </a:r>
            <a:r>
              <a:rPr lang="ru-RU" dirty="0"/>
              <a:t>над несовершеннолетними в возрасте от четырнадцати до восемнадцати лет, </a:t>
            </a:r>
            <a:r>
              <a:rPr lang="ru-RU" b="1" dirty="0"/>
              <a:t>а также над гражданами, ограниченными судом в дееспособности</a:t>
            </a:r>
            <a:r>
              <a:rPr lang="ru-RU" dirty="0"/>
              <a:t>.</a:t>
            </a:r>
          </a:p>
          <a:p>
            <a:r>
              <a:rPr lang="ru-RU" dirty="0" smtClean="0"/>
              <a:t>2</a:t>
            </a:r>
            <a:r>
              <a:rPr lang="ru-RU" dirty="0"/>
              <a:t>. </a:t>
            </a:r>
            <a:r>
              <a:rPr lang="ru-RU" b="1" dirty="0"/>
              <a:t>Попечители дают согласие на совершение тех сделок</a:t>
            </a:r>
            <a:r>
              <a:rPr lang="ru-RU" dirty="0"/>
              <a:t>, которые граждане, находящиеся под попечительством, не вправе совершать самостоятельно.</a:t>
            </a:r>
          </a:p>
          <a:p>
            <a:r>
              <a:rPr lang="ru-RU" dirty="0"/>
              <a:t>Попечители несовершеннолетних граждан и граждан, дееспособность которых ограничена вследствие психического расстройства, оказывают подопечным </a:t>
            </a:r>
            <a:r>
              <a:rPr lang="ru-RU" b="1" dirty="0"/>
              <a:t>содействие в осуществлении ими своих прав и исполнении обязанностей, а также охраняют их от злоупотреблений со стороны третьих лиц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Попечительство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1651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/>
              <a:t>Статья </a:t>
            </a:r>
            <a:r>
              <a:rPr lang="ru-RU" dirty="0" smtClean="0"/>
              <a:t>34 ГК РФ </a:t>
            </a: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1</a:t>
            </a:r>
            <a:r>
              <a:rPr lang="ru-RU" dirty="0"/>
              <a:t>. Органами опеки и попечительства являются органы исполнительной власти субъекта Российской Федерации. Органами опеки и попечительства являются также органы местного самоуправления в случае, если законом субъекта Российской Федерации они наделены полномочиями по опеке и попечительству в соответствии с федеральными законами.</a:t>
            </a:r>
          </a:p>
          <a:p>
            <a:pPr marL="0" indent="0">
              <a:buNone/>
            </a:pPr>
            <a:r>
              <a:rPr lang="ru-RU" dirty="0" smtClean="0"/>
              <a:t>Вопросы </a:t>
            </a:r>
            <a:r>
              <a:rPr lang="ru-RU" dirty="0"/>
              <a:t>организации и деятельности органов опеки и попечительства по осуществлению опеки и попечительства над детьми, оставшимися без попечения родителей, определяются настоящим Кодексом, Семейным кодексом Российской Федерации, Федеральным законом от 6 октября 1999 года N 184-ФЗ "Об общих принципах организации законодательных (представительных) и исполнительных органов государственной власти субъектов Российской Федерации", Федеральным законом от 6 октября 2003 года N 131-ФЗ "Об общих принципах организации местного самоуправления в Российской Федерации", иными федеральными законами и законами субъектов Российской Федерации.</a:t>
            </a:r>
          </a:p>
          <a:p>
            <a:pPr marL="0" indent="0">
              <a:buNone/>
            </a:pPr>
            <a:r>
              <a:rPr lang="ru-RU" dirty="0" smtClean="0"/>
              <a:t>Полномочия </a:t>
            </a:r>
            <a:r>
              <a:rPr lang="ru-RU" dirty="0"/>
              <a:t>органа опеки и попечительства в отношении подопечного возлагаются на орган, который установил опеку или попечительство. При перемене места жительства подопечного полномочия органа опеки и попечительства возлагаются на орган опеки и попечительства по новому месту жительства подопечного в порядке, определенном Федеральным законом "Об опеке и попечительстве".</a:t>
            </a:r>
          </a:p>
          <a:p>
            <a:r>
              <a:rPr lang="ru-RU" dirty="0" smtClean="0"/>
              <a:t>2</a:t>
            </a:r>
            <a:r>
              <a:rPr lang="ru-RU" dirty="0"/>
              <a:t>. Суд обязан в течение трех дней со времени вступления в законную силу решения о признании гражданина недееспособным или об ограничении его дееспособности сообщить об этом органу опеки и попечительства по месту жительства такого гражданина для установления над ним опеки или попечительства.</a:t>
            </a:r>
          </a:p>
          <a:p>
            <a:r>
              <a:rPr lang="ru-RU" dirty="0"/>
              <a:t>3. Орган опеки и попечительства по месту жительства подопечных осуществляет надзор за деятельностью их опекунов и попечителей.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Органы опеки и попечительства</a:t>
            </a:r>
          </a:p>
        </p:txBody>
      </p:sp>
    </p:spTree>
    <p:extLst>
      <p:ext uri="{BB962C8B-B14F-4D97-AF65-F5344CB8AC3E}">
        <p14:creationId xmlns:p14="http://schemas.microsoft.com/office/powerpoint/2010/main" val="3441802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dirty="0" smtClean="0"/>
              <a:t>Статья 36 ГК РФ</a:t>
            </a:r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Обязанности по опеке и попечительству исполняются безвозмездно, кроме случаев, предусмотренных законом.</a:t>
            </a:r>
          </a:p>
          <a:p>
            <a:pPr marL="0" indent="0">
              <a:buNone/>
            </a:pPr>
            <a:r>
              <a:rPr lang="ru-RU" dirty="0"/>
              <a:t>2. Опекуны и попечители несовершеннолетних граждан обязаны проживать совместно со своими подопечными. Раздельное проживание попечителя с подопечным, достигшим шестнадцати лет, допускается с разрешения органа опеки и попечительства при условии, что это не отразится неблагоприятно на воспитании и защите прав и интересов подопечного.</a:t>
            </a:r>
          </a:p>
          <a:p>
            <a:pPr marL="0" indent="0">
              <a:buNone/>
            </a:pPr>
            <a:r>
              <a:rPr lang="ru-RU" dirty="0"/>
              <a:t>Опекуны и попечители обязаны извещать органы опеки и попечительства о перемене места жительства.</a:t>
            </a:r>
          </a:p>
          <a:p>
            <a:pPr marL="0" indent="0">
              <a:buNone/>
            </a:pPr>
            <a:r>
              <a:rPr lang="ru-RU" dirty="0"/>
              <a:t>3. Опекуны и попечители обязаны заботиться о содержании своих подопечных, об обеспечении их уходом и лечением, защищать их права и интересы.</a:t>
            </a:r>
          </a:p>
          <a:p>
            <a:pPr marL="0" indent="0">
              <a:buNone/>
            </a:pPr>
            <a:r>
              <a:rPr lang="ru-RU" dirty="0"/>
              <a:t>Опекуны и попечители несовершеннолетних должны заботиться об их обучении и воспитании.</a:t>
            </a:r>
          </a:p>
          <a:p>
            <a:pPr marL="0" indent="0">
              <a:buNone/>
            </a:pPr>
            <a:r>
              <a:rPr lang="ru-RU" dirty="0"/>
              <a:t>Опекуны и попечители заботятся о развитии (восстановлении) способности гражданина, дееспособность которого ограничена вследствие психического расстройства, или гражданина, признанного недееспособным, понимать значение своих действий или руководить ими.</a:t>
            </a:r>
          </a:p>
          <a:p>
            <a:pPr marL="0" indent="0">
              <a:buNone/>
            </a:pPr>
            <a:r>
              <a:rPr lang="ru-RU" dirty="0"/>
              <a:t>Опекуны и попечители исполняют свои функции, учитывая мнение подопечного, а при невозможности его установления - с учетом информации о предпочтениях подопечного, полученной от его родителей, прежних опекунов, иных лиц, оказывавших ему услуги и добросовестно исполнявших свои обязанности.</a:t>
            </a:r>
          </a:p>
          <a:p>
            <a:pPr marL="0" indent="0">
              <a:buNone/>
            </a:pPr>
            <a:r>
              <a:rPr lang="ru-RU" dirty="0"/>
              <a:t>4. Обязанности, указанные в пункте 3 настоящей статьи, не возлагаются на попечителей совершеннолетних граждан, ограниченных судом в дееспособности, за исключением попечителей граждан, ограниченных судом в дееспособности вследствие психического расстройства.</a:t>
            </a:r>
          </a:p>
          <a:p>
            <a:pPr marL="0" indent="0">
              <a:buNone/>
            </a:pPr>
            <a:r>
              <a:rPr lang="ru-RU" dirty="0"/>
              <a:t>5. </a:t>
            </a:r>
            <a:r>
              <a:rPr lang="ru-RU" b="1" dirty="0"/>
              <a:t>Если основания, в силу которых гражданин был признан недееспособным или ограниченно дееспособным, отпали, опекун или попечитель обязан ходатайствовать перед судом о признании подопечного дееспособным и о снятии с него опеки или попечительства.</a:t>
            </a:r>
          </a:p>
          <a:p>
            <a:pPr marL="0" indent="0">
              <a:buNone/>
            </a:pPr>
            <a:r>
              <a:rPr lang="ru-RU" dirty="0"/>
              <a:t>Если основания, в силу которых гражданин, который вследствие психического расстройства может понимать значение своих действий или руководить ими при помощи других лиц, был ограничен в дееспособности, изменились</a:t>
            </a:r>
            <a:r>
              <a:rPr lang="ru-RU" b="1" dirty="0"/>
              <a:t>, попечитель обязан обратиться в суд с заявлением об отмене ограничения дееспособности подопечного или о признании его недееспособным </a:t>
            </a:r>
            <a:r>
              <a:rPr lang="ru-RU" dirty="0"/>
              <a:t>в соответствии с пунктом 3 статьи 30 настоящего Кодекса.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Исполнение опекунами и попечителями своих </a:t>
            </a:r>
            <a:r>
              <a:rPr lang="ru-RU" dirty="0" smtClean="0"/>
              <a:t>обязанностей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122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/>
              <a:t>Статья </a:t>
            </a:r>
            <a:r>
              <a:rPr lang="ru-RU" dirty="0" smtClean="0"/>
              <a:t>35</a:t>
            </a:r>
            <a:r>
              <a:rPr lang="ru-RU" dirty="0"/>
              <a:t> </a:t>
            </a:r>
            <a:r>
              <a:rPr lang="ru-RU" dirty="0" smtClean="0"/>
              <a:t>ГК РФ</a:t>
            </a:r>
            <a:endParaRPr lang="ru-RU" dirty="0"/>
          </a:p>
          <a:p>
            <a:r>
              <a:rPr lang="ru-RU" dirty="0"/>
              <a:t>1. </a:t>
            </a:r>
            <a:r>
              <a:rPr lang="ru-RU" b="1" dirty="0"/>
              <a:t>Опекун или попечитель назначается органом опеки и попечительства по месту жительства лица, нуждающегося в опеке или попечительстве, в течение месяца с момента, когда указанным органам стало известно о необходимости установления опеки или попечительства над гражданином. </a:t>
            </a:r>
            <a:r>
              <a:rPr lang="ru-RU" dirty="0"/>
              <a:t>При наличии заслуживающих внимания обстоятельств опекун или попечитель может быть назначен органом опеки и попечительства по месту жительства опекуна (попечителя). Если лицу, нуждающемуся в опеке или попечительстве, в течение месяца не назначен опекун или попечитель, исполнение обязанностей опекуна или попечителя временно возлагается на орган опеки и попечительства.</a:t>
            </a:r>
          </a:p>
          <a:p>
            <a:r>
              <a:rPr lang="ru-RU" dirty="0"/>
              <a:t>Назначение опекуна или попечителя может быть оспорено в суде заинтересованными лицами.</a:t>
            </a:r>
          </a:p>
          <a:p>
            <a:r>
              <a:rPr lang="ru-RU" dirty="0"/>
              <a:t>2. </a:t>
            </a:r>
            <a:r>
              <a:rPr lang="ru-RU" b="1" dirty="0"/>
              <a:t>Опекунами и попечителями могут назначаться только совершеннолетние дееспособные граждане. </a:t>
            </a:r>
            <a:r>
              <a:rPr lang="ru-RU" dirty="0"/>
              <a:t>Не могут быть назначены опекунами и попечителями граждане, лишенные родительских прав, а также граждане, имеющие на момент установления опеки или попечительства судимость за умышленное преступление против жизни или здоровья граждан.</a:t>
            </a:r>
          </a:p>
          <a:p>
            <a:r>
              <a:rPr lang="ru-RU" dirty="0"/>
              <a:t>3. </a:t>
            </a:r>
            <a:r>
              <a:rPr lang="ru-RU" b="1" dirty="0"/>
              <a:t>Опекун или попечитель может быть назначен только с его согласия. При этом должны учитываться его нравственные и иные личные качества, способность к выполнению обязанностей опекуна или попечителя, отношения, существующие между ним и лицом, нуждающимся в опеке или попечительстве, а если это возможно - и желание подопечного.</a:t>
            </a:r>
          </a:p>
          <a:p>
            <a:r>
              <a:rPr lang="ru-RU" dirty="0"/>
              <a:t>4. Недееспособным или не полностью дееспособным гражданам, помещенным под надзор в образовательные организации, медицинские организации, организации, оказывающие социальные услуги, или иные организации, в том числе в организации для детей-сирот и детей, оставшихся без попечения родителей, </a:t>
            </a:r>
            <a:r>
              <a:rPr lang="ru-RU" b="1" dirty="0"/>
              <a:t>опекуны или попечители не назначаются. Исполнение обязанностей опекунов или попечителей возлагается на указанные организации.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Опекуны и попечители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8161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dirty="0"/>
              <a:t>Статья </a:t>
            </a:r>
            <a:r>
              <a:rPr lang="ru-RU" dirty="0" smtClean="0"/>
              <a:t>37</a:t>
            </a:r>
            <a:r>
              <a:rPr lang="ru-RU" dirty="0"/>
              <a:t> </a:t>
            </a:r>
            <a:r>
              <a:rPr lang="ru-RU" dirty="0" smtClean="0"/>
              <a:t>ГК РФ</a:t>
            </a:r>
          </a:p>
          <a:p>
            <a:r>
              <a:rPr lang="ru-RU" dirty="0" smtClean="0"/>
              <a:t>1</a:t>
            </a:r>
            <a:r>
              <a:rPr lang="ru-RU" dirty="0"/>
              <a:t>. Опекун или попечитель распоряжается доходами подопечного, в том числе доходами, причитающимися подопечному от управления его имуществом, за исключением доходов, которыми подопечный вправе распоряжаться самостоятельно, исключительно в интересах подопечного и с предварительного разрешения органа опеки и попечительства. Суммы алиментов, пенсий, пособий, возмещения вреда здоровью и вреда, понесенного в случае смерти кормильца, а также иные выплачиваемые на содержание подопечного средства, за исключением доходов, которыми подопечный вправе распоряжаться самостоятельно, подлежат зачислению на отдельный номинальный счет, открываемый опекуном или попечителем в соответствии с главой 45 настоящего Кодекса, и расходуются опекуном или попечителем без предварительного разрешения органа опеки и попечительства. Опекун или попечитель предоставляет отчет о расходовании сумм, зачисляемых на отдельный номинальный счет, в порядке, установленном Федеральным законом "Об опеке и попечительстве".</a:t>
            </a:r>
          </a:p>
          <a:p>
            <a:r>
              <a:rPr lang="ru-RU" dirty="0"/>
              <a:t>2. Опекун не вправе без предварительного разрешения органа опеки и попечительства совершать, а попечитель - давать согласие на совершение сделок по отчуждению, в том числе обмену или дарению имущества подопечного, сдаче его внаем (в аренду), в безвозмездное пользование или в залог, сделок, влекущих отказ от принадлежащих подопечному прав, раздел его имущества или выдел из него долей, а также любых других действий, влекущих уменьшение имущества подопечного.</a:t>
            </a:r>
          </a:p>
          <a:p>
            <a:r>
              <a:rPr lang="ru-RU" dirty="0"/>
              <a:t>Порядок управления имуществом подопечного определяется Федеральным законом "Об опеке и попечительстве".</a:t>
            </a:r>
          </a:p>
          <a:p>
            <a:r>
              <a:rPr lang="ru-RU" dirty="0"/>
              <a:t>3. Опекун, попечитель, их супруги и близкие родственники не вправе совершать сделки с подопечным, за исключением передачи имущества подопечному в качестве дара или в безвозмездное пользование, а также представлять подопечного при заключении сделок или ведении судебных дел между подопечным и супругом опекуна или попечителя и их близкими родственниками.</a:t>
            </a:r>
          </a:p>
          <a:p>
            <a:r>
              <a:rPr lang="ru-RU" dirty="0"/>
              <a:t>4. Опекун распоряжается имуществом гражданина, признанного недееспособным, основываясь на мнении подопечного, а при невозможности установления его мнения - с учетом информации о его предпочтениях, полученной от родителей такого гражданина, его прежних опекунов, иных лиц, оказывавших такому гражданину услуги и добросовестно исполнявших свои обязанности.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Распоряжение имуществом </a:t>
            </a:r>
            <a:r>
              <a:rPr lang="ru-RU" dirty="0" smtClean="0"/>
              <a:t>подопечного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28849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/>
              <a:t>Статья </a:t>
            </a:r>
            <a:r>
              <a:rPr lang="ru-RU" dirty="0" smtClean="0"/>
              <a:t>39 ГК РФ</a:t>
            </a:r>
            <a:endParaRPr lang="ru-RU" dirty="0"/>
          </a:p>
          <a:p>
            <a:r>
              <a:rPr lang="ru-RU" dirty="0"/>
              <a:t>1. Орган опеки и попечительства освобождает опекуна или попечителя от исполнения им своих обязанностей в случаях возвращения несовершеннолетнего его родителям или его усыновления.</a:t>
            </a:r>
          </a:p>
          <a:p>
            <a:r>
              <a:rPr lang="ru-RU" dirty="0"/>
              <a:t>При помещении подопечного под надзор в образовательную организацию, медицинскую организацию, организацию, оказывающую социальные услуги, или иную организацию, в том числе в организацию для детей-сирот и детей, оставшихся без попечения родителей, орган опеки и попечительства освобождает ранее назначенного опекуна или попечителя от исполнения ими своих обязанностей, если это не противоречит интересам подопечного.</a:t>
            </a:r>
          </a:p>
          <a:p>
            <a:r>
              <a:rPr lang="ru-RU" dirty="0"/>
              <a:t>2. Опекун, попечитель могут быть освобождены от исполнения своих обязанностей по их просьбе.</a:t>
            </a:r>
          </a:p>
          <a:p>
            <a:r>
              <a:rPr lang="ru-RU" dirty="0"/>
              <a:t>Опекун или попечитель может быть освобожден от исполнения своих обязанностей по инициативе органа опеки и попечительства в случае возникновения противоречий между интересами подопечного и интересами опекуна или попечителя, в том числе временно.</a:t>
            </a:r>
          </a:p>
          <a:p>
            <a:r>
              <a:rPr lang="ru-RU" dirty="0"/>
              <a:t>3. В случаях ненадлежащего выполнения опекуном или попечителем лежащих на нем обязанностей, в том числе при использовании им опеки или попечительства в корыстных целях или при оставлении подопечного без надзора и необходимой помощи, орган опеки и попечительства может отстранить опекуна или попечителя от исполнения этих обязанностей и принять необходимые меры для привлечения виновного гражданина к установленной законом ответственности.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Освобождение и отстранение опекунов и попечителей от исполнения ими своих </a:t>
            </a:r>
            <a:r>
              <a:rPr lang="ru-RU" sz="2800" dirty="0" smtClean="0"/>
              <a:t>обязанностей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468444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Статья </a:t>
            </a:r>
            <a:r>
              <a:rPr lang="ru-RU" dirty="0" smtClean="0"/>
              <a:t>40</a:t>
            </a:r>
            <a:r>
              <a:rPr lang="ru-RU" dirty="0"/>
              <a:t> </a:t>
            </a:r>
            <a:r>
              <a:rPr lang="ru-RU" dirty="0" smtClean="0"/>
              <a:t>ГК РФ</a:t>
            </a:r>
            <a:endParaRPr lang="ru-RU" dirty="0"/>
          </a:p>
          <a:p>
            <a:endParaRPr lang="ru-RU" dirty="0"/>
          </a:p>
          <a:p>
            <a:r>
              <a:rPr lang="ru-RU" dirty="0"/>
              <a:t>1. Опека и попечительство над совершеннолетними гражданами прекращаются в случаях вынесения судом решения о признании подопечного дееспособным или отмены ограничений его дееспособности по заявлению опекуна, попечителя или органа опеки и попечительства.</a:t>
            </a:r>
          </a:p>
          <a:p>
            <a:r>
              <a:rPr lang="ru-RU" dirty="0"/>
              <a:t>2. По достижении малолетним подопечным четырнадцати лет опека над ним прекращается, а гражданин, осуществлявший обязанности опекуна, становится попечителем несовершеннолетнего без дополнительного решения об этом.</a:t>
            </a:r>
          </a:p>
          <a:p>
            <a:r>
              <a:rPr lang="ru-RU" dirty="0"/>
              <a:t>3. Попечительство над несовершеннолетним прекращается без особого решения по достижении несовершеннолетним подопечным восемнадцати лет, а также при вступлении его в брак и в других случаях приобретения им полной дееспособности до достижения совершеннолетия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Прекращение опеки и попечительства</a:t>
            </a:r>
          </a:p>
        </p:txBody>
      </p:sp>
    </p:spTree>
    <p:extLst>
      <p:ext uri="{BB962C8B-B14F-4D97-AF65-F5344CB8AC3E}">
        <p14:creationId xmlns:p14="http://schemas.microsoft.com/office/powerpoint/2010/main" val="3205314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/>
              <a:t>Статья </a:t>
            </a:r>
            <a:r>
              <a:rPr lang="ru-RU" dirty="0" smtClean="0"/>
              <a:t>41 ГК РФ</a:t>
            </a:r>
            <a:endParaRPr lang="ru-RU" dirty="0"/>
          </a:p>
          <a:p>
            <a:r>
              <a:rPr lang="ru-RU" dirty="0"/>
              <a:t>1. </a:t>
            </a:r>
            <a:r>
              <a:rPr lang="ru-RU" b="1" dirty="0"/>
              <a:t>Над совершеннолетним дееспособным гражданином, который по состоянию здоровья не способен самостоятельно осуществлять и защищать свои права и исполнять свои обязанности, может быть установлен патронаж.</a:t>
            </a:r>
          </a:p>
          <a:p>
            <a:r>
              <a:rPr lang="ru-RU" dirty="0"/>
              <a:t>2. В течение месяца со дня выявления </a:t>
            </a:r>
            <a:r>
              <a:rPr lang="ru-RU" b="1" dirty="0"/>
              <a:t>совершеннолетнего дееспособного гражданина</a:t>
            </a:r>
            <a:r>
              <a:rPr lang="ru-RU" dirty="0"/>
              <a:t>, </a:t>
            </a:r>
            <a:r>
              <a:rPr lang="ru-RU" b="1" dirty="0"/>
              <a:t>который по состоянию здоровья не может самостоятельно осуществлять и защищать свои права и исполнять свои обязанности, ему назначается органом опеки и попечительства помощник. Помощник может быть назначен с его согласия в письменной форме, а также с согласия в письменной форме гражданина, над которым устанавливается патронаж. Работник организации, осуществляющей социальное обслуживание совершеннолетнего дееспособного гражданина, нуждающегося в установлении над ним патронажа, не может быть назначен помощником такого гражданина.</a:t>
            </a:r>
          </a:p>
          <a:p>
            <a:r>
              <a:rPr lang="ru-RU" dirty="0"/>
              <a:t>3. Помощник совершеннолетнего дееспособного гражданина совершает действия в интересах гражданина, находящегося под патронажем, на основании заключаемых с этим лицом договора поручения, договора доверительного управления имуществом или иного договора.</a:t>
            </a:r>
          </a:p>
          <a:p>
            <a:r>
              <a:rPr lang="ru-RU" dirty="0"/>
              <a:t>4. Орган опеки и попечительства обязан осуществлять контроль за исполнением помощником совершеннолетнего дееспособного гражданина своих обязанностей и извещать находящегося под патронажем гражданина о нарушениях, допущенных его помощником и являющихся основанием для расторжения заключенных между ними договора поручения, договора доверительного управления имуществом или иного договора.</a:t>
            </a:r>
          </a:p>
          <a:p>
            <a:r>
              <a:rPr lang="ru-RU" dirty="0"/>
              <a:t>5. Патронаж над совершеннолетним дееспособным гражданином, установленный в соответствии с пунктом 1 настоящей статьи, прекращается в связи с прекращением договора поручения, договора доверительного управления имуществом или иного договора по основаниям, предусмотренным законом или договором.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Патронаж над совершеннолетними дееспособными гражданами</a:t>
            </a:r>
          </a:p>
        </p:txBody>
      </p:sp>
    </p:spTree>
    <p:extLst>
      <p:ext uri="{BB962C8B-B14F-4D97-AF65-F5344CB8AC3E}">
        <p14:creationId xmlns:p14="http://schemas.microsoft.com/office/powerpoint/2010/main" val="239734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032" y="908720"/>
            <a:ext cx="7772400" cy="3078840"/>
          </a:xfrm>
        </p:spPr>
        <p:txBody>
          <a:bodyPr>
            <a:normAutofit/>
          </a:bodyPr>
          <a:lstStyle/>
          <a:p>
            <a:r>
              <a:rPr lang="ru-RU" dirty="0" smtClean="0"/>
              <a:t>Оказание психиатрической помощи. Основания </a:t>
            </a:r>
            <a:r>
              <a:rPr lang="ru-RU" dirty="0"/>
              <a:t>для госпитализации в психиатрический </a:t>
            </a:r>
            <a:r>
              <a:rPr lang="ru-RU" dirty="0" smtClean="0"/>
              <a:t>стационар.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27535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(1) Психиатрическую помощь оказывают медицинские организации, стационарные учреждения социального обслуживания для лиц, страдающих психическими расстройствами, врачи-психиатры, зарегистрированные в качестве индивидуальных предпринимателей, при наличии лицензии на осуществление медицинской деятельности.</a:t>
            </a:r>
          </a:p>
          <a:p>
            <a:r>
              <a:rPr lang="ru-RU" dirty="0"/>
              <a:t>(2) Виды психиатрической помощи указываются в учредительных документах юридических лиц. Информация о видах психиатрической помощи, оказываемых медицинскими организациями, стационарными учреждениями социального обслуживания для лиц, страдающих психическими расстройствами, врачами-психиатрами, зарегистрированными в качестве индивидуальных предпринимателей, должна быть доступна гражданам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Организации и лица, оказывающие психиатрическую </a:t>
            </a:r>
            <a:r>
              <a:rPr lang="ru-RU" dirty="0" smtClean="0"/>
              <a:t>помощь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23770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(</a:t>
            </a:r>
            <a:r>
              <a:rPr lang="ru-RU" dirty="0"/>
              <a:t>1) Диспансерное наблюдение может устанавливаться за лицом, страдающим хроническим и затяжным психическим расстройством с тяжелыми стойкими или часто обостряющимися болезненными проявлениями</a:t>
            </a:r>
            <a:r>
              <a:rPr lang="ru-RU" dirty="0" smtClean="0"/>
              <a:t>.</a:t>
            </a:r>
          </a:p>
          <a:p>
            <a:r>
              <a:rPr lang="ru-RU" dirty="0"/>
              <a:t>(2) Решение вопросов о необходимости установления диспансерного наблюдения и о его прекращении принимается комиссией врачей-психиатров, назначенной руководителем медицинской организации, оказывающей психиатрическую помощь в амбулаторных условиях, или комиссией врачей-психиатров, назначенной органом исполнительной власти субъекта Российской Федерации в сфере здравоохранения.</a:t>
            </a:r>
          </a:p>
          <a:p>
            <a:r>
              <a:rPr lang="ru-RU" dirty="0"/>
              <a:t>(4) Установленное ранее диспансерное наблюдение прекращается при выздоровлении или значительном и стойком улучшении психического состояния лица.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Статья 27. Диспансерное </a:t>
            </a:r>
            <a:r>
              <a:rPr lang="ru-RU" dirty="0" smtClean="0"/>
              <a:t>наблюдение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72611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2276872"/>
            <a:ext cx="7408333" cy="4104455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  <a:p>
            <a:r>
              <a:rPr lang="ru-RU" sz="4000" dirty="0"/>
              <a:t>(1) Психиатрическое освидетельствование проводится для определения: страдает ли обследуемый психическим расстройством, нуждается ли он в психиатрической помощи, а также для решения вопроса о виде такой помощи.</a:t>
            </a:r>
          </a:p>
          <a:p>
            <a:r>
              <a:rPr lang="ru-RU" sz="4000" dirty="0"/>
              <a:t>(2) </a:t>
            </a:r>
            <a:r>
              <a:rPr lang="ru-RU" sz="4000" b="1" dirty="0"/>
              <a:t>Психиатрическое освидетельствование проводится при наличии информированного добровольного согласия обследуемого на его проведение. </a:t>
            </a:r>
            <a:r>
              <a:rPr lang="ru-RU" sz="4000" dirty="0"/>
              <a:t>Психиатрическое освидетельствование несовершеннолетнего в возрасте до пятнадцати лет или больного наркоманией несовершеннолетнего в возрасте до шестнадцати лет проводится при наличии информированного добровольного согласия на его проведение одного из родителей либо иного законного представителя, а в отношении лица, признанного в установленном законом порядке недееспособным, если такое лицо по своему состоянию не способно дать информированное добровольное согласие, - при наличии информированного добровольного согласия на проведение психиатрического освидетельствования законного представителя такого лица. В случае возражения одного из родителей либо при отсутствии родителей или иного законного представителя психиатрическое освидетельствование несовершеннолетнего проводится по решению органа опеки и попечительства, которое может быть обжаловано в суд. Законный представитель лица, признанного в установленном законом порядке недееспособным, извещает орган опеки и попечительства по месту жительства подопечного о даче информированного добровольного согласия на проведение психиатрического освидетельствования подопечного не позднее дня, следующего за днем дачи указанного согласия.</a:t>
            </a:r>
          </a:p>
          <a:p>
            <a:r>
              <a:rPr lang="ru-RU" sz="4000" dirty="0" smtClean="0"/>
              <a:t>(</a:t>
            </a:r>
            <a:r>
              <a:rPr lang="ru-RU" sz="4000" dirty="0"/>
              <a:t>3) Врач, проводящий психиатрическое освидетельствование, обязан представиться обследуемому и его законному представителю как психиатр, за исключением случаев, предусмотренных пунктом "а" части четвертой настоящей статьи.</a:t>
            </a:r>
          </a:p>
          <a:p>
            <a:r>
              <a:rPr lang="ru-RU" sz="4000" dirty="0"/>
              <a:t>(</a:t>
            </a:r>
            <a:r>
              <a:rPr lang="ru-RU" sz="4000" b="1" dirty="0"/>
              <a:t>4) Психиатрическое освидетельствование лица может быть проведено без его согласия или без согласия его законного представителя в случаях, когда по имеющимся данным обследуемый совершает действия, дающие основания предполагать наличие у него тяжелого психического расстройства, которое обусловливает</a:t>
            </a:r>
            <a:r>
              <a:rPr lang="ru-RU" sz="4000" dirty="0"/>
              <a:t>:</a:t>
            </a:r>
          </a:p>
          <a:p>
            <a:r>
              <a:rPr lang="ru-RU" sz="4000" b="1" dirty="0"/>
              <a:t>а) его непосредственную опасность для себя или окружающих, или</a:t>
            </a:r>
          </a:p>
          <a:p>
            <a:r>
              <a:rPr lang="ru-RU" sz="4000" b="1" dirty="0"/>
              <a:t>б) его беспомощность, то есть неспособность самостоятельно удовлетворять основные жизненные потребности, или</a:t>
            </a:r>
          </a:p>
          <a:p>
            <a:r>
              <a:rPr lang="ru-RU" sz="4000" b="1" dirty="0"/>
              <a:t>в) существенный вред его здоровью вследствие ухудшения психического состояния, если лицо будет оставлено без психиатрической помощи.</a:t>
            </a:r>
          </a:p>
          <a:p>
            <a:r>
              <a:rPr lang="ru-RU" sz="4000" dirty="0"/>
              <a:t>(5) Психиатрическое освидетельствование лица может быть проведено без его согласия или без согласия его законного представителя, </a:t>
            </a:r>
            <a:r>
              <a:rPr lang="ru-RU" sz="4000" b="1" dirty="0"/>
              <a:t>если обследуемый находится под диспансерным наблюдением по основаниям</a:t>
            </a:r>
            <a:r>
              <a:rPr lang="ru-RU" sz="4000" dirty="0"/>
              <a:t>, предусмотренным частью первой статьи 27 настоящего Закона.</a:t>
            </a:r>
          </a:p>
          <a:p>
            <a:r>
              <a:rPr lang="ru-RU" sz="4000" dirty="0"/>
              <a:t>(6) Данные психиатрического освидетельствования и заключение о состоянии психического здоровья обследуемого фиксируются в медицинской документации, в которой указываются также причины обращения к врачу-психиатру и медицинские рекомендации.</a:t>
            </a:r>
          </a:p>
          <a:p>
            <a:pPr marL="0" indent="0">
              <a:buNone/>
            </a:pPr>
            <a:endParaRPr lang="ru-RU" sz="4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Статья 23. Психиатрическое </a:t>
            </a:r>
            <a:r>
              <a:rPr lang="ru-RU" dirty="0" smtClean="0"/>
              <a:t>освидетельствование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65873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(1) В случаях, предусмотренных пунктом "а" части четвертой и частью пятой статьи 23 настоящего Закона, решение о психиатрическом освидетельствовании лица без его согласия или без согласия его законного представителя принимается врачом-психиатром </a:t>
            </a:r>
            <a:r>
              <a:rPr lang="ru-RU" b="1" dirty="0"/>
              <a:t>самостоятельно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i="1" dirty="0"/>
              <a:t>Психиатрическое освидетельствование лица может быть проведено без </a:t>
            </a:r>
            <a:r>
              <a:rPr lang="ru-RU" i="1" dirty="0" smtClean="0"/>
              <a:t>согласия при непосредственной опасности больного </a:t>
            </a:r>
            <a:r>
              <a:rPr lang="ru-RU" i="1" dirty="0"/>
              <a:t>для себя или </a:t>
            </a:r>
            <a:r>
              <a:rPr lang="ru-RU" i="1" dirty="0" smtClean="0"/>
              <a:t>окружающих</a:t>
            </a:r>
            <a:endParaRPr lang="ru-RU" i="1" dirty="0"/>
          </a:p>
          <a:p>
            <a:pPr marL="0" indent="0">
              <a:buNone/>
            </a:pPr>
            <a:r>
              <a:rPr lang="ru-RU" i="1" dirty="0" smtClean="0"/>
              <a:t>Психиатрическое </a:t>
            </a:r>
            <a:r>
              <a:rPr lang="ru-RU" i="1" dirty="0"/>
              <a:t>освидетельствование лица может быть проведено без его согласия или без согласия его законного представителя, если обследуемый находится под диспансерным наблюдением по основаниям, предусмотренным частью первой статьи 27 настоящего Закона</a:t>
            </a:r>
            <a:r>
              <a:rPr lang="ru-RU" dirty="0"/>
              <a:t>.</a:t>
            </a:r>
          </a:p>
          <a:p>
            <a:r>
              <a:rPr lang="ru-RU" dirty="0" smtClean="0"/>
              <a:t>(</a:t>
            </a:r>
            <a:r>
              <a:rPr lang="ru-RU" dirty="0"/>
              <a:t>2) В случаях, предусмотренных пунктами "б" и "в" части четвертой статьи 23 настоящего Закона, решение о психиатрическом освидетельствовании лица без его согласия или без согласия его законного представителя принимается врачом-психиатром </a:t>
            </a:r>
            <a:r>
              <a:rPr lang="ru-RU" b="1" dirty="0"/>
              <a:t>с санкции судьи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i="1" dirty="0"/>
              <a:t>беспомощность, то есть неспособность самостоятельно удовлетворять основные жизненные потребности, или</a:t>
            </a:r>
          </a:p>
          <a:p>
            <a:pPr marL="0" indent="0">
              <a:buNone/>
            </a:pPr>
            <a:r>
              <a:rPr lang="ru-RU" i="1" dirty="0" smtClean="0"/>
              <a:t>существенный </a:t>
            </a:r>
            <a:r>
              <a:rPr lang="ru-RU" i="1" dirty="0"/>
              <a:t>вред его здоровью вследствие ухудшения психического состояния, если лицо будет оставлено без психиатрической помощи.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Статья 24. Психиатрическое освидетельствование лица без его согласия или без согласия его законного </a:t>
            </a:r>
            <a:r>
              <a:rPr lang="ru-RU" sz="2400" dirty="0" smtClean="0"/>
              <a:t>представителя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00155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 smtClean="0"/>
              <a:t>(</a:t>
            </a:r>
            <a:r>
              <a:rPr lang="ru-RU" dirty="0"/>
              <a:t>1) Решение о психиатрическом освидетельствовании лица без его согласия или без согласия его законного представителя, за исключением случаев, предусмотренных частью пятой статьи 23 настоящего Закона, принимается врачом-психиатром по заявлению, содержащему сведения о наличии оснований для такого освидетельствования, перечисленных в части четвертой статьи 23 настоящего Закона.</a:t>
            </a:r>
          </a:p>
          <a:p>
            <a:r>
              <a:rPr lang="ru-RU" dirty="0"/>
              <a:t>(2) Заявление может быть подано родственниками лица, подлежащего психиатрическому освидетельствованию, врачом любой медицинской специальности, должностными лицами и иными гражданами.</a:t>
            </a:r>
          </a:p>
          <a:p>
            <a:r>
              <a:rPr lang="ru-RU" dirty="0"/>
              <a:t>(3) В неотложных случаях, когда по полученным сведениям лицо представляет непосредственную опасность для себя или окружающих, заявление может быть устным. Решение о психиатрическом освидетельствовании принимается врачом-психиатром немедленно и оформляется записью в медицинской документации.</a:t>
            </a:r>
          </a:p>
          <a:p>
            <a:r>
              <a:rPr lang="ru-RU" dirty="0"/>
              <a:t>(4) При отсутствии непосредственной опасности лица для себя или окружающих заявление о психиатрическом освидетельствовании должно быть письменным, содержать подробные сведения, обосновывающие необходимость такого освидетельствования и указание на отказ лица либо его законного представителя от обращения к врачу-психиатру. Врач-психиатр вправе запросить дополнительные сведения, необходимые для принятия решения. Установив, что в заявлении отсутствуют данные, свидетельствующие о наличии обстоятельств, предусмотренных пунктами "б" и "в" части четвертой статьи 23 настоящего Закона, врач-психиатр в письменном виде, мотивированно отказывает в психиатрическом освидетельствовании.</a:t>
            </a:r>
          </a:p>
          <a:p>
            <a:r>
              <a:rPr lang="ru-RU" dirty="0"/>
              <a:t>(5) Установив обоснованность заявления о психиатрическом освидетельствовании лица без его согласия или без согласия его законного представителя, врач-психиатр направляет в суд по месту жительства лица свое письменное мотивированное заключение о необходимости такого освидетельствования, а также заявление об освидетельствовании и другие имеющиеся материалы. Судья решает вопрос о даче санкции в трехдневный срок с момента получения всех материалов. Действия судьи могут быть обжалованы в суд в порядке, установленном законодательством Российской Федерации.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Статья 25. Порядок подачи заявления и принятия решения о психиатрическом освидетельствовании лица без его согласия или без согласия его законного </a:t>
            </a:r>
            <a:r>
              <a:rPr lang="ru-RU" sz="2000" dirty="0" smtClean="0"/>
              <a:t>представителя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126328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/>
              <a:t>(1) Основаниями для госпитализации в медицинскую организацию, оказывающую психиатрическую помощь в стационарных условиях, являются наличие у лица психического расстройства и решение врача-психиатра о проведении психиатрического обследования или лечения в стационарных условиях либо постановление судьи.</a:t>
            </a:r>
          </a:p>
          <a:p>
            <a:r>
              <a:rPr lang="ru-RU" dirty="0"/>
              <a:t>(3) Госпитализация лица, в том числе лица, признанного в установленном законом порядке недееспособным, в медицинскую организацию, оказывающую психиатрическую помощь в стационарных условиях, за исключением случаев, предусмотренных статьей 29 настоящего Закона, осуществляется добровольно - по его просьбе или при наличии его согласия на госпитализацию.</a:t>
            </a:r>
          </a:p>
          <a:p>
            <a:r>
              <a:rPr lang="ru-RU" dirty="0"/>
              <a:t>(4.1) Лицо, признанное в установленном законом порядке недееспособным, госпитализируется в медицинскую организацию, оказывающую психиатрическую помощь в стационарных условиях, по его просьбе или с его согласия. Если лицо, признанное в установленном законом порядке недееспособным, по своему состоянию не способно дать информированное добровольное согласие на медицинское вмешательство, такое лицо госпитализируется в медицинскую организацию, оказывающую психиатрическую помощь в стационарных условиях, по просьбе или с согласия его законного представителя</a:t>
            </a:r>
          </a:p>
          <a:p>
            <a:r>
              <a:rPr lang="ru-RU" dirty="0"/>
              <a:t>Законный представитель гражданина, признанного в установленном порядке недееспособным, извещает орган опеки и попечительства по месту жительства подопечного о просьбе или даче согласия на госпитализацию его подопечного в медицинскую организацию, оказывающую психиатрическую помощь в стационарных условиях, не позднее дня, следующего за днем такой просьбы или дачи указанного согласия.</a:t>
            </a:r>
          </a:p>
          <a:p>
            <a:r>
              <a:rPr lang="ru-RU" dirty="0"/>
              <a:t>(5) Согласие на госпитализацию в медицинскую организацию, оказывающую психиатрическую помощь в стационарных условиях, оформляется в письменной форме, подписывается госпитализируемым лицом, одним из родителей или иным законным представителем, медицинским работником и содержится в медицинской документации.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Статья 28. Основания для госпитализации в медицинскую организацию, оказывающую психиатрическую помощь в стационарных </a:t>
            </a:r>
            <a:r>
              <a:rPr lang="ru-RU" sz="2000" dirty="0" smtClean="0"/>
              <a:t>условиях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370627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Лицо, страдающее психическим расстройством, может быть госпитализировано в медицинскую организацию, оказывающую психиатрическую помощь в стационарных условиях, без его согласия либо без согласия одного из родителей или иного законного представителя до постановления судьи, если его психиатрическое обследование или лечение возможны только в стационарных условиях, а психическое расстройство является тяжелым и обусловливает:</a:t>
            </a:r>
          </a:p>
          <a:p>
            <a:r>
              <a:rPr lang="ru-RU" b="1" dirty="0"/>
              <a:t>а) его непосредственную опасность для себя или окружающих, или</a:t>
            </a:r>
          </a:p>
          <a:p>
            <a:r>
              <a:rPr lang="ru-RU" b="1" dirty="0"/>
              <a:t>б) его беспомощность, то есть неспособность самостоятельно удовлетворять основные жизненные потребности, или</a:t>
            </a:r>
          </a:p>
          <a:p>
            <a:r>
              <a:rPr lang="ru-RU" b="1" dirty="0"/>
              <a:t>в) существенный вред его здоровью вследствие ухудшения психического состояния, если лицо будет оставлено без психиатрической помощи.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Статья 29. Основания для госпитализации в медицинскую организацию, оказывающую психиатрическую помощь в стационарных условиях, в недобровольном </a:t>
            </a:r>
            <a:r>
              <a:rPr lang="ru-RU" sz="2000" dirty="0" smtClean="0"/>
              <a:t>порядке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46544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(</a:t>
            </a:r>
            <a:r>
              <a:rPr lang="ru-RU" dirty="0"/>
              <a:t>1) Лицо, госпитализированное в медицинскую организацию, оказывающую психиатрическую помощь в стационарных условиях, по основаниям, предусмотренным статьей 29 настоящего Закона, </a:t>
            </a:r>
            <a:r>
              <a:rPr lang="ru-RU" b="1" dirty="0"/>
              <a:t>подлежит обязательному психиатрическому освидетельствованию в течение 48 часов комиссией врачей-психиатров медицинской организации, которая принимает решение об обоснованности госпитализации.</a:t>
            </a:r>
            <a:r>
              <a:rPr lang="ru-RU" dirty="0"/>
              <a:t> В случаях, когда госпитализация признается необоснованной и госпитализированный не выражает желания остаться в медицинской организации, оказывающей психиатрическую помощь в стационарных условиях, он подлежит немедленной выписке.</a:t>
            </a:r>
          </a:p>
          <a:p>
            <a:r>
              <a:rPr lang="ru-RU" dirty="0"/>
              <a:t>(2) </a:t>
            </a:r>
            <a:r>
              <a:rPr lang="ru-RU" b="1" dirty="0"/>
              <a:t>Если госпитализация признается обоснованной, то заключение комиссии врачей-психиатров в течение 24 часов направляется в суд по месту нахождения медицинской организации</a:t>
            </a:r>
            <a:r>
              <a:rPr lang="ru-RU" dirty="0"/>
              <a:t>, оказывающей психиатрическую помощь в стационарных условиях, для решения вопроса о дальнейшем пребывании лица в ней.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/>
              <a:t>Статья 32. Психиатрическое освидетельствование лиц, госпитализированных в медицинскую организацию, оказывающую психиатрическую помощь в стационарных условиях, в недобровольном </a:t>
            </a:r>
            <a:r>
              <a:rPr lang="ru-RU" sz="2000" dirty="0" smtClean="0"/>
              <a:t>порядке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386722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(1) Вопрос о госпитализации лица в медицинскую организацию, оказывающую психиатрическую помощь в стационарных условиях, в недобровольном порядке по основаниям, предусмотренным статьей 29 настоящего Закона, </a:t>
            </a:r>
            <a:r>
              <a:rPr lang="ru-RU" b="1" dirty="0"/>
              <a:t>решается в суде по месту нахождения медицинской организации, оказывающей психиатрическую помощь в стационарных условиях.</a:t>
            </a:r>
          </a:p>
          <a:p>
            <a:r>
              <a:rPr lang="ru-RU" dirty="0"/>
              <a:t>(2) Заявление о госпитализации лица в медицинскую организацию, оказывающую психиатрическую помощь в стационарных условиях, в </a:t>
            </a:r>
            <a:r>
              <a:rPr lang="ru-RU" b="1" dirty="0"/>
              <a:t>недобровольном порядке подается в суд представителем медицинской организации, в которой находится лицо.</a:t>
            </a:r>
          </a:p>
          <a:p>
            <a:r>
              <a:rPr lang="ru-RU" dirty="0"/>
              <a:t>3) Принимая заявление, судья одновременно дает санкцию на пребывание лица в медицинской организации, оказывающей психиатрическую помощь в стационарных условиях, </a:t>
            </a:r>
            <a:r>
              <a:rPr lang="ru-RU" b="1" dirty="0"/>
              <a:t>на срок, необходимый для рассмотрения заявления в суде.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Статья 33. Обращение в суд по вопросу о госпитализации в недобровольном </a:t>
            </a:r>
            <a:r>
              <a:rPr lang="ru-RU" sz="2800" dirty="0" smtClean="0"/>
              <a:t>порядке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799519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(1) Заявление о госпитализации лица в медицинскую организацию, оказывающую психиатрическую помощь в стационарных условиях, в недобровольном порядке судья </a:t>
            </a:r>
            <a:r>
              <a:rPr lang="ru-RU" b="1" dirty="0"/>
              <a:t>рассматривает в течение пяти дней с момента его принятия в помещении суда либо в указанной медицинской организации</a:t>
            </a:r>
            <a:r>
              <a:rPr lang="ru-RU" dirty="0"/>
              <a:t>.</a:t>
            </a:r>
          </a:p>
          <a:p>
            <a:r>
              <a:rPr lang="ru-RU" dirty="0"/>
              <a:t>(2) Лицу </a:t>
            </a:r>
            <a:r>
              <a:rPr lang="ru-RU" b="1" dirty="0"/>
              <a:t>должно быть предоставлено право лично участвовать в судебном рассмотрении вопроса о его госпитализации</a:t>
            </a:r>
            <a:r>
              <a:rPr lang="ru-RU" dirty="0"/>
              <a:t>. Если по сведениям, полученным от представителя медицинской организации, оказывающей психиатрическую помощь в стационарных условиях, психическое состояние лица не позволяет ему лично участвовать в рассмотрении вопроса о его госпитализации в помещении суда, то заявление о госпитализации рассматривается </a:t>
            </a:r>
            <a:r>
              <a:rPr lang="ru-RU" b="1" dirty="0"/>
              <a:t>судьей в медицинской организации, оказывающей психиатрическую помощь в стационарных условиях</a:t>
            </a:r>
            <a:r>
              <a:rPr lang="ru-RU" dirty="0"/>
              <a:t>.</a:t>
            </a:r>
          </a:p>
          <a:p>
            <a:r>
              <a:rPr lang="ru-RU" dirty="0"/>
              <a:t>(3) Участие в рассмотрении заявления прокурора, ходатайствующего о госпитализации представителя медицинской организации, оказывающей психиатрическую помощь в стационарных условиях, и представителя лица, в отношении которого решается вопрос о госпитализации, обязательно.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Статья 34. Рассмотрение заявления о госпитализации в недобровольном </a:t>
            </a:r>
            <a:r>
              <a:rPr lang="ru-RU" sz="2800" dirty="0" smtClean="0"/>
              <a:t>порядке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744177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1) Рассмотрев заявление по существу, судья удовлетворяет либо отклоняет его.</a:t>
            </a:r>
          </a:p>
          <a:p>
            <a:r>
              <a:rPr lang="ru-RU" dirty="0"/>
              <a:t>(2) Постановление судьи об удовлетворении заявления является основанием для госпитализации и дальнейшего содержания лица в медицинской организации, оказывающей психиатрическую помощь в стационарных условиях.</a:t>
            </a:r>
          </a:p>
          <a:p>
            <a:r>
              <a:rPr lang="ru-RU" dirty="0"/>
              <a:t>(3) Постановление судьи в десятидневный срок со дня вынесения может быть обжаловано лицом, госпитализированным в медицинскую организацию, оказывающую психиатрическую помощь в стационарных условиях, его представителем, руководителем указанной медицинской организации, а также организацией, которой законом либо ее уставом (положением) предоставлено право защищать права граждан, или прокурором в порядке, предусмотренном законодательством Российской Федерации.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Статья 35. Постановление судьи по заявлению о госпитализации в недобровольном </a:t>
            </a:r>
            <a:r>
              <a:rPr lang="ru-RU" sz="2800" dirty="0" smtClean="0"/>
              <a:t>порядке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512809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ru-RU" dirty="0"/>
              <a:t>(1) Пациенту должны быть разъяснены основания и цели госпитализации его в медицинскую организацию, оказывающую психиатрическую помощь в стационарных условиях, его права и установленные в указанной медицинской организации правила на языке, которым он владеет, о чем делается запись в медицинской документации.</a:t>
            </a:r>
          </a:p>
          <a:p>
            <a:r>
              <a:rPr lang="ru-RU" dirty="0"/>
              <a:t>(2) Все пациенты, находящиеся на лечении или обследовании в медицинской организации, оказывающей психиатрическую помощь в стационарных условиях, вправе:</a:t>
            </a:r>
          </a:p>
          <a:p>
            <a:pPr marL="0" indent="0">
              <a:buNone/>
            </a:pPr>
            <a:r>
              <a:rPr lang="ru-RU" dirty="0"/>
              <a:t>обращаться непосредственно к главному врачу или заведующему отделением по вопросам лечения, обследования, выписки из медицинской организации, оказывающей психиатрическую помощь в стационарных условиях, и соблюдения прав, предоставленных настоящим Законом;</a:t>
            </a:r>
          </a:p>
          <a:p>
            <a:pPr marL="0" indent="0">
              <a:buNone/>
            </a:pPr>
            <a:r>
              <a:rPr lang="ru-RU" dirty="0"/>
              <a:t>подавать без цензуры жалобы и заявления в органы представительной и исполнительной власти, прокуратуру, суд, к адвокату, в государственное юридическое бюро (при наличии);</a:t>
            </a:r>
          </a:p>
          <a:p>
            <a:pPr marL="0" indent="0">
              <a:buNone/>
            </a:pPr>
            <a:r>
              <a:rPr lang="ru-RU" b="1" dirty="0"/>
              <a:t>встречаться с адвокатом, работником или уполномоченным лицом государственного юридического бюро и со священнослужителем наедине;</a:t>
            </a:r>
          </a:p>
          <a:p>
            <a:pPr marL="0" indent="0">
              <a:buNone/>
            </a:pPr>
            <a:r>
              <a:rPr lang="ru-RU" b="1" dirty="0"/>
              <a:t>исполнять религиозные обряды, соблюдать религиозные каноны, в том числе пост, иметь религиозные атрибутику и литературу, если это не нарушает внутренний распорядок медицинской </a:t>
            </a:r>
            <a:r>
              <a:rPr lang="ru-RU" b="1" dirty="0" smtClean="0"/>
              <a:t>организации (в том числе медицинская организация обязана в соответствии со ст. 39 </a:t>
            </a:r>
            <a:r>
              <a:rPr lang="ru-RU" b="1" dirty="0"/>
              <a:t>устанавливать и разъяснять верующим пациентам правила, которые должны в интересах других находящихся в указанной медицинской организации пациентов соблюдаться при исполнении религиозных обрядов, и порядок приглашения священнослужителя, содействовать в осуществлении права на свободу совести верующих и </a:t>
            </a:r>
            <a:r>
              <a:rPr lang="ru-RU" b="1" dirty="0" smtClean="0"/>
              <a:t>атеистов);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выписывать газеты и журналы;</a:t>
            </a:r>
          </a:p>
          <a:p>
            <a:pPr marL="0" indent="0">
              <a:buNone/>
            </a:pPr>
            <a:r>
              <a:rPr lang="ru-RU" dirty="0"/>
              <a:t>получать общее образование, в том числе по адаптированной образовательной программе;</a:t>
            </a:r>
          </a:p>
          <a:p>
            <a:pPr marL="0" indent="0">
              <a:buNone/>
            </a:pPr>
            <a:r>
              <a:rPr lang="ru-RU" dirty="0"/>
              <a:t>получать наравне с другими гражданами вознаграждение за труд в соответствии с его количеством и качеством, если пациент участвует в производительном труде</a:t>
            </a:r>
          </a:p>
          <a:p>
            <a:r>
              <a:rPr lang="ru-RU" dirty="0"/>
              <a:t>(3) Пациенты имеют также следующие права, которые могут быть ограничены по рекомендации лечащего врача заведующим отделением или главным врачом в интересах здоровья или безопасности пациентов, а также в интересах здоровья или безопасности других лиц:</a:t>
            </a:r>
          </a:p>
          <a:p>
            <a:pPr marL="0" indent="0">
              <a:buNone/>
            </a:pPr>
            <a:r>
              <a:rPr lang="ru-RU" dirty="0"/>
              <a:t>вести переписку без </a:t>
            </a:r>
            <a:r>
              <a:rPr lang="ru-RU" dirty="0" smtClean="0"/>
              <a:t>цензуры; получать </a:t>
            </a:r>
            <a:r>
              <a:rPr lang="ru-RU" dirty="0"/>
              <a:t>и отправлять посылки, бандероли и денежные переводы</a:t>
            </a:r>
            <a:r>
              <a:rPr lang="ru-RU" dirty="0" smtClean="0"/>
              <a:t>;  пользоваться </a:t>
            </a:r>
            <a:r>
              <a:rPr lang="ru-RU" dirty="0"/>
              <a:t>телефоном;</a:t>
            </a:r>
          </a:p>
          <a:p>
            <a:pPr marL="0" indent="0">
              <a:buNone/>
            </a:pPr>
            <a:r>
              <a:rPr lang="ru-RU" dirty="0"/>
              <a:t>принимать посетителей</a:t>
            </a:r>
            <a:r>
              <a:rPr lang="ru-RU" dirty="0" smtClean="0"/>
              <a:t>;  иметь </a:t>
            </a:r>
            <a:r>
              <a:rPr lang="ru-RU" dirty="0"/>
              <a:t>и приобретать предметы первой необходимости, пользоваться собственной одеждой.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Статья 37. Права пациентов, находящихся в медицинских организациях, оказывающих психиатрическую помощь в стационарных </a:t>
            </a:r>
            <a:r>
              <a:rPr lang="ru-RU" sz="2400" dirty="0" smtClean="0"/>
              <a:t>условиях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615459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(1) Основаниями для помещения в стационарное учреждение социального обслуживания для лиц, страдающих психическими расстройствами, являются </a:t>
            </a:r>
            <a:r>
              <a:rPr lang="ru-RU" b="1" dirty="0"/>
              <a:t>личное заявление лица, страдающего психическим расстройством, или лица, признанного в установленном законом порядке недееспособным, и заключение врачебной комиссии с участием врача-психиатра, для лица, признанного в установленном законом порядке недееспособным, если такое лицо по своему состоянию не способно подать личное заявление, - решение органа опеки и попечительства, принятое на основании заключения врачебной комиссии с участием врача-психиатра</a:t>
            </a:r>
            <a:r>
              <a:rPr lang="ru-RU" dirty="0"/>
              <a:t>. Заключение должно содержать сведения о наличии у лица психического расстройства, лишающего его возможности находиться в ином стационарном учреждении социального обслуживания, а в отношении дееспособного лица - также и об отсутствии оснований для постановки перед судом вопроса о признании его недееспособным.</a:t>
            </a:r>
          </a:p>
          <a:p>
            <a:r>
              <a:rPr lang="ru-RU" dirty="0"/>
              <a:t>(2) Орган опеки и попечительства обязан принимать меры для охраны имущественных интересов лиц, помещаемых в стационарные учреждения социального обслуживания для лиц, страдающих психическими расстройствами.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Статья 41. Основания и порядок помещения лиц в стационарные учреждения социального обслуживания для лиц, страдающих психическими </a:t>
            </a:r>
            <a:r>
              <a:rPr lang="ru-RU" sz="2400" dirty="0" smtClean="0"/>
              <a:t>расстройствами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57713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(1) Лица, проживающие в стационарных учреждениях социального обслуживания для лиц, страдающих психическими расстройствами, пользуются правами, предусмотренными статьей 37 настоящего Закона.</a:t>
            </a:r>
          </a:p>
          <a:p>
            <a:r>
              <a:rPr lang="ru-RU" dirty="0"/>
              <a:t>(2) Обязанности стационарного учреждения социального обслуживания для лиц, страдающих психическими расстройствами, по созданию условий для реализации прав лиц, проживающих в нем, устанавливаются статьей 39 настоящего Закона, а также законодательством Российской Федерации о социальном обслуживании.</a:t>
            </a:r>
          </a:p>
          <a:p>
            <a:r>
              <a:rPr lang="ru-RU" dirty="0"/>
              <a:t>(3) Стационарное учреждение социального обслуживания для лиц, страдающих психическими расстройствами, </a:t>
            </a:r>
            <a:r>
              <a:rPr lang="ru-RU" b="1" dirty="0"/>
              <a:t>обязано не реже одного раза в год проводить освидетельствования лиц, проживающих в нем, врачебной комиссией с участием врача-психиатра с целью решения вопроса об их дальнейшем содержании в этом учреждении, а также о возможности пересмотра решений об их недееспособности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Статья 43. Права лиц, проживающих в стационарных учреждениях социального обслуживания для лиц, страдающих психическими расстройствами, и обязанности этих </a:t>
            </a:r>
            <a:r>
              <a:rPr lang="ru-RU" sz="2000" dirty="0" smtClean="0"/>
              <a:t>учреждений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568478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(1) Основанием для перевода лица из стационарного учреждения социального обслуживания для лиц, страдающих психическими расстройствами, в аналогичное учреждение общего типа является заключение врачебной комиссии с участием врача-психиатра об отсутствии медицинских показаний к нахождению в стационарном учреждении социального обслуживания для лиц, страдающих психическими расстройствами.</a:t>
            </a:r>
          </a:p>
          <a:p>
            <a:r>
              <a:rPr lang="ru-RU" dirty="0"/>
              <a:t>(2) </a:t>
            </a:r>
            <a:r>
              <a:rPr lang="ru-RU" b="1" dirty="0"/>
              <a:t>Выписка </a:t>
            </a:r>
            <a:r>
              <a:rPr lang="ru-RU" dirty="0"/>
              <a:t>из стационарного учреждения социального обслуживания для лиц, страдающих психическими расстройствами, производится:</a:t>
            </a:r>
          </a:p>
          <a:p>
            <a:r>
              <a:rPr lang="ru-RU" b="1" dirty="0"/>
              <a:t>по личному заявлению лица, в том числе лица, признанного в установленном законом порядке недееспособным, при наличии заключения врачебной комиссии с участием врача-психиатра о том, что по состоянию здоровья такое лицо способно проживать самостоятельно;</a:t>
            </a:r>
          </a:p>
          <a:p>
            <a:r>
              <a:rPr lang="ru-RU" b="1" dirty="0"/>
              <a:t>по заявлению одного из родителей или иного законного представителя несовершеннолетнего, обязующихся осуществлять уход за выписываемым несовершеннолетним;</a:t>
            </a:r>
          </a:p>
          <a:p>
            <a:r>
              <a:rPr lang="ru-RU" b="1" dirty="0"/>
              <a:t>по заявлению законного представителя лица, признанного в установленном законом порядке недееспособным, если такое лицо по своему состоянию не способно подать личное заявление, при условии, что его законный представитель обязуется осуществлять уход и (или) обеспечить осуществление ухода за своим подопечным.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Статья 44. Перевод и выписка из стационарного учреждения социального обслуживания для лиц, страдающих психическими </a:t>
            </a:r>
            <a:r>
              <a:rPr lang="ru-RU" sz="2800" dirty="0" smtClean="0"/>
              <a:t>расстройствами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106935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 Действия медицинских работников, иных специалистов, работников социального обеспечения, врачебных комиссий, ущемляющие права и законные интересы граждан при оказании им психиатрической помощи, могут быть обжалованы по выбору лица, приносящего жалобу</a:t>
            </a:r>
            <a:r>
              <a:rPr lang="ru-RU" b="1" dirty="0"/>
              <a:t>, непосредственно в суд, а также в вышестоящий орган (вышестоящему должностному лицу) или прокурору.</a:t>
            </a:r>
          </a:p>
          <a:p>
            <a:r>
              <a:rPr lang="ru-RU" dirty="0"/>
              <a:t>Жалоба может быть подана лицом, чьи права и законные интересы нарушены, его представителем, а также организацией, которой законом или ее уставом (положением) предоставлено право защищать права граждан, в месячный срок, исчисляемый со дня, когда лицу стало известно о совершении действий, ущемляющих его права и законные интересы.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Обжалование действий по оказанию психиатрической помощи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95146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Статья </a:t>
            </a:r>
            <a:r>
              <a:rPr lang="ru-RU" dirty="0" smtClean="0"/>
              <a:t>14</a:t>
            </a:r>
            <a:r>
              <a:rPr lang="ru-RU" dirty="0"/>
              <a:t> </a:t>
            </a:r>
            <a:r>
              <a:rPr lang="ru-RU" dirty="0" smtClean="0"/>
              <a:t>ФЗ Об основах социального обслуживания</a:t>
            </a:r>
          </a:p>
          <a:p>
            <a:r>
              <a:rPr lang="ru-RU" dirty="0"/>
              <a:t>Основанием для рассмотрения вопроса о предоставлении социального обслуживания является поданное в письменной или электронной форме заявление гражданина или его законного представителя о предоставлении социального обслуживания </a:t>
            </a:r>
            <a:r>
              <a:rPr lang="ru-RU" b="1" dirty="0"/>
              <a:t>либо обращение в его интересах иных граждан, </a:t>
            </a:r>
            <a:r>
              <a:rPr lang="ru-RU" dirty="0"/>
              <a:t>обращение государственных органов, органов местного самоуправления, общественных объединений непосредственно в уполномоченный орган субъекта Российской Федерации либо переданные заявление или обращение в рамках межведомственного взаимодействия.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Обращение </a:t>
            </a:r>
            <a:r>
              <a:rPr lang="ru-RU" dirty="0"/>
              <a:t>о предоставлении социального </a:t>
            </a:r>
            <a:r>
              <a:rPr lang="ru-RU" dirty="0" smtClean="0"/>
              <a:t>обслуживания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68457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200</TotalTime>
  <Words>6034</Words>
  <Application>Microsoft Office PowerPoint</Application>
  <PresentationFormat>Экран (4:3)</PresentationFormat>
  <Paragraphs>201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Волна</vt:lpstr>
      <vt:lpstr>Правовые аспекты помощи людям с психическими и интеллектуальными нарушениями</vt:lpstr>
      <vt:lpstr>Законодательство России о психиатрической помощи и социальной защите лиц с умственными и психическими нарушениями</vt:lpstr>
      <vt:lpstr>Нормативно-правовые акты</vt:lpstr>
      <vt:lpstr>Дееспособность, недееспособность, ограниченная дееспособность.</vt:lpstr>
      <vt:lpstr>Дееспособность гражданина</vt:lpstr>
      <vt:lpstr>Недопустимость лишения и ограничения правоспособности и дееспособности гражданина</vt:lpstr>
      <vt:lpstr>Признание гражданина недееспособным</vt:lpstr>
      <vt:lpstr>Ограничение дееспособности гражданина</vt:lpstr>
      <vt:lpstr>Презентация PowerPoint</vt:lpstr>
      <vt:lpstr>Опека и попечительство </vt:lpstr>
      <vt:lpstr>Опека и попечительство</vt:lpstr>
      <vt:lpstr>Опека</vt:lpstr>
      <vt:lpstr>Попечительство</vt:lpstr>
      <vt:lpstr>Органы опеки и попечительства</vt:lpstr>
      <vt:lpstr>Исполнение опекунами и попечителями своих обязанностей</vt:lpstr>
      <vt:lpstr>Опекуны и попечители </vt:lpstr>
      <vt:lpstr>Распоряжение имуществом подопечного</vt:lpstr>
      <vt:lpstr>Освобождение и отстранение опекунов и попечителей от исполнения ими своих обязанностей</vt:lpstr>
      <vt:lpstr>Прекращение опеки и попечительства</vt:lpstr>
      <vt:lpstr>Патронаж над совершеннолетними дееспособными гражданами</vt:lpstr>
      <vt:lpstr>Оказание психиатрической помощи. Основания для госпитализации в психиатрический стационар.</vt:lpstr>
      <vt:lpstr>Организации и лица, оказывающие психиатрическую помощь</vt:lpstr>
      <vt:lpstr>Статья 27. Диспансерное наблюдение</vt:lpstr>
      <vt:lpstr>Статья 23. Психиатрическое освидетельствование</vt:lpstr>
      <vt:lpstr>Статья 24. Психиатрическое освидетельствование лица без его согласия или без согласия его законного представителя</vt:lpstr>
      <vt:lpstr>Статья 25. Порядок подачи заявления и принятия решения о психиатрическом освидетельствовании лица без его согласия или без согласия его законного представителя</vt:lpstr>
      <vt:lpstr>Статья 28. Основания для госпитализации в медицинскую организацию, оказывающую психиатрическую помощь в стационарных условиях</vt:lpstr>
      <vt:lpstr>Статья 29. Основания для госпитализации в медицинскую организацию, оказывающую психиатрическую помощь в стационарных условиях, в недобровольном порядке</vt:lpstr>
      <vt:lpstr>Статья 32. Психиатрическое освидетельствование лиц, госпитализированных в медицинскую организацию, оказывающую психиатрическую помощь в стационарных условиях, в недобровольном порядке</vt:lpstr>
      <vt:lpstr>Статья 33. Обращение в суд по вопросу о госпитализации в недобровольном порядке</vt:lpstr>
      <vt:lpstr>Статья 34. Рассмотрение заявления о госпитализации в недобровольном порядке</vt:lpstr>
      <vt:lpstr>Статья 35. Постановление судьи по заявлению о госпитализации в недобровольном порядке</vt:lpstr>
      <vt:lpstr>Статья 37. Права пациентов, находящихся в медицинских организациях, оказывающих психиатрическую помощь в стационарных условиях</vt:lpstr>
      <vt:lpstr>Статья 41. Основания и порядок помещения лиц в стационарные учреждения социального обслуживания для лиц, страдающих психическими расстройствами</vt:lpstr>
      <vt:lpstr>Статья 43. Права лиц, проживающих в стационарных учреждениях социального обслуживания для лиц, страдающих психическими расстройствами, и обязанности этих учреждений</vt:lpstr>
      <vt:lpstr>Статья 44. Перевод и выписка из стационарного учреждения социального обслуживания для лиц, страдающих психическими расстройствами</vt:lpstr>
      <vt:lpstr>Обжалование действий по оказанию психиатрической помощи</vt:lpstr>
      <vt:lpstr>Обращение о предоставлении социального обслуживания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Правовые аспекты помощи людям с психическими и интеллектуальными нарушениями</dc:title>
  <dc:creator>NStarinova</dc:creator>
  <cp:lastModifiedBy>NStarinova</cp:lastModifiedBy>
  <cp:revision>15</cp:revision>
  <cp:lastPrinted>2015-05-25T15:24:26Z</cp:lastPrinted>
  <dcterms:created xsi:type="dcterms:W3CDTF">2015-05-25T12:27:39Z</dcterms:created>
  <dcterms:modified xsi:type="dcterms:W3CDTF">2015-05-26T08:12:55Z</dcterms:modified>
</cp:coreProperties>
</file>