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0000"/>
    <a:srgbClr val="73330B"/>
    <a:srgbClr val="000099"/>
    <a:srgbClr val="6F4D0F"/>
    <a:srgbClr val="CCCC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 altLang="ru-RU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 altLang="ru-RU"/>
          </a:p>
        </p:txBody>
      </p:sp>
      <p:sp>
        <p:nvSpPr>
          <p:cNvPr id="3482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 altLang="ru-RU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FF9F5E1-48DF-447A-9AB0-36287E7CDC1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6297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622895-AE5B-49A8-A621-BAD41B4A57FF}" type="slidenum">
              <a:rPr lang="ru-RU" altLang="ru-RU"/>
              <a:pPr/>
              <a:t>30</a:t>
            </a:fld>
            <a:endParaRPr lang="ru-RU" altLang="ru-RU"/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5843" name="Rectangle 3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2D2428-8F8F-4A56-92DD-D6534504D05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80595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2309C1-A304-4854-8BEB-32B48156FE6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90047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372018-50BE-4A88-A7FA-98E6C2BF85D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9653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EAF91C-B3E3-483D-920B-AE501D6813B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59481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3E7335-6824-449C-957B-D228DACBBB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98904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76334C-97AA-407E-8863-363736947A7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24079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0626B8-89DC-409E-9417-72061FA5A45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02268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491BE-B285-4324-AFFD-CB41D899C7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93638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18A0A-4104-479F-AFBB-72E27EA5FE7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64590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679D54-E9C0-4ED8-AE1F-BD476EBBD4F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5025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C570D1-CE76-4CBE-BE7C-24B0C19D6DE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1329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CBB8F60-CF60-44BC-A6A4-8514925089F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2615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8F52819-7614-4195-B8C0-FB084E694BB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0"/>
            <a:ext cx="7772400" cy="1470025"/>
          </a:xfrm>
        </p:spPr>
        <p:txBody>
          <a:bodyPr/>
          <a:lstStyle/>
          <a:p>
            <a:r>
              <a:rPr lang="ru-RU" altLang="ru-RU" sz="3600">
                <a:solidFill>
                  <a:srgbClr val="FFFF00"/>
                </a:solidFill>
              </a:rPr>
              <a:t>Благотворительный фонд «Александр Невский»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1700213"/>
            <a:ext cx="7848600" cy="45370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3600">
                <a:solidFill>
                  <a:schemeClr val="bg1"/>
                </a:solidFill>
              </a:rPr>
              <a:t>Деятельность Православного центра комплексной поддержки семей, воспитывающих детей с нарушениями развития </a:t>
            </a:r>
          </a:p>
          <a:p>
            <a:pPr>
              <a:lnSpc>
                <a:spcPct val="80000"/>
              </a:lnSpc>
            </a:pPr>
            <a:r>
              <a:rPr lang="ru-RU" altLang="ru-RU" sz="3600">
                <a:solidFill>
                  <a:schemeClr val="bg1"/>
                </a:solidFill>
              </a:rPr>
              <a:t>«Радость моя» (г. Саратов)</a:t>
            </a:r>
            <a:r>
              <a:rPr lang="ru-RU" altLang="ru-RU" sz="280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endParaRPr lang="ru-RU" altLang="ru-RU" sz="280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280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800" b="1">
                <a:solidFill>
                  <a:srgbClr val="FFFF00"/>
                </a:solidFill>
              </a:rPr>
              <a:t>Директор БФ «Александр Невский» </a:t>
            </a:r>
          </a:p>
          <a:p>
            <a:pPr>
              <a:lnSpc>
                <a:spcPct val="80000"/>
              </a:lnSpc>
            </a:pPr>
            <a:r>
              <a:rPr lang="ru-RU" altLang="ru-RU" sz="2800" b="1">
                <a:solidFill>
                  <a:srgbClr val="FFFF00"/>
                </a:solidFill>
              </a:rPr>
              <a:t>Кузнецова В.А. </a:t>
            </a:r>
          </a:p>
          <a:p>
            <a:pPr>
              <a:lnSpc>
                <a:spcPct val="80000"/>
              </a:lnSpc>
            </a:pPr>
            <a:endParaRPr lang="ru-RU" altLang="ru-RU" sz="2800" b="1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800" b="1">
                <a:solidFill>
                  <a:srgbClr val="FFFF00"/>
                </a:solidFill>
              </a:rPr>
              <a:t>Саратов,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altLang="ru-RU">
                <a:solidFill>
                  <a:srgbClr val="FFFF00"/>
                </a:solidFill>
              </a:rPr>
              <a:t>История проекта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713788" cy="5111750"/>
          </a:xfrm>
        </p:spPr>
        <p:txBody>
          <a:bodyPr/>
          <a:lstStyle/>
          <a:p>
            <a:r>
              <a:rPr lang="ru-RU" altLang="ru-RU" sz="2800">
                <a:solidFill>
                  <a:schemeClr val="bg1"/>
                </a:solidFill>
              </a:rPr>
              <a:t>Июнь 2012 года проект «</a:t>
            </a:r>
            <a:r>
              <a:rPr lang="ru-RU" altLang="ru-RU" sz="2800" b="1">
                <a:solidFill>
                  <a:schemeClr val="bg1"/>
                </a:solidFill>
              </a:rPr>
              <a:t>Православный центр комплексной поддержки семей, воспитывающих детей с нарушениями развития» </a:t>
            </a:r>
            <a:r>
              <a:rPr lang="ru-RU" altLang="ru-RU" sz="2800">
                <a:solidFill>
                  <a:schemeClr val="bg1"/>
                </a:solidFill>
              </a:rPr>
              <a:t>победитель</a:t>
            </a:r>
            <a:r>
              <a:rPr lang="ru-RU" altLang="ru-RU" sz="2800" b="1">
                <a:solidFill>
                  <a:schemeClr val="bg1"/>
                </a:solidFill>
              </a:rPr>
              <a:t> </a:t>
            </a:r>
            <a:r>
              <a:rPr lang="ru-RU" altLang="ru-RU" sz="2800">
                <a:solidFill>
                  <a:schemeClr val="bg1"/>
                </a:solidFill>
              </a:rPr>
              <a:t>конкурса, проведенного Синодальным отделом по церковной благотворительности и социальному служению Русской Православной Церкви.</a:t>
            </a:r>
          </a:p>
          <a:p>
            <a:pPr>
              <a:buFontTx/>
              <a:buNone/>
            </a:pPr>
            <a:endParaRPr lang="ru-RU" altLang="ru-RU">
              <a:solidFill>
                <a:schemeClr val="bg1"/>
              </a:solidFill>
            </a:endParaRPr>
          </a:p>
          <a:p>
            <a:pPr algn="ctr">
              <a:buFontTx/>
              <a:buNone/>
            </a:pPr>
            <a:r>
              <a:rPr lang="ru-RU" altLang="ru-RU" sz="2800"/>
              <a:t>Время действия – с 1 августа 2012 г. по </a:t>
            </a:r>
          </a:p>
          <a:p>
            <a:pPr algn="ctr">
              <a:buFontTx/>
              <a:buNone/>
            </a:pPr>
            <a:r>
              <a:rPr lang="ru-RU" altLang="ru-RU" sz="2800"/>
              <a:t>1 августа 2013г.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altLang="ru-RU">
                <a:solidFill>
                  <a:srgbClr val="FFFF00"/>
                </a:solidFill>
              </a:rPr>
              <a:t>История проекта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291512" cy="47132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800">
                <a:solidFill>
                  <a:schemeClr val="bg1"/>
                </a:solidFill>
              </a:rPr>
              <a:t>2013 год проект </a:t>
            </a:r>
            <a:r>
              <a:rPr lang="ru-RU" altLang="ru-RU" sz="2800" b="1">
                <a:solidFill>
                  <a:schemeClr val="bg1"/>
                </a:solidFill>
              </a:rPr>
              <a:t>«Организация комплексной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800" b="1">
                <a:solidFill>
                  <a:schemeClr val="bg1"/>
                </a:solidFill>
              </a:rPr>
              <a:t>социальной поддержки семей,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800" b="1">
                <a:solidFill>
                  <a:schemeClr val="bg1"/>
                </a:solidFill>
              </a:rPr>
              <a:t>воспитывающих детей с нарушениями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800" b="1">
                <a:solidFill>
                  <a:schemeClr val="bg1"/>
                </a:solidFill>
              </a:rPr>
              <a:t>развития»</a:t>
            </a:r>
            <a:r>
              <a:rPr lang="ru-RU" altLang="ru-RU" sz="2800">
                <a:solidFill>
                  <a:schemeClr val="bg1"/>
                </a:solidFill>
              </a:rPr>
              <a:t> - победитель Общероссийского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800">
                <a:solidFill>
                  <a:schemeClr val="bg1"/>
                </a:solidFill>
              </a:rPr>
              <a:t>конкурса СО НКО, проводившегося в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800">
                <a:solidFill>
                  <a:schemeClr val="bg1"/>
                </a:solidFill>
              </a:rPr>
              <a:t>соответствии с распоряжение Президента РФ</a:t>
            </a:r>
          </a:p>
          <a:p>
            <a:pPr>
              <a:lnSpc>
                <a:spcPct val="90000"/>
              </a:lnSpc>
            </a:pPr>
            <a:endParaRPr lang="ru-RU" altLang="ru-RU" sz="280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buFontTx/>
              <a:buNone/>
            </a:pPr>
            <a:endParaRPr lang="ru-RU" altLang="ru-RU" sz="2800"/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sz="2800"/>
              <a:t>Время действия – с 1 ноября 2013 г. по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sz="2800"/>
              <a:t>30 сентября 2014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altLang="ru-RU">
                <a:solidFill>
                  <a:srgbClr val="FFFF00"/>
                </a:solidFill>
              </a:rPr>
              <a:t>История проекта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268413"/>
            <a:ext cx="8785225" cy="5329237"/>
          </a:xfrm>
        </p:spPr>
        <p:txBody>
          <a:bodyPr/>
          <a:lstStyle/>
          <a:p>
            <a:r>
              <a:rPr lang="ru-RU" altLang="ru-RU" sz="2800">
                <a:solidFill>
                  <a:schemeClr val="bg1"/>
                </a:solidFill>
              </a:rPr>
              <a:t>2014 год проект </a:t>
            </a:r>
            <a:r>
              <a:rPr lang="ru-RU" altLang="ru-RU" sz="2800" b="1">
                <a:solidFill>
                  <a:schemeClr val="bg1"/>
                </a:solidFill>
              </a:rPr>
              <a:t>«Организация инновационной социально-коммуникативной площадки для комплексной поддержки семей, оказавшихся в трудной жизненной ситуации»</a:t>
            </a:r>
            <a:r>
              <a:rPr lang="ru-RU" altLang="ru-RU" sz="2800">
                <a:solidFill>
                  <a:schemeClr val="bg1"/>
                </a:solidFill>
              </a:rPr>
              <a:t> - победитель Общероссийского конкурса СО НКО, проводившегося в соответствии с распоряжением Президента РФ</a:t>
            </a:r>
          </a:p>
          <a:p>
            <a:pPr>
              <a:buFontTx/>
              <a:buNone/>
            </a:pPr>
            <a:endParaRPr lang="ru-RU" altLang="ru-RU" sz="2800">
              <a:solidFill>
                <a:schemeClr val="bg1"/>
              </a:solidFill>
            </a:endParaRPr>
          </a:p>
          <a:p>
            <a:pPr algn="ctr">
              <a:buFontTx/>
              <a:buNone/>
            </a:pPr>
            <a:r>
              <a:rPr lang="ru-RU" altLang="ru-RU" sz="2800"/>
              <a:t>Время действия – с 5 декабря 2014 г. по </a:t>
            </a:r>
          </a:p>
          <a:p>
            <a:pPr algn="ctr">
              <a:buFontTx/>
              <a:buNone/>
            </a:pPr>
            <a:r>
              <a:rPr lang="ru-RU" altLang="ru-RU" sz="2800"/>
              <a:t>30 сентября 2015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altLang="ru-RU">
                <a:solidFill>
                  <a:srgbClr val="FFFF00"/>
                </a:solidFill>
              </a:rPr>
              <a:t>Социальное партнерство</a:t>
            </a:r>
          </a:p>
        </p:txBody>
      </p:sp>
      <p:pic>
        <p:nvPicPr>
          <p:cNvPr id="7172" name="Picture 7" descr="Gel - Gel3 rectangles green"/>
          <p:cNvPicPr preferRelativeResize="0">
            <a:picLocks noChangeArrowheads="1"/>
          </p:cNvPicPr>
          <p:nvPr>
            <p:ph type="body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63938" y="1628775"/>
            <a:ext cx="2160587" cy="30241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8776" name="Rectangle 8"/>
          <p:cNvSpPr>
            <a:spLocks noChangeAspect="1" noChangeArrowheads="1"/>
          </p:cNvSpPr>
          <p:nvPr/>
        </p:nvSpPr>
        <p:spPr bwMode="auto">
          <a:xfrm>
            <a:off x="3708400" y="2420938"/>
            <a:ext cx="19431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0726" tIns="40726" rIns="0" bIns="40726"/>
          <a:lstStyle>
            <a:lvl1pPr marL="457200" indent="-457200" defTabSz="912813">
              <a:defRPr>
                <a:solidFill>
                  <a:schemeClr val="tx1"/>
                </a:solidFill>
                <a:latin typeface="Arial" charset="0"/>
              </a:defRPr>
            </a:lvl1pPr>
            <a:lvl2pPr marL="914400" indent="-457200" defTabSz="912813">
              <a:defRPr>
                <a:solidFill>
                  <a:schemeClr val="tx1"/>
                </a:solidFill>
                <a:latin typeface="Arial" charset="0"/>
              </a:defRPr>
            </a:lvl2pPr>
            <a:lvl3pPr marL="1371600" indent="-457200" defTabSz="912813">
              <a:defRPr>
                <a:solidFill>
                  <a:schemeClr val="tx1"/>
                </a:solidFill>
                <a:latin typeface="Arial" charset="0"/>
              </a:defRPr>
            </a:lvl3pPr>
            <a:lvl4pPr marL="1828800" indent="-457200" defTabSz="912813">
              <a:defRPr>
                <a:solidFill>
                  <a:schemeClr val="tx1"/>
                </a:solidFill>
                <a:latin typeface="Arial" charset="0"/>
              </a:defRPr>
            </a:lvl4pPr>
            <a:lvl5pPr marL="2286000" indent="-457200" defTabSz="912813">
              <a:defRPr>
                <a:solidFill>
                  <a:schemeClr val="tx1"/>
                </a:solidFill>
                <a:latin typeface="Arial" charset="0"/>
              </a:defRPr>
            </a:lvl5pPr>
            <a:lvl6pPr marL="27432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altLang="ru-RU"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Центр</a:t>
            </a:r>
          </a:p>
          <a:p>
            <a:pPr algn="ctr">
              <a:lnSpc>
                <a:spcPct val="90000"/>
              </a:lnSpc>
            </a:pPr>
            <a:r>
              <a:rPr lang="ru-RU" altLang="ru-RU"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«Радость моя»</a:t>
            </a:r>
          </a:p>
          <a:p>
            <a:pPr algn="ctr">
              <a:lnSpc>
                <a:spcPct val="90000"/>
              </a:lnSpc>
            </a:pPr>
            <a:endParaRPr lang="ru-RU" altLang="ru-RU" b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ru-RU" altLang="ru-RU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при </a:t>
            </a:r>
          </a:p>
          <a:p>
            <a:pPr algn="ctr">
              <a:lnSpc>
                <a:spcPct val="90000"/>
              </a:lnSpc>
            </a:pPr>
            <a:r>
              <a:rPr lang="ru-RU" altLang="ru-RU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БФ «Александр Невский»</a:t>
            </a:r>
          </a:p>
          <a:p>
            <a:pPr algn="ctr">
              <a:lnSpc>
                <a:spcPct val="90000"/>
              </a:lnSpc>
            </a:pPr>
            <a:endParaRPr lang="ru-RU" altLang="ru-RU" b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7174" name="Picture 4" descr="Gel - Gel3 long rectangles gold"/>
          <p:cNvPicPr>
            <a:picLocks noChangeAspect="1" noChangeArrowheads="1"/>
          </p:cNvPicPr>
          <p:nvPr/>
        </p:nvPicPr>
        <p:blipFill>
          <a:blip r:embed="rId3" cstate="email">
            <a:lum brigh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5963" y="2349500"/>
            <a:ext cx="313213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8"/>
          <p:cNvSpPr>
            <a:spLocks noChangeAspect="1" noChangeArrowheads="1"/>
          </p:cNvSpPr>
          <p:nvPr/>
        </p:nvSpPr>
        <p:spPr bwMode="auto">
          <a:xfrm>
            <a:off x="5940425" y="2565400"/>
            <a:ext cx="2879725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0726" tIns="40726" rIns="0" bIns="40726"/>
          <a:lstStyle>
            <a:lvl1pPr marL="457200" indent="-457200" defTabSz="912813">
              <a:defRPr>
                <a:solidFill>
                  <a:schemeClr val="tx1"/>
                </a:solidFill>
                <a:latin typeface="Arial" charset="0"/>
              </a:defRPr>
            </a:lvl1pPr>
            <a:lvl2pPr marL="914400" indent="-457200" defTabSz="912813">
              <a:defRPr>
                <a:solidFill>
                  <a:schemeClr val="tx1"/>
                </a:solidFill>
                <a:latin typeface="Arial" charset="0"/>
              </a:defRPr>
            </a:lvl2pPr>
            <a:lvl3pPr marL="1371600" indent="-457200" defTabSz="912813">
              <a:defRPr>
                <a:solidFill>
                  <a:schemeClr val="tx1"/>
                </a:solidFill>
                <a:latin typeface="Arial" charset="0"/>
              </a:defRPr>
            </a:lvl3pPr>
            <a:lvl4pPr marL="1828800" indent="-457200" defTabSz="912813">
              <a:defRPr>
                <a:solidFill>
                  <a:schemeClr val="tx1"/>
                </a:solidFill>
                <a:latin typeface="Arial" charset="0"/>
              </a:defRPr>
            </a:lvl4pPr>
            <a:lvl5pPr marL="2286000" indent="-457200" defTabSz="912813">
              <a:defRPr>
                <a:solidFill>
                  <a:schemeClr val="tx1"/>
                </a:solidFill>
                <a:latin typeface="Arial" charset="0"/>
              </a:defRPr>
            </a:lvl5pPr>
            <a:lvl6pPr marL="27432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altLang="ru-RU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Торговый Центр «Город»</a:t>
            </a:r>
            <a:endParaRPr lang="ru-RU" altLang="ru-RU" b="1">
              <a:effectLst>
                <a:outerShdw blurRad="38100" dist="38100" dir="2700000" algn="tl">
                  <a:srgbClr val="C0C0C0"/>
                </a:outerShdw>
              </a:effectLst>
              <a:ea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7176" name="Picture 4" descr="Gel - Gel3 long rectangles gold"/>
          <p:cNvPicPr>
            <a:picLocks noChangeAspect="1" noChangeArrowheads="1"/>
          </p:cNvPicPr>
          <p:nvPr/>
        </p:nvPicPr>
        <p:blipFill>
          <a:blip r:embed="rId4" cstate="email">
            <a:lum brigh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5963" y="1196975"/>
            <a:ext cx="3170237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8"/>
          <p:cNvSpPr>
            <a:spLocks noChangeAspect="1" noChangeArrowheads="1"/>
          </p:cNvSpPr>
          <p:nvPr/>
        </p:nvSpPr>
        <p:spPr bwMode="auto">
          <a:xfrm>
            <a:off x="5940425" y="1557338"/>
            <a:ext cx="2881313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0726" tIns="40726" rIns="0" bIns="40726"/>
          <a:lstStyle>
            <a:lvl1pPr marL="457200" indent="-457200" defTabSz="912813">
              <a:defRPr>
                <a:solidFill>
                  <a:schemeClr val="tx1"/>
                </a:solidFill>
                <a:latin typeface="Arial" charset="0"/>
              </a:defRPr>
            </a:lvl1pPr>
            <a:lvl2pPr marL="914400" indent="-457200" defTabSz="912813">
              <a:defRPr>
                <a:solidFill>
                  <a:schemeClr val="tx1"/>
                </a:solidFill>
                <a:latin typeface="Arial" charset="0"/>
              </a:defRPr>
            </a:lvl2pPr>
            <a:lvl3pPr marL="1371600" indent="-457200" defTabSz="912813">
              <a:defRPr>
                <a:solidFill>
                  <a:schemeClr val="tx1"/>
                </a:solidFill>
                <a:latin typeface="Arial" charset="0"/>
              </a:defRPr>
            </a:lvl3pPr>
            <a:lvl4pPr marL="1828800" indent="-457200" defTabSz="912813">
              <a:defRPr>
                <a:solidFill>
                  <a:schemeClr val="tx1"/>
                </a:solidFill>
                <a:latin typeface="Arial" charset="0"/>
              </a:defRPr>
            </a:lvl4pPr>
            <a:lvl5pPr marL="2286000" indent="-457200" defTabSz="912813">
              <a:defRPr>
                <a:solidFill>
                  <a:schemeClr val="tx1"/>
                </a:solidFill>
                <a:latin typeface="Arial" charset="0"/>
              </a:defRPr>
            </a:lvl5pPr>
            <a:lvl6pPr marL="27432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altLang="ru-RU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   Компания «ТЕСАР»</a:t>
            </a:r>
            <a:endParaRPr lang="ru-RU" altLang="ru-RU">
              <a:latin typeface="Tahoma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7179" name="Picture 4" descr="Gel - Gel3 long rectangles gold"/>
          <p:cNvPicPr>
            <a:picLocks noChangeAspect="1" noChangeArrowheads="1"/>
          </p:cNvPicPr>
          <p:nvPr/>
        </p:nvPicPr>
        <p:blipFill>
          <a:blip r:embed="rId5" cstate="email">
            <a:lum brigh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196975"/>
            <a:ext cx="32416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8"/>
          <p:cNvSpPr>
            <a:spLocks noChangeAspect="1" noChangeArrowheads="1"/>
          </p:cNvSpPr>
          <p:nvPr/>
        </p:nvSpPr>
        <p:spPr bwMode="auto">
          <a:xfrm>
            <a:off x="395288" y="1268413"/>
            <a:ext cx="295275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0726" tIns="40726" rIns="0" bIns="40726"/>
          <a:lstStyle>
            <a:lvl1pPr marL="457200" indent="-457200" defTabSz="912813">
              <a:defRPr>
                <a:solidFill>
                  <a:schemeClr val="tx1"/>
                </a:solidFill>
                <a:latin typeface="Arial" charset="0"/>
              </a:defRPr>
            </a:lvl1pPr>
            <a:lvl2pPr marL="914400" indent="-457200" defTabSz="912813">
              <a:defRPr>
                <a:solidFill>
                  <a:schemeClr val="tx1"/>
                </a:solidFill>
                <a:latin typeface="Arial" charset="0"/>
              </a:defRPr>
            </a:lvl2pPr>
            <a:lvl3pPr marL="1371600" indent="-457200" defTabSz="912813">
              <a:defRPr>
                <a:solidFill>
                  <a:schemeClr val="tx1"/>
                </a:solidFill>
                <a:latin typeface="Arial" charset="0"/>
              </a:defRPr>
            </a:lvl3pPr>
            <a:lvl4pPr marL="1828800" indent="-457200" defTabSz="912813">
              <a:defRPr>
                <a:solidFill>
                  <a:schemeClr val="tx1"/>
                </a:solidFill>
                <a:latin typeface="Arial" charset="0"/>
              </a:defRPr>
            </a:lvl4pPr>
            <a:lvl5pPr marL="2286000" indent="-457200" defTabSz="912813">
              <a:defRPr>
                <a:solidFill>
                  <a:schemeClr val="tx1"/>
                </a:solidFill>
                <a:latin typeface="Arial" charset="0"/>
              </a:defRPr>
            </a:lvl5pPr>
            <a:lvl6pPr marL="27432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altLang="ru-RU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Православный приход</a:t>
            </a:r>
          </a:p>
          <a:p>
            <a:pPr algn="ctr">
              <a:lnSpc>
                <a:spcPct val="90000"/>
              </a:lnSpc>
            </a:pPr>
            <a:r>
              <a:rPr lang="ru-RU" altLang="ru-RU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храма</a:t>
            </a:r>
          </a:p>
          <a:p>
            <a:pPr algn="ctr">
              <a:lnSpc>
                <a:spcPct val="90000"/>
              </a:lnSpc>
            </a:pPr>
            <a:r>
              <a:rPr lang="ru-RU" altLang="ru-RU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Иоанна Богослова</a:t>
            </a:r>
            <a:endParaRPr lang="ru-RU" altLang="ru-RU">
              <a:latin typeface="Tahoma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7181" name="Picture 4" descr="Gel - Gel3 long rectangles gold"/>
          <p:cNvPicPr>
            <a:picLocks noChangeAspect="1" noChangeArrowheads="1"/>
          </p:cNvPicPr>
          <p:nvPr/>
        </p:nvPicPr>
        <p:blipFill>
          <a:blip r:embed="rId5" cstate="email">
            <a:lum brigh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2492375"/>
            <a:ext cx="32416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8"/>
          <p:cNvSpPr>
            <a:spLocks noChangeAspect="1" noChangeArrowheads="1"/>
          </p:cNvSpPr>
          <p:nvPr/>
        </p:nvSpPr>
        <p:spPr bwMode="auto">
          <a:xfrm>
            <a:off x="250825" y="2708275"/>
            <a:ext cx="3168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0726" tIns="40726" rIns="0" bIns="40726"/>
          <a:lstStyle>
            <a:lvl1pPr marL="457200" indent="-457200" defTabSz="912813">
              <a:defRPr>
                <a:solidFill>
                  <a:schemeClr val="tx1"/>
                </a:solidFill>
                <a:latin typeface="Arial" charset="0"/>
              </a:defRPr>
            </a:lvl1pPr>
            <a:lvl2pPr marL="914400" indent="-457200" defTabSz="912813">
              <a:defRPr>
                <a:solidFill>
                  <a:schemeClr val="tx1"/>
                </a:solidFill>
                <a:latin typeface="Arial" charset="0"/>
              </a:defRPr>
            </a:lvl2pPr>
            <a:lvl3pPr marL="1371600" indent="-457200" defTabSz="912813">
              <a:defRPr>
                <a:solidFill>
                  <a:schemeClr val="tx1"/>
                </a:solidFill>
                <a:latin typeface="Arial" charset="0"/>
              </a:defRPr>
            </a:lvl3pPr>
            <a:lvl4pPr marL="1828800" indent="-457200" defTabSz="912813">
              <a:defRPr>
                <a:solidFill>
                  <a:schemeClr val="tx1"/>
                </a:solidFill>
                <a:latin typeface="Arial" charset="0"/>
              </a:defRPr>
            </a:lvl4pPr>
            <a:lvl5pPr marL="2286000" indent="-457200" defTabSz="912813">
              <a:defRPr>
                <a:solidFill>
                  <a:schemeClr val="tx1"/>
                </a:solidFill>
                <a:latin typeface="Arial" charset="0"/>
              </a:defRPr>
            </a:lvl5pPr>
            <a:lvl6pPr marL="27432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altLang="ru-RU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ВУЗы г.Саратова,</a:t>
            </a:r>
          </a:p>
          <a:p>
            <a:pPr algn="ctr">
              <a:lnSpc>
                <a:spcPct val="90000"/>
              </a:lnSpc>
            </a:pPr>
            <a:r>
              <a:rPr lang="ru-RU" altLang="ru-RU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преподаватели</a:t>
            </a:r>
            <a:endParaRPr lang="ru-RU" altLang="ru-RU">
              <a:latin typeface="Tahoma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7184" name="Picture 4" descr="Gel - Gel3 long rectangles gold"/>
          <p:cNvPicPr>
            <a:picLocks noChangeAspect="1" noChangeArrowheads="1"/>
          </p:cNvPicPr>
          <p:nvPr/>
        </p:nvPicPr>
        <p:blipFill>
          <a:blip r:embed="rId6" cstate="email">
            <a:lum brigh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7400" y="3789363"/>
            <a:ext cx="3132138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spect="1" noChangeArrowheads="1"/>
          </p:cNvSpPr>
          <p:nvPr/>
        </p:nvSpPr>
        <p:spPr bwMode="auto">
          <a:xfrm>
            <a:off x="5975350" y="3860800"/>
            <a:ext cx="2844800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0726" tIns="40726" rIns="0" bIns="40726"/>
          <a:lstStyle>
            <a:lvl1pPr marL="457200" indent="-457200" defTabSz="912813">
              <a:defRPr>
                <a:solidFill>
                  <a:schemeClr val="tx1"/>
                </a:solidFill>
                <a:latin typeface="Arial" charset="0"/>
              </a:defRPr>
            </a:lvl1pPr>
            <a:lvl2pPr marL="914400" indent="-457200" defTabSz="912813">
              <a:defRPr>
                <a:solidFill>
                  <a:schemeClr val="tx1"/>
                </a:solidFill>
                <a:latin typeface="Arial" charset="0"/>
              </a:defRPr>
            </a:lvl2pPr>
            <a:lvl3pPr marL="1371600" indent="-457200" defTabSz="912813">
              <a:defRPr>
                <a:solidFill>
                  <a:schemeClr val="tx1"/>
                </a:solidFill>
                <a:latin typeface="Arial" charset="0"/>
              </a:defRPr>
            </a:lvl3pPr>
            <a:lvl4pPr marL="1828800" indent="-457200" defTabSz="912813">
              <a:defRPr>
                <a:solidFill>
                  <a:schemeClr val="tx1"/>
                </a:solidFill>
                <a:latin typeface="Arial" charset="0"/>
              </a:defRPr>
            </a:lvl4pPr>
            <a:lvl5pPr marL="2286000" indent="-457200" defTabSz="912813">
              <a:defRPr>
                <a:solidFill>
                  <a:schemeClr val="tx1"/>
                </a:solidFill>
                <a:latin typeface="Arial" charset="0"/>
              </a:defRPr>
            </a:lvl5pPr>
            <a:lvl6pPr marL="27432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</a:pPr>
            <a:endParaRPr lang="ru-RU" altLang="ru-RU" b="1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ru-RU" altLang="ru-RU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«Моя компания Поволжье»</a:t>
            </a:r>
          </a:p>
        </p:txBody>
      </p:sp>
      <p:pic>
        <p:nvPicPr>
          <p:cNvPr id="7185" name="Picture 4" descr="Gel - Gel3 long rectangles gold"/>
          <p:cNvPicPr>
            <a:picLocks noChangeAspect="1" noChangeArrowheads="1"/>
          </p:cNvPicPr>
          <p:nvPr/>
        </p:nvPicPr>
        <p:blipFill>
          <a:blip r:embed="rId5" cstate="email">
            <a:lum brigh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3789363"/>
            <a:ext cx="32416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/>
          <p:cNvSpPr>
            <a:spLocks noChangeAspect="1" noChangeArrowheads="1"/>
          </p:cNvSpPr>
          <p:nvPr/>
        </p:nvSpPr>
        <p:spPr bwMode="auto">
          <a:xfrm>
            <a:off x="395288" y="4005263"/>
            <a:ext cx="28797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0726" tIns="40726" rIns="0" bIns="40726"/>
          <a:lstStyle>
            <a:lvl1pPr marL="457200" indent="-457200" defTabSz="912813">
              <a:defRPr>
                <a:solidFill>
                  <a:schemeClr val="tx1"/>
                </a:solidFill>
                <a:latin typeface="Arial" charset="0"/>
              </a:defRPr>
            </a:lvl1pPr>
            <a:lvl2pPr marL="914400" indent="-457200" defTabSz="912813">
              <a:defRPr>
                <a:solidFill>
                  <a:schemeClr val="tx1"/>
                </a:solidFill>
                <a:latin typeface="Arial" charset="0"/>
              </a:defRPr>
            </a:lvl2pPr>
            <a:lvl3pPr marL="1371600" indent="-457200" defTabSz="912813">
              <a:defRPr>
                <a:solidFill>
                  <a:schemeClr val="tx1"/>
                </a:solidFill>
                <a:latin typeface="Arial" charset="0"/>
              </a:defRPr>
            </a:lvl3pPr>
            <a:lvl4pPr marL="1828800" indent="-457200" defTabSz="912813">
              <a:defRPr>
                <a:solidFill>
                  <a:schemeClr val="tx1"/>
                </a:solidFill>
                <a:latin typeface="Arial" charset="0"/>
              </a:defRPr>
            </a:lvl4pPr>
            <a:lvl5pPr marL="2286000" indent="-457200" defTabSz="912813">
              <a:defRPr>
                <a:solidFill>
                  <a:schemeClr val="tx1"/>
                </a:solidFill>
                <a:latin typeface="Arial" charset="0"/>
              </a:defRPr>
            </a:lvl5pPr>
            <a:lvl6pPr marL="27432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altLang="ru-RU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Студенты добровольцы ВУЗов г. Саратова </a:t>
            </a:r>
          </a:p>
        </p:txBody>
      </p:sp>
      <p:pic>
        <p:nvPicPr>
          <p:cNvPr id="7186" name="Picture 4" descr="Gel - Gel3 long rectangles gold"/>
          <p:cNvPicPr>
            <a:picLocks noChangeAspect="1" noChangeArrowheads="1"/>
          </p:cNvPicPr>
          <p:nvPr/>
        </p:nvPicPr>
        <p:blipFill>
          <a:blip r:embed="rId7" cstate="email">
            <a:lum brigh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113" y="5084763"/>
            <a:ext cx="3744912" cy="121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spect="1" noChangeArrowheads="1"/>
          </p:cNvSpPr>
          <p:nvPr/>
        </p:nvSpPr>
        <p:spPr bwMode="auto">
          <a:xfrm>
            <a:off x="3276600" y="5229225"/>
            <a:ext cx="3205163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0726" tIns="40726" rIns="0" bIns="40726"/>
          <a:lstStyle>
            <a:lvl1pPr marL="457200" indent="-457200" defTabSz="912813">
              <a:defRPr>
                <a:solidFill>
                  <a:schemeClr val="tx1"/>
                </a:solidFill>
                <a:latin typeface="Arial" charset="0"/>
              </a:defRPr>
            </a:lvl1pPr>
            <a:lvl2pPr marL="914400" indent="-457200" defTabSz="912813">
              <a:defRPr>
                <a:solidFill>
                  <a:schemeClr val="tx1"/>
                </a:solidFill>
                <a:latin typeface="Arial" charset="0"/>
              </a:defRPr>
            </a:lvl2pPr>
            <a:lvl3pPr marL="1371600" indent="-457200" defTabSz="912813">
              <a:defRPr>
                <a:solidFill>
                  <a:schemeClr val="tx1"/>
                </a:solidFill>
                <a:latin typeface="Arial" charset="0"/>
              </a:defRPr>
            </a:lvl3pPr>
            <a:lvl4pPr marL="1828800" indent="-457200" defTabSz="912813">
              <a:defRPr>
                <a:solidFill>
                  <a:schemeClr val="tx1"/>
                </a:solidFill>
                <a:latin typeface="Arial" charset="0"/>
              </a:defRPr>
            </a:lvl4pPr>
            <a:lvl5pPr marL="2286000" indent="-457200" defTabSz="912813">
              <a:defRPr>
                <a:solidFill>
                  <a:schemeClr val="tx1"/>
                </a:solidFill>
                <a:latin typeface="Arial" charset="0"/>
              </a:defRPr>
            </a:lvl5pPr>
            <a:lvl6pPr marL="27432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indent="-4572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altLang="ru-RU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Общественные объединения родителей с детьми-инвалидами</a:t>
            </a:r>
            <a:endParaRPr lang="ru-RU" altLang="ru-RU">
              <a:latin typeface="Tahoma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893175" cy="1125538"/>
          </a:xfrm>
        </p:spPr>
        <p:txBody>
          <a:bodyPr/>
          <a:lstStyle/>
          <a:p>
            <a:pPr algn="r"/>
            <a:r>
              <a:rPr lang="ru-RU" alt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0213" y="1125538"/>
            <a:ext cx="8713787" cy="4713287"/>
          </a:xfrm>
        </p:spPr>
        <p:txBody>
          <a:bodyPr/>
          <a:lstStyle/>
          <a:p>
            <a:pPr>
              <a:buFontTx/>
              <a:buNone/>
            </a:pPr>
            <a:endParaRPr lang="ru-RU" altLang="ru-RU" sz="900">
              <a:solidFill>
                <a:schemeClr val="bg1"/>
              </a:solidFill>
            </a:endParaRPr>
          </a:p>
          <a:p>
            <a:pPr algn="ctr">
              <a:buFontTx/>
              <a:buNone/>
            </a:pPr>
            <a:r>
              <a:rPr lang="ru-RU" altLang="ru-RU" sz="2800">
                <a:solidFill>
                  <a:schemeClr val="bg1"/>
                </a:solidFill>
              </a:rPr>
              <a:t>Девиз работающих в Центре «Радость моя» - </a:t>
            </a:r>
          </a:p>
          <a:p>
            <a:pPr algn="ctr">
              <a:buFontTx/>
              <a:buNone/>
            </a:pPr>
            <a:r>
              <a:rPr lang="ru-RU" altLang="ru-RU" sz="2800" b="1">
                <a:solidFill>
                  <a:srgbClr val="FFFF00"/>
                </a:solidFill>
              </a:rPr>
              <a:t>«ВЕРА. МИЛОСЕРДИЕ. ПРОФЕССИОНАЛИЗМ».</a:t>
            </a:r>
          </a:p>
          <a:p>
            <a:pPr algn="ctr">
              <a:buFontTx/>
              <a:buNone/>
            </a:pPr>
            <a:endParaRPr lang="ru-RU" altLang="ru-RU" sz="2800" b="1">
              <a:solidFill>
                <a:srgbClr val="FFFF00"/>
              </a:solidFill>
            </a:endParaRPr>
          </a:p>
          <a:p>
            <a:pPr>
              <a:buFontTx/>
              <a:buNone/>
            </a:pPr>
            <a:r>
              <a:rPr lang="ru-RU" altLang="ru-RU" sz="2800" b="1" u="sng">
                <a:solidFill>
                  <a:schemeClr val="bg1"/>
                </a:solidFill>
              </a:rPr>
              <a:t>У Центра четыре особенности:</a:t>
            </a:r>
          </a:p>
          <a:p>
            <a:r>
              <a:rPr lang="ru-RU" altLang="ru-RU" sz="2800" b="1">
                <a:solidFill>
                  <a:schemeClr val="bg1"/>
                </a:solidFill>
              </a:rPr>
              <a:t>православные ценности;</a:t>
            </a:r>
          </a:p>
          <a:p>
            <a:r>
              <a:rPr lang="ru-RU" altLang="ru-RU" sz="2800" b="1">
                <a:solidFill>
                  <a:schemeClr val="bg1"/>
                </a:solidFill>
              </a:rPr>
              <a:t>комплексность услуги;</a:t>
            </a:r>
          </a:p>
          <a:p>
            <a:r>
              <a:rPr lang="ru-RU" altLang="ru-RU" sz="2800" b="1">
                <a:solidFill>
                  <a:schemeClr val="bg1"/>
                </a:solidFill>
              </a:rPr>
              <a:t>инвайроментальный подход;</a:t>
            </a:r>
          </a:p>
          <a:p>
            <a:r>
              <a:rPr lang="ru-RU" altLang="ru-RU" sz="2800" b="1">
                <a:solidFill>
                  <a:schemeClr val="bg1"/>
                </a:solidFill>
              </a:rPr>
              <a:t>привлечение добровольцев. </a:t>
            </a:r>
          </a:p>
        </p:txBody>
      </p:sp>
      <p:sp>
        <p:nvSpPr>
          <p:cNvPr id="6148" name="AutoShape 4" descr="thumb"/>
          <p:cNvSpPr>
            <a:spLocks noChangeArrowheads="1"/>
          </p:cNvSpPr>
          <p:nvPr/>
        </p:nvSpPr>
        <p:spPr bwMode="auto">
          <a:xfrm>
            <a:off x="179388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260350"/>
            <a:ext cx="7632700" cy="792163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84313"/>
            <a:ext cx="8424863" cy="4321175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2800" b="1">
                <a:solidFill>
                  <a:schemeClr val="bg1"/>
                </a:solidFill>
              </a:rPr>
              <a:t>Цель деятельности Центра «Радость моя»:</a:t>
            </a:r>
          </a:p>
          <a:p>
            <a:pPr>
              <a:buFontTx/>
              <a:buNone/>
            </a:pPr>
            <a:r>
              <a:rPr lang="ru-RU" altLang="ru-RU" sz="2800">
                <a:solidFill>
                  <a:schemeClr val="bg1"/>
                </a:solidFill>
              </a:rPr>
              <a:t>обеспечить детям с нарушениями развития и их</a:t>
            </a:r>
          </a:p>
          <a:p>
            <a:pPr>
              <a:buFontTx/>
              <a:buNone/>
            </a:pPr>
            <a:r>
              <a:rPr lang="ru-RU" altLang="ru-RU" sz="2800">
                <a:solidFill>
                  <a:schemeClr val="bg1"/>
                </a:solidFill>
              </a:rPr>
              <a:t>семейному окружению комплексную духовно-</a:t>
            </a:r>
          </a:p>
          <a:p>
            <a:pPr>
              <a:buFontTx/>
              <a:buNone/>
            </a:pPr>
            <a:r>
              <a:rPr lang="ru-RU" altLang="ru-RU" sz="2800">
                <a:solidFill>
                  <a:schemeClr val="bg1"/>
                </a:solidFill>
              </a:rPr>
              <a:t>просветительскую, социально-</a:t>
            </a:r>
          </a:p>
          <a:p>
            <a:pPr>
              <a:buFontTx/>
              <a:buNone/>
            </a:pPr>
            <a:r>
              <a:rPr lang="ru-RU" altLang="ru-RU" sz="2800">
                <a:solidFill>
                  <a:schemeClr val="bg1"/>
                </a:solidFill>
              </a:rPr>
              <a:t>психологическую, </a:t>
            </a:r>
          </a:p>
          <a:p>
            <a:pPr>
              <a:buFontTx/>
              <a:buNone/>
            </a:pPr>
            <a:r>
              <a:rPr lang="ru-RU" altLang="ru-RU" sz="2800">
                <a:solidFill>
                  <a:schemeClr val="bg1"/>
                </a:solidFill>
              </a:rPr>
              <a:t>социально-педагогическую,</a:t>
            </a:r>
          </a:p>
          <a:p>
            <a:pPr>
              <a:buFontTx/>
              <a:buNone/>
            </a:pPr>
            <a:r>
              <a:rPr lang="ru-RU" altLang="ru-RU" sz="2800">
                <a:solidFill>
                  <a:schemeClr val="bg1"/>
                </a:solidFill>
              </a:rPr>
              <a:t>социокультурную поддержку. </a:t>
            </a:r>
          </a:p>
        </p:txBody>
      </p:sp>
      <p:sp>
        <p:nvSpPr>
          <p:cNvPr id="8196" name="AutoShape 4" descr="thumb"/>
          <p:cNvSpPr>
            <a:spLocks noChangeArrowheads="1"/>
          </p:cNvSpPr>
          <p:nvPr/>
        </p:nvSpPr>
        <p:spPr bwMode="auto">
          <a:xfrm>
            <a:off x="323850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198" name="AutoShape 6" descr="Копия открытие 001"/>
          <p:cNvSpPr>
            <a:spLocks noChangeArrowheads="1"/>
          </p:cNvSpPr>
          <p:nvPr/>
        </p:nvSpPr>
        <p:spPr bwMode="auto">
          <a:xfrm>
            <a:off x="5003800" y="3429000"/>
            <a:ext cx="3960813" cy="3240088"/>
          </a:xfrm>
          <a:prstGeom prst="roundRect">
            <a:avLst>
              <a:gd name="adj" fmla="val 16667"/>
            </a:avLst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1438"/>
            <a:ext cx="8713788" cy="4497387"/>
          </a:xfrm>
        </p:spPr>
        <p:txBody>
          <a:bodyPr/>
          <a:lstStyle/>
          <a:p>
            <a:pPr algn="ctr">
              <a:buFontTx/>
              <a:buNone/>
            </a:pPr>
            <a:endParaRPr lang="ru-RU" altLang="ru-RU" b="1">
              <a:solidFill>
                <a:schemeClr val="bg1"/>
              </a:solidFill>
            </a:endParaRPr>
          </a:p>
          <a:p>
            <a:pPr algn="ctr"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Духовно-просветительское направление</a:t>
            </a:r>
          </a:p>
          <a:p>
            <a:pPr>
              <a:buFontTx/>
              <a:buNone/>
            </a:pPr>
            <a:endParaRPr lang="ru-RU" altLang="ru-RU" sz="2800" b="1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ru-RU" altLang="ru-RU" sz="2800" b="1">
              <a:solidFill>
                <a:schemeClr val="bg1"/>
              </a:solidFill>
            </a:endParaRPr>
          </a:p>
          <a:p>
            <a:pPr algn="ctr">
              <a:buFontTx/>
              <a:buNone/>
            </a:pPr>
            <a:r>
              <a:rPr lang="ru-RU" altLang="ru-RU" sz="2800" b="1">
                <a:solidFill>
                  <a:schemeClr val="bg1"/>
                </a:solidFill>
              </a:rPr>
              <a:t>Цель:</a:t>
            </a:r>
            <a:r>
              <a:rPr lang="ru-RU" altLang="ru-RU" sz="2800">
                <a:solidFill>
                  <a:schemeClr val="bg1"/>
                </a:solidFill>
              </a:rPr>
              <a:t> оказание духовной помощи всем желающим семьям, знакомство родителей и других взрослых членов семей с основами православного вероучения и православного воспитания детей</a:t>
            </a:r>
          </a:p>
        </p:txBody>
      </p:sp>
      <p:sp>
        <p:nvSpPr>
          <p:cNvPr id="9220" name="AutoShape 4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8964612" cy="719137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Духовно-просветительское направление</a:t>
            </a:r>
          </a:p>
          <a:p>
            <a:pPr>
              <a:buFontTx/>
              <a:buNone/>
            </a:pPr>
            <a:endParaRPr lang="ru-RU" altLang="ru-RU" sz="2800" b="1">
              <a:solidFill>
                <a:schemeClr val="bg1"/>
              </a:solidFill>
            </a:endParaRPr>
          </a:p>
          <a:p>
            <a:endParaRPr lang="ru-RU" altLang="ru-RU"/>
          </a:p>
        </p:txBody>
      </p:sp>
      <p:sp>
        <p:nvSpPr>
          <p:cNvPr id="11268" name="AutoShape 4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0" name="AutoShape 6" descr="IMG_1590"/>
          <p:cNvSpPr>
            <a:spLocks noChangeArrowheads="1"/>
          </p:cNvSpPr>
          <p:nvPr/>
        </p:nvSpPr>
        <p:spPr bwMode="auto">
          <a:xfrm>
            <a:off x="468313" y="2492375"/>
            <a:ext cx="4391025" cy="3241675"/>
          </a:xfrm>
          <a:prstGeom prst="roundRect">
            <a:avLst>
              <a:gd name="adj" fmla="val 16667"/>
            </a:avLst>
          </a:prstGeom>
          <a:blipFill dpi="0" rotWithShape="0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5148263" y="2781300"/>
            <a:ext cx="3673475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>
                <a:solidFill>
                  <a:schemeClr val="bg1"/>
                </a:solidFill>
              </a:rPr>
              <a:t>Просветительские беседы родителей со священником – духовником Центра «Радость моя», настоятелем храма Иоанна Богослова, священником Михаилом (Поликаровским)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29600" cy="604838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2800" b="1">
                <a:solidFill>
                  <a:schemeClr val="bg1"/>
                </a:solidFill>
              </a:rPr>
              <a:t>Духовно-просветительское направление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2800">
                <a:solidFill>
                  <a:schemeClr val="bg1"/>
                </a:solidFill>
              </a:rPr>
              <a:t>Православные праздники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2800">
                <a:solidFill>
                  <a:schemeClr val="bg1"/>
                </a:solidFill>
              </a:rPr>
              <a:t>для интегративных групп детей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altLang="ru-RU" sz="2800">
              <a:solidFill>
                <a:schemeClr val="bg1"/>
              </a:solidFill>
            </a:endParaRPr>
          </a:p>
        </p:txBody>
      </p:sp>
      <p:sp>
        <p:nvSpPr>
          <p:cNvPr id="12293" name="AutoShape 5" descr="Копия 15"/>
          <p:cNvSpPr>
            <a:spLocks noChangeArrowheads="1"/>
          </p:cNvSpPr>
          <p:nvPr/>
        </p:nvSpPr>
        <p:spPr bwMode="auto">
          <a:xfrm>
            <a:off x="250825" y="2924175"/>
            <a:ext cx="4176713" cy="3097213"/>
          </a:xfrm>
          <a:prstGeom prst="roundRect">
            <a:avLst>
              <a:gd name="adj" fmla="val 16667"/>
            </a:avLst>
          </a:pr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294" name="AutoShape 6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295" name="AutoShape 7" descr="IMG_4365"/>
          <p:cNvSpPr>
            <a:spLocks noChangeArrowheads="1"/>
          </p:cNvSpPr>
          <p:nvPr/>
        </p:nvSpPr>
        <p:spPr bwMode="auto">
          <a:xfrm>
            <a:off x="4643438" y="2997200"/>
            <a:ext cx="4176712" cy="3097213"/>
          </a:xfrm>
          <a:prstGeom prst="roundRect">
            <a:avLst>
              <a:gd name="adj" fmla="val 16667"/>
            </a:avLst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29600" cy="604838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2800" b="1">
                <a:solidFill>
                  <a:schemeClr val="bg1"/>
                </a:solidFill>
              </a:rPr>
              <a:t>Духовно-просветительское направление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2800">
                <a:solidFill>
                  <a:schemeClr val="bg1"/>
                </a:solidFill>
              </a:rPr>
              <a:t>Паломнические  поездки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altLang="ru-RU" sz="2800">
              <a:solidFill>
                <a:schemeClr val="bg1"/>
              </a:solidFill>
            </a:endParaRPr>
          </a:p>
        </p:txBody>
      </p:sp>
      <p:sp>
        <p:nvSpPr>
          <p:cNvPr id="13316" name="AutoShape 4" descr="SAM_1003"/>
          <p:cNvSpPr>
            <a:spLocks noChangeArrowheads="1"/>
          </p:cNvSpPr>
          <p:nvPr/>
        </p:nvSpPr>
        <p:spPr bwMode="auto">
          <a:xfrm>
            <a:off x="0" y="2636838"/>
            <a:ext cx="4427538" cy="3384550"/>
          </a:xfrm>
          <a:prstGeom prst="roundRect">
            <a:avLst>
              <a:gd name="adj" fmla="val 16667"/>
            </a:avLst>
          </a:prstGeom>
          <a:blipFill dpi="0" rotWithShape="0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17" name="AutoShape 5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18" name="AutoShape 6" descr="поездка 083"/>
          <p:cNvSpPr>
            <a:spLocks noChangeArrowheads="1"/>
          </p:cNvSpPr>
          <p:nvPr/>
        </p:nvSpPr>
        <p:spPr bwMode="auto">
          <a:xfrm>
            <a:off x="4679950" y="2636838"/>
            <a:ext cx="4464050" cy="3384550"/>
          </a:xfrm>
          <a:prstGeom prst="roundRect">
            <a:avLst>
              <a:gd name="adj" fmla="val 16667"/>
            </a:avLst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8893175" cy="1150937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endParaRPr lang="ru-RU" altLang="ru-RU" b="1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Социально-психологическое направление</a:t>
            </a:r>
          </a:p>
        </p:txBody>
      </p:sp>
      <p:sp>
        <p:nvSpPr>
          <p:cNvPr id="15364" name="AutoShape 4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95288" y="2276475"/>
            <a:ext cx="8280400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 b="1">
                <a:solidFill>
                  <a:schemeClr val="bg1"/>
                </a:solidFill>
              </a:rPr>
              <a:t>Цель:</a:t>
            </a:r>
            <a:r>
              <a:rPr lang="ru-RU" altLang="ru-RU" sz="2400">
                <a:solidFill>
                  <a:schemeClr val="bg1"/>
                </a:solidFill>
              </a:rPr>
              <a:t> </a:t>
            </a:r>
          </a:p>
          <a:p>
            <a:endParaRPr lang="ru-RU" altLang="ru-RU" sz="240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r>
              <a:rPr lang="ru-RU" altLang="ru-RU" sz="2400">
                <a:solidFill>
                  <a:schemeClr val="bg1"/>
                </a:solidFill>
              </a:rPr>
              <a:t> создание условий, способствующих психическому развитию детей в соответствии с их индивидуальными особенностями и возможностями, раскрытию их личностного потенциала;</a:t>
            </a:r>
          </a:p>
          <a:p>
            <a:endParaRPr lang="ru-RU" altLang="ru-RU" sz="240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r>
              <a:rPr lang="ru-RU" altLang="ru-RU" sz="2400">
                <a:solidFill>
                  <a:schemeClr val="bg1"/>
                </a:solidFill>
              </a:rPr>
              <a:t> помощь семье в гармонизации детско-родительских отношений.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893175" cy="8636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Социально-психологическое направление</a:t>
            </a:r>
          </a:p>
        </p:txBody>
      </p:sp>
      <p:sp>
        <p:nvSpPr>
          <p:cNvPr id="16388" name="AutoShape 4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395288" y="2133600"/>
            <a:ext cx="8497887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altLang="ru-RU" sz="2400">
                <a:solidFill>
                  <a:schemeClr val="bg1"/>
                </a:solidFill>
              </a:rPr>
              <a:t>Индивидуальные и групповые занятия с детьми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altLang="ru-RU" sz="2400">
                <a:solidFill>
                  <a:schemeClr val="bg1"/>
                </a:solidFill>
              </a:rPr>
              <a:t>с использованием методов арттерапии и игровой терапии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ru-RU" altLang="ru-RU" sz="2400">
              <a:solidFill>
                <a:schemeClr val="bg1"/>
              </a:solidFill>
            </a:endParaRPr>
          </a:p>
        </p:txBody>
      </p:sp>
      <p:sp>
        <p:nvSpPr>
          <p:cNvPr id="16391" name="AutoShape 7" descr="рис 031"/>
          <p:cNvSpPr>
            <a:spLocks noChangeArrowheads="1"/>
          </p:cNvSpPr>
          <p:nvPr/>
        </p:nvSpPr>
        <p:spPr bwMode="auto">
          <a:xfrm>
            <a:off x="395288" y="3068638"/>
            <a:ext cx="4321175" cy="3384550"/>
          </a:xfrm>
          <a:prstGeom prst="roundRect">
            <a:avLst>
              <a:gd name="adj" fmla="val 16667"/>
            </a:avLst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92" name="AutoShape 8" descr="Копия IMG_2072"/>
          <p:cNvSpPr>
            <a:spLocks noChangeArrowheads="1"/>
          </p:cNvSpPr>
          <p:nvPr/>
        </p:nvSpPr>
        <p:spPr bwMode="auto">
          <a:xfrm>
            <a:off x="5580063" y="3068638"/>
            <a:ext cx="3024187" cy="3382962"/>
          </a:xfrm>
          <a:prstGeom prst="roundRect">
            <a:avLst>
              <a:gd name="adj" fmla="val 16667"/>
            </a:avLst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893175" cy="8636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Социально-психологическое направление</a:t>
            </a:r>
          </a:p>
        </p:txBody>
      </p:sp>
      <p:sp>
        <p:nvSpPr>
          <p:cNvPr id="17412" name="AutoShape 4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95288" y="2133600"/>
            <a:ext cx="8497887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altLang="ru-RU" sz="2400">
                <a:solidFill>
                  <a:schemeClr val="bg1"/>
                </a:solidFill>
              </a:rPr>
              <a:t>Консультирование  родителей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ru-RU" altLang="ru-RU" sz="2400">
              <a:solidFill>
                <a:schemeClr val="bg1"/>
              </a:solidFill>
            </a:endParaRPr>
          </a:p>
        </p:txBody>
      </p:sp>
      <p:sp>
        <p:nvSpPr>
          <p:cNvPr id="17414" name="AutoShape 6" descr="занятия 026"/>
          <p:cNvSpPr>
            <a:spLocks noChangeArrowheads="1"/>
          </p:cNvSpPr>
          <p:nvPr/>
        </p:nvSpPr>
        <p:spPr bwMode="auto">
          <a:xfrm>
            <a:off x="395288" y="2852738"/>
            <a:ext cx="3384550" cy="3600450"/>
          </a:xfrm>
          <a:prstGeom prst="roundRect">
            <a:avLst>
              <a:gd name="adj" fmla="val 16667"/>
            </a:avLst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7416" name="AutoShape 8" descr="SAM_3049"/>
          <p:cNvSpPr>
            <a:spLocks noChangeArrowheads="1"/>
          </p:cNvSpPr>
          <p:nvPr/>
        </p:nvSpPr>
        <p:spPr bwMode="auto">
          <a:xfrm>
            <a:off x="4356100" y="2781300"/>
            <a:ext cx="4464050" cy="3600450"/>
          </a:xfrm>
          <a:prstGeom prst="roundRect">
            <a:avLst>
              <a:gd name="adj" fmla="val 16667"/>
            </a:avLst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713788" cy="4535487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endParaRPr lang="ru-RU" altLang="ru-RU" sz="2800" b="1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Социально-педагогическое направление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ru-RU" altLang="ru-RU" sz="2800" b="1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sz="2800" b="1">
                <a:solidFill>
                  <a:schemeClr val="bg1"/>
                </a:solidFill>
              </a:rPr>
              <a:t>Логопедическая помощь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800" b="1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</a:rPr>
              <a:t>Цель:</a:t>
            </a:r>
            <a:r>
              <a:rPr lang="ru-RU" altLang="ru-RU" sz="240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40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ru-RU" altLang="ru-RU" sz="2400">
                <a:solidFill>
                  <a:schemeClr val="bg1"/>
                </a:solidFill>
              </a:rPr>
              <a:t>формирование и коррекция речевых функций ребенка;</a:t>
            </a:r>
          </a:p>
          <a:p>
            <a:pPr>
              <a:lnSpc>
                <a:spcPct val="90000"/>
              </a:lnSpc>
            </a:pPr>
            <a:endParaRPr lang="ru-RU" altLang="ru-RU" sz="240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ru-RU" altLang="ru-RU" sz="2400">
                <a:solidFill>
                  <a:schemeClr val="bg1"/>
                </a:solidFill>
              </a:rPr>
              <a:t>развитие коммуникативных навыков.</a:t>
            </a:r>
          </a:p>
        </p:txBody>
      </p:sp>
      <p:sp>
        <p:nvSpPr>
          <p:cNvPr id="18436" name="AutoShape 4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893175" cy="8636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Социально-педагогическое</a:t>
            </a:r>
            <a:r>
              <a:rPr lang="ru-RU" altLang="ru-RU" sz="3600" b="1">
                <a:solidFill>
                  <a:schemeClr val="bg1"/>
                </a:solidFill>
              </a:rPr>
              <a:t> </a:t>
            </a:r>
            <a:r>
              <a:rPr lang="ru-RU" altLang="ru-RU" b="1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19460" name="AutoShape 4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395288" y="2133600"/>
            <a:ext cx="8497887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altLang="ru-RU" sz="2400">
                <a:solidFill>
                  <a:schemeClr val="bg1"/>
                </a:solidFill>
              </a:rPr>
              <a:t>Индивидуальные логопедические занятия с детьми </a:t>
            </a:r>
          </a:p>
        </p:txBody>
      </p:sp>
      <p:sp>
        <p:nvSpPr>
          <p:cNvPr id="19462" name="AutoShape 6" descr="IMG_2070"/>
          <p:cNvSpPr>
            <a:spLocks noChangeArrowheads="1"/>
          </p:cNvSpPr>
          <p:nvPr/>
        </p:nvSpPr>
        <p:spPr bwMode="auto">
          <a:xfrm>
            <a:off x="1116013" y="2997200"/>
            <a:ext cx="4321175" cy="3384550"/>
          </a:xfrm>
          <a:prstGeom prst="roundRect">
            <a:avLst>
              <a:gd name="adj" fmla="val 16667"/>
            </a:avLst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63" name="AutoShape 7" descr="IMG_5773"/>
          <p:cNvSpPr>
            <a:spLocks noChangeArrowheads="1"/>
          </p:cNvSpPr>
          <p:nvPr/>
        </p:nvSpPr>
        <p:spPr bwMode="auto">
          <a:xfrm>
            <a:off x="6084888" y="2636838"/>
            <a:ext cx="2447925" cy="3960812"/>
          </a:xfrm>
          <a:prstGeom prst="roundRect">
            <a:avLst>
              <a:gd name="adj" fmla="val 16667"/>
            </a:avLst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893175" cy="8636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Социально-педагогическое</a:t>
            </a:r>
            <a:r>
              <a:rPr lang="ru-RU" altLang="ru-RU" sz="3600" b="1">
                <a:solidFill>
                  <a:schemeClr val="bg1"/>
                </a:solidFill>
              </a:rPr>
              <a:t> </a:t>
            </a:r>
            <a:r>
              <a:rPr lang="ru-RU" altLang="ru-RU" b="1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20484" name="AutoShape 4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395288" y="2133600"/>
            <a:ext cx="8497887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altLang="ru-RU" sz="2400">
                <a:solidFill>
                  <a:schemeClr val="bg1"/>
                </a:solidFill>
              </a:rPr>
              <a:t>Групповые логопедические занятия с детьми: логоритмика</a:t>
            </a:r>
          </a:p>
        </p:txBody>
      </p:sp>
      <p:sp>
        <p:nvSpPr>
          <p:cNvPr id="20486" name="AutoShape 6" descr="SAM_1643"/>
          <p:cNvSpPr>
            <a:spLocks noChangeArrowheads="1"/>
          </p:cNvSpPr>
          <p:nvPr/>
        </p:nvSpPr>
        <p:spPr bwMode="auto">
          <a:xfrm>
            <a:off x="4643438" y="2997200"/>
            <a:ext cx="4321175" cy="3384550"/>
          </a:xfrm>
          <a:prstGeom prst="roundRect">
            <a:avLst>
              <a:gd name="adj" fmla="val 16667"/>
            </a:avLst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487" name="AutoShape 7" descr="IMG_2973"/>
          <p:cNvSpPr>
            <a:spLocks noChangeArrowheads="1"/>
          </p:cNvSpPr>
          <p:nvPr/>
        </p:nvSpPr>
        <p:spPr bwMode="auto">
          <a:xfrm>
            <a:off x="250825" y="2924175"/>
            <a:ext cx="4321175" cy="3457575"/>
          </a:xfrm>
          <a:prstGeom prst="roundRect">
            <a:avLst>
              <a:gd name="adj" fmla="val 16667"/>
            </a:avLst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893175" cy="8636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Социально-педагогическое</a:t>
            </a:r>
            <a:r>
              <a:rPr lang="ru-RU" altLang="ru-RU" sz="3600" b="1">
                <a:solidFill>
                  <a:schemeClr val="bg1"/>
                </a:solidFill>
              </a:rPr>
              <a:t> </a:t>
            </a:r>
            <a:r>
              <a:rPr lang="ru-RU" altLang="ru-RU" b="1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21508" name="AutoShape 4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395288" y="2133600"/>
            <a:ext cx="8497887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altLang="ru-RU" sz="2400">
                <a:solidFill>
                  <a:schemeClr val="bg1"/>
                </a:solidFill>
              </a:rPr>
              <a:t>Консультирование родителей с использованием методов нейропсихологии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900113" y="3284538"/>
            <a:ext cx="755967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>
                <a:solidFill>
                  <a:schemeClr val="bg1"/>
                </a:solidFill>
              </a:rPr>
              <a:t>Цель: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altLang="ru-RU" sz="2400">
                <a:solidFill>
                  <a:schemeClr val="bg1"/>
                </a:solidFill>
              </a:rPr>
              <a:t> информирование родителей об особенностях психофизического развития ребенка 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altLang="ru-RU" sz="2400">
                <a:solidFill>
                  <a:schemeClr val="bg1"/>
                </a:solidFill>
              </a:rPr>
              <a:t> обучение основным приемам развития психофизических функций ребенка в домашних условиях.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893175" cy="8636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Социально-педагогическое</a:t>
            </a:r>
            <a:r>
              <a:rPr lang="ru-RU" altLang="ru-RU" sz="3600" b="1">
                <a:solidFill>
                  <a:schemeClr val="bg1"/>
                </a:solidFill>
              </a:rPr>
              <a:t> </a:t>
            </a:r>
            <a:r>
              <a:rPr lang="ru-RU" altLang="ru-RU" b="1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22532" name="AutoShape 4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95288" y="2349500"/>
            <a:ext cx="8497887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altLang="ru-RU" sz="2800">
                <a:solidFill>
                  <a:schemeClr val="bg1"/>
                </a:solidFill>
              </a:rPr>
              <a:t>Дефектологическая  помощь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755650" y="2852738"/>
            <a:ext cx="7704138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280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ru-RU" altLang="ru-RU" sz="2800">
                <a:solidFill>
                  <a:schemeClr val="bg1"/>
                </a:solidFill>
              </a:rPr>
              <a:t>Цель: своевременная педагогическая помощь детям с нарушениями развития в процессе их успешной адаптации в социум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893175" cy="8636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Социально-педагогическое</a:t>
            </a:r>
            <a:r>
              <a:rPr lang="ru-RU" altLang="ru-RU" sz="3600" b="1">
                <a:solidFill>
                  <a:schemeClr val="bg1"/>
                </a:solidFill>
              </a:rPr>
              <a:t> </a:t>
            </a:r>
            <a:r>
              <a:rPr lang="ru-RU" altLang="ru-RU" b="1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23556" name="AutoShape 4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395288" y="2133600"/>
            <a:ext cx="8497887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altLang="ru-RU" sz="2800">
                <a:solidFill>
                  <a:schemeClr val="bg1"/>
                </a:solidFill>
              </a:rPr>
              <a:t>Индивидуальные развивающие занятия с детьми</a:t>
            </a:r>
          </a:p>
        </p:txBody>
      </p:sp>
      <p:sp>
        <p:nvSpPr>
          <p:cNvPr id="23559" name="AutoShape 7" descr="IMG_2065"/>
          <p:cNvSpPr>
            <a:spLocks noChangeArrowheads="1"/>
          </p:cNvSpPr>
          <p:nvPr/>
        </p:nvSpPr>
        <p:spPr bwMode="auto">
          <a:xfrm>
            <a:off x="468313" y="2852738"/>
            <a:ext cx="4032250" cy="3455987"/>
          </a:xfrm>
          <a:prstGeom prst="roundRect">
            <a:avLst>
              <a:gd name="adj" fmla="val 16667"/>
            </a:avLst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60" name="AutoShape 8" descr="занятия 028"/>
          <p:cNvSpPr>
            <a:spLocks noChangeArrowheads="1"/>
          </p:cNvSpPr>
          <p:nvPr/>
        </p:nvSpPr>
        <p:spPr bwMode="auto">
          <a:xfrm>
            <a:off x="4787900" y="2852738"/>
            <a:ext cx="4032250" cy="3529012"/>
          </a:xfrm>
          <a:prstGeom prst="roundRect">
            <a:avLst>
              <a:gd name="adj" fmla="val 16667"/>
            </a:avLst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893175" cy="8636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Социально-педагогическое</a:t>
            </a:r>
            <a:r>
              <a:rPr lang="ru-RU" altLang="ru-RU" sz="3600" b="1">
                <a:solidFill>
                  <a:schemeClr val="bg1"/>
                </a:solidFill>
              </a:rPr>
              <a:t> </a:t>
            </a:r>
            <a:r>
              <a:rPr lang="ru-RU" altLang="ru-RU" b="1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24580" name="AutoShape 4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95288" y="2349500"/>
            <a:ext cx="8497887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altLang="ru-RU" sz="2800">
                <a:solidFill>
                  <a:schemeClr val="bg1"/>
                </a:solidFill>
              </a:rPr>
              <a:t>Творческое развитие ребенка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755650" y="3716338"/>
            <a:ext cx="7704138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>
                <a:solidFill>
                  <a:schemeClr val="bg1"/>
                </a:solidFill>
              </a:rPr>
              <a:t>Цель: способствовать психическому и физическому развитию детей через обучение действиям с глиной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893175" cy="8636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Социально-педагогическое</a:t>
            </a:r>
            <a:r>
              <a:rPr lang="ru-RU" altLang="ru-RU" sz="3600" b="1">
                <a:solidFill>
                  <a:schemeClr val="bg1"/>
                </a:solidFill>
              </a:rPr>
              <a:t> </a:t>
            </a:r>
            <a:r>
              <a:rPr lang="ru-RU" altLang="ru-RU" b="1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25604" name="AutoShape 4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395288" y="2349500"/>
            <a:ext cx="8497887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altLang="ru-RU" sz="2800">
                <a:solidFill>
                  <a:schemeClr val="bg1"/>
                </a:solidFill>
              </a:rPr>
              <a:t>Индивидуальные занятия с детьми по лепке из глины</a:t>
            </a:r>
          </a:p>
        </p:txBody>
      </p:sp>
      <p:sp>
        <p:nvSpPr>
          <p:cNvPr id="25607" name="AutoShape 7" descr="SAM_1667"/>
          <p:cNvSpPr>
            <a:spLocks noChangeArrowheads="1"/>
          </p:cNvSpPr>
          <p:nvPr/>
        </p:nvSpPr>
        <p:spPr bwMode="auto">
          <a:xfrm>
            <a:off x="250825" y="3213100"/>
            <a:ext cx="4319588" cy="3095625"/>
          </a:xfrm>
          <a:prstGeom prst="roundRect">
            <a:avLst>
              <a:gd name="adj" fmla="val 16667"/>
            </a:avLst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5608" name="AutoShape 8" descr="SAM_3166 (Копировать)"/>
          <p:cNvSpPr>
            <a:spLocks noChangeArrowheads="1"/>
          </p:cNvSpPr>
          <p:nvPr/>
        </p:nvSpPr>
        <p:spPr bwMode="auto">
          <a:xfrm>
            <a:off x="4643438" y="3213100"/>
            <a:ext cx="4249737" cy="3095625"/>
          </a:xfrm>
          <a:prstGeom prst="roundRect">
            <a:avLst>
              <a:gd name="adj" fmla="val 16667"/>
            </a:avLst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12875"/>
            <a:ext cx="8893175" cy="8636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Социально-педагогическое</a:t>
            </a:r>
            <a:r>
              <a:rPr lang="ru-RU" altLang="ru-RU" sz="3600" b="1">
                <a:solidFill>
                  <a:schemeClr val="bg1"/>
                </a:solidFill>
              </a:rPr>
              <a:t> </a:t>
            </a:r>
            <a:r>
              <a:rPr lang="ru-RU" altLang="ru-RU" b="1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26628" name="AutoShape 4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468313" y="2205038"/>
            <a:ext cx="8497887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altLang="ru-RU" sz="2800">
                <a:solidFill>
                  <a:schemeClr val="bg1"/>
                </a:solidFill>
              </a:rPr>
              <a:t>Мастер – классы по лепке и росписи поделок из глины для родителей</a:t>
            </a:r>
          </a:p>
        </p:txBody>
      </p:sp>
      <p:sp>
        <p:nvSpPr>
          <p:cNvPr id="26630" name="AutoShape 6" descr="IMG_4318"/>
          <p:cNvSpPr>
            <a:spLocks noChangeArrowheads="1"/>
          </p:cNvSpPr>
          <p:nvPr/>
        </p:nvSpPr>
        <p:spPr bwMode="auto">
          <a:xfrm>
            <a:off x="250825" y="3213100"/>
            <a:ext cx="4319588" cy="3095625"/>
          </a:xfrm>
          <a:prstGeom prst="roundRect">
            <a:avLst>
              <a:gd name="adj" fmla="val 16667"/>
            </a:avLst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31" name="AutoShape 7" descr="роспись 053"/>
          <p:cNvSpPr>
            <a:spLocks noChangeArrowheads="1"/>
          </p:cNvSpPr>
          <p:nvPr/>
        </p:nvSpPr>
        <p:spPr bwMode="auto">
          <a:xfrm>
            <a:off x="4643438" y="3213100"/>
            <a:ext cx="4321175" cy="3095625"/>
          </a:xfrm>
          <a:prstGeom prst="roundRect">
            <a:avLst>
              <a:gd name="adj" fmla="val 16667"/>
            </a:avLst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2875"/>
            <a:ext cx="9144000" cy="8636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Социально – коммуникативное </a:t>
            </a:r>
            <a:r>
              <a:rPr lang="ru-RU" altLang="ru-RU" sz="3600" b="1">
                <a:solidFill>
                  <a:schemeClr val="bg1"/>
                </a:solidFill>
              </a:rPr>
              <a:t> </a:t>
            </a:r>
            <a:r>
              <a:rPr lang="ru-RU" altLang="ru-RU" b="1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27652" name="AutoShape 4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250825" y="2492375"/>
            <a:ext cx="8496300" cy="350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>
                <a:solidFill>
                  <a:schemeClr val="bg1"/>
                </a:solidFill>
              </a:rPr>
              <a:t>Цель: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altLang="ru-RU" sz="2800">
                <a:solidFill>
                  <a:schemeClr val="bg1"/>
                </a:solidFill>
              </a:rPr>
              <a:t> способствовать социализации, расширению  коммуникативной среды семей, воспитывающих детей с ограниченными возможностями здоровья,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altLang="ru-RU" sz="2800">
                <a:solidFill>
                  <a:schemeClr val="bg1"/>
                </a:solidFill>
              </a:rPr>
              <a:t> создание интегрированной среды при проведении мероприятий.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513"/>
            <a:ext cx="8893175" cy="792162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Социально-коммуникативное</a:t>
            </a:r>
            <a:r>
              <a:rPr lang="ru-RU" altLang="ru-RU" sz="3600" b="1">
                <a:solidFill>
                  <a:schemeClr val="bg1"/>
                </a:solidFill>
              </a:rPr>
              <a:t> </a:t>
            </a:r>
            <a:r>
              <a:rPr lang="ru-RU" altLang="ru-RU" b="1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28676" name="AutoShape 4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23850" y="2205038"/>
            <a:ext cx="84963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2800">
              <a:solidFill>
                <a:schemeClr val="bg1"/>
              </a:solidFill>
            </a:endParaRP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95288" y="1989138"/>
            <a:ext cx="79216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>
                <a:solidFill>
                  <a:schemeClr val="bg1"/>
                </a:solidFill>
              </a:rPr>
              <a:t>      Интегративные праздники</a:t>
            </a:r>
          </a:p>
        </p:txBody>
      </p:sp>
      <p:sp>
        <p:nvSpPr>
          <p:cNvPr id="28679" name="AutoShape 7" descr="SAM_0225"/>
          <p:cNvSpPr>
            <a:spLocks noChangeArrowheads="1"/>
          </p:cNvSpPr>
          <p:nvPr/>
        </p:nvSpPr>
        <p:spPr bwMode="auto">
          <a:xfrm>
            <a:off x="1476375" y="2636838"/>
            <a:ext cx="6191250" cy="3960812"/>
          </a:xfrm>
          <a:prstGeom prst="roundRect">
            <a:avLst>
              <a:gd name="adj" fmla="val 16667"/>
            </a:avLst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96975"/>
            <a:ext cx="8893175" cy="10795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Социально-коммуникативное</a:t>
            </a:r>
            <a:r>
              <a:rPr lang="ru-RU" altLang="ru-RU" sz="3600" b="1">
                <a:solidFill>
                  <a:schemeClr val="bg1"/>
                </a:solidFill>
              </a:rPr>
              <a:t> </a:t>
            </a:r>
            <a:r>
              <a:rPr lang="ru-RU" altLang="ru-RU" b="1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29700" name="AutoShape 4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23850" y="2205038"/>
            <a:ext cx="84963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2800">
              <a:solidFill>
                <a:schemeClr val="bg1"/>
              </a:solidFill>
            </a:endParaRP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684213" y="2060575"/>
            <a:ext cx="79216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>
                <a:solidFill>
                  <a:schemeClr val="bg1"/>
                </a:solidFill>
              </a:rPr>
              <a:t>Экскурсионно -коммуникативные занятия</a:t>
            </a:r>
          </a:p>
        </p:txBody>
      </p:sp>
      <p:sp>
        <p:nvSpPr>
          <p:cNvPr id="29703" name="AutoShape 7" descr="IMG_4192 (Копировать)"/>
          <p:cNvSpPr>
            <a:spLocks noChangeArrowheads="1"/>
          </p:cNvSpPr>
          <p:nvPr/>
        </p:nvSpPr>
        <p:spPr bwMode="auto">
          <a:xfrm>
            <a:off x="4643438" y="2924175"/>
            <a:ext cx="4105275" cy="3025775"/>
          </a:xfrm>
          <a:prstGeom prst="roundRect">
            <a:avLst>
              <a:gd name="adj" fmla="val 16667"/>
            </a:avLst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04" name="AutoShape 8" descr="SAM_3411 (Копировать)"/>
          <p:cNvSpPr>
            <a:spLocks noChangeArrowheads="1"/>
          </p:cNvSpPr>
          <p:nvPr/>
        </p:nvSpPr>
        <p:spPr bwMode="auto">
          <a:xfrm>
            <a:off x="395288" y="2924175"/>
            <a:ext cx="4105275" cy="3025775"/>
          </a:xfrm>
          <a:prstGeom prst="roundRect">
            <a:avLst>
              <a:gd name="adj" fmla="val 16667"/>
            </a:avLst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96975"/>
            <a:ext cx="8893175" cy="8636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Социально-коммуникативное</a:t>
            </a:r>
            <a:r>
              <a:rPr lang="ru-RU" altLang="ru-RU" sz="3600" b="1">
                <a:solidFill>
                  <a:schemeClr val="bg1"/>
                </a:solidFill>
              </a:rPr>
              <a:t> </a:t>
            </a:r>
            <a:r>
              <a:rPr lang="ru-RU" altLang="ru-RU" b="1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30724" name="AutoShape 4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323850" y="2205038"/>
            <a:ext cx="84963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2800">
              <a:solidFill>
                <a:schemeClr val="bg1"/>
              </a:solidFill>
            </a:endParaRP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684213" y="2060575"/>
            <a:ext cx="79216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>
                <a:solidFill>
                  <a:schemeClr val="bg1"/>
                </a:solidFill>
              </a:rPr>
              <a:t>Семейный дискуссионный клуб</a:t>
            </a:r>
          </a:p>
        </p:txBody>
      </p:sp>
      <p:sp>
        <p:nvSpPr>
          <p:cNvPr id="30727" name="AutoShape 7" descr="IMG_4090 (Копировать)"/>
          <p:cNvSpPr>
            <a:spLocks noChangeArrowheads="1"/>
          </p:cNvSpPr>
          <p:nvPr/>
        </p:nvSpPr>
        <p:spPr bwMode="auto">
          <a:xfrm>
            <a:off x="250825" y="2708275"/>
            <a:ext cx="4321175" cy="3313113"/>
          </a:xfrm>
          <a:prstGeom prst="roundRect">
            <a:avLst>
              <a:gd name="adj" fmla="val 16667"/>
            </a:avLst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28" name="AutoShape 8" descr="IMG_4232 (Копировать)"/>
          <p:cNvSpPr>
            <a:spLocks noChangeArrowheads="1"/>
          </p:cNvSpPr>
          <p:nvPr/>
        </p:nvSpPr>
        <p:spPr bwMode="auto">
          <a:xfrm>
            <a:off x="4643438" y="2708275"/>
            <a:ext cx="4321175" cy="3313113"/>
          </a:xfrm>
          <a:prstGeom prst="roundRect">
            <a:avLst>
              <a:gd name="adj" fmla="val 16667"/>
            </a:avLst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2875"/>
            <a:ext cx="9144000" cy="8636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Студенты – добровольцы в Центре «Радость моя»</a:t>
            </a:r>
          </a:p>
        </p:txBody>
      </p:sp>
      <p:sp>
        <p:nvSpPr>
          <p:cNvPr id="31748" name="AutoShape 4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323850" y="2205038"/>
            <a:ext cx="84963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2800">
              <a:solidFill>
                <a:schemeClr val="bg1"/>
              </a:solidFill>
            </a:endParaRP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539750" y="2349500"/>
            <a:ext cx="8208963" cy="158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Tx/>
              <a:buChar char="•"/>
            </a:pPr>
            <a:r>
              <a:rPr lang="ru-RU" altLang="ru-RU" sz="2800">
                <a:solidFill>
                  <a:schemeClr val="bg1"/>
                </a:solidFill>
              </a:rPr>
              <a:t> Семинары – тренинги для добровольцев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lang="ru-RU" altLang="ru-RU" sz="2800">
                <a:solidFill>
                  <a:schemeClr val="bg1"/>
                </a:solidFill>
              </a:rPr>
              <a:t> 20 подготовленных добровольцев участвуют в работе Центра</a:t>
            </a:r>
          </a:p>
        </p:txBody>
      </p:sp>
      <p:sp>
        <p:nvSpPr>
          <p:cNvPr id="31752" name="AutoShape 8" descr="2012-10-30 12"/>
          <p:cNvSpPr>
            <a:spLocks noChangeArrowheads="1"/>
          </p:cNvSpPr>
          <p:nvPr/>
        </p:nvSpPr>
        <p:spPr bwMode="auto">
          <a:xfrm>
            <a:off x="827088" y="3933825"/>
            <a:ext cx="3671887" cy="2376488"/>
          </a:xfrm>
          <a:prstGeom prst="roundRect">
            <a:avLst>
              <a:gd name="adj" fmla="val 16667"/>
            </a:avLst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753" name="AutoShape 9" descr="Вика с Андреем"/>
          <p:cNvSpPr>
            <a:spLocks noChangeArrowheads="1"/>
          </p:cNvSpPr>
          <p:nvPr/>
        </p:nvSpPr>
        <p:spPr bwMode="auto">
          <a:xfrm>
            <a:off x="4932363" y="3933825"/>
            <a:ext cx="3671887" cy="2374900"/>
          </a:xfrm>
          <a:prstGeom prst="roundRect">
            <a:avLst>
              <a:gd name="adj" fmla="val 16667"/>
            </a:avLst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Православный центр комплексной поддержки семей, воспитывающих детей с нарушениями развития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2875"/>
            <a:ext cx="9144000" cy="8636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Результаты деятельности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b="1">
                <a:solidFill>
                  <a:schemeClr val="bg1"/>
                </a:solidFill>
              </a:rPr>
              <a:t> 2012г.- 2015г.:</a:t>
            </a:r>
          </a:p>
        </p:txBody>
      </p:sp>
      <p:sp>
        <p:nvSpPr>
          <p:cNvPr id="32772" name="AutoShape 4" descr="thumb"/>
          <p:cNvSpPr>
            <a:spLocks noChangeArrowheads="1"/>
          </p:cNvSpPr>
          <p:nvPr/>
        </p:nvSpPr>
        <p:spPr bwMode="auto">
          <a:xfrm>
            <a:off x="468313" y="188913"/>
            <a:ext cx="936625" cy="1079500"/>
          </a:xfrm>
          <a:prstGeom prst="roundRect">
            <a:avLst>
              <a:gd name="adj" fmla="val 23778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50825" y="2492375"/>
            <a:ext cx="8496300" cy="479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altLang="ru-RU" sz="2800">
                <a:solidFill>
                  <a:schemeClr val="bg1"/>
                </a:solidFill>
              </a:rPr>
              <a:t> разработана и реализуется Программа комплексной социальной поддержки семей, воспитывающих детей с нарушениями развития;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altLang="ru-RU" sz="2800">
                <a:solidFill>
                  <a:schemeClr val="bg1"/>
                </a:solidFill>
              </a:rPr>
              <a:t> комплексную поддержку получили 100 семей, воспитывающих детей с нарушениями развития;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altLang="ru-RU" sz="2800">
                <a:solidFill>
                  <a:schemeClr val="bg1"/>
                </a:solidFill>
              </a:rPr>
              <a:t> в мероприятиях Центра «Радость моя» приняли участие более 300 семей.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ru-RU" altLang="ru-RU" sz="280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buFontTx/>
              <a:buChar char="•"/>
            </a:pPr>
            <a:endParaRPr lang="ru-RU" altLang="ru-RU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149725"/>
            <a:ext cx="8964613" cy="2232025"/>
          </a:xfrm>
        </p:spPr>
        <p:txBody>
          <a:bodyPr/>
          <a:lstStyle/>
          <a:p>
            <a:pPr algn="l">
              <a:lnSpc>
                <a:spcPct val="90000"/>
              </a:lnSpc>
              <a:buClr>
                <a:srgbClr val="CBCBCB"/>
              </a:buClr>
              <a:buFont typeface="Times New Roman" pitchFamily="18" charset="0"/>
              <a:buNone/>
            </a:pPr>
            <a:r>
              <a:rPr lang="ru-RU" altLang="ru-RU" sz="2000" b="1">
                <a:solidFill>
                  <a:schemeClr val="bg1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г.Саратов, ул.Шелковичная, 186, Торгово-офисный центр «ТЕСАР» </a:t>
            </a:r>
            <a:br>
              <a:rPr lang="ru-RU" altLang="ru-RU" sz="2000" b="1">
                <a:solidFill>
                  <a:schemeClr val="bg1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rPr>
            </a:br>
            <a:r>
              <a:rPr lang="ru-RU" altLang="ru-RU" sz="2000" b="1">
                <a:solidFill>
                  <a:schemeClr val="bg1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                                 Тел/факс (8452) 674 - 619  </a:t>
            </a:r>
            <a:br>
              <a:rPr lang="ru-RU" altLang="ru-RU" sz="2000" b="1">
                <a:solidFill>
                  <a:schemeClr val="bg1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rPr>
            </a:br>
            <a:r>
              <a:rPr lang="ru-RU" altLang="ru-RU" sz="2000" b="1">
                <a:solidFill>
                  <a:schemeClr val="bg1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                                   </a:t>
            </a:r>
            <a:r>
              <a:rPr lang="en-US" altLang="ru-RU" sz="2000" b="1">
                <a:solidFill>
                  <a:schemeClr val="bg1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e-mail</a:t>
            </a:r>
            <a:r>
              <a:rPr lang="ru-RU" altLang="ru-RU" sz="2000" b="1">
                <a:solidFill>
                  <a:schemeClr val="bg1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: </a:t>
            </a:r>
            <a:r>
              <a:rPr lang="en-US" altLang="ru-RU" sz="2000" b="1">
                <a:solidFill>
                  <a:schemeClr val="bg1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anevsky@list.ru</a:t>
            </a:r>
            <a:r>
              <a:rPr lang="ru-RU" altLang="ru-RU" sz="2000" b="1">
                <a:solidFill>
                  <a:schemeClr val="bg1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/>
            </a:r>
            <a:br>
              <a:rPr lang="ru-RU" altLang="ru-RU" sz="2000" b="1">
                <a:solidFill>
                  <a:schemeClr val="bg1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rPr>
            </a:br>
            <a:r>
              <a:rPr lang="ru-RU" altLang="ru-RU" sz="2000" b="1">
                <a:solidFill>
                  <a:schemeClr val="bg1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                                   сайты:  </a:t>
            </a:r>
            <a:r>
              <a:rPr lang="en-US" altLang="ru-RU" sz="2000" b="1">
                <a:solidFill>
                  <a:schemeClr val="bg1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bfan.org,</a:t>
            </a:r>
            <a:r>
              <a:rPr lang="ru-RU" altLang="ru-RU" sz="2000" b="1">
                <a:solidFill>
                  <a:schemeClr val="bg1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US" altLang="ru-RU" sz="2000" b="1">
                <a:solidFill>
                  <a:schemeClr val="bg1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radost-moya.org</a:t>
            </a:r>
            <a:br>
              <a:rPr lang="en-US" altLang="ru-RU" sz="2000" b="1">
                <a:solidFill>
                  <a:schemeClr val="bg1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rPr>
            </a:br>
            <a:r>
              <a:rPr lang="ru-RU" altLang="ru-RU" sz="2000" b="1">
                <a:solidFill>
                  <a:schemeClr val="bg1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/>
            </a:r>
            <a:br>
              <a:rPr lang="ru-RU" altLang="ru-RU" sz="2000" b="1">
                <a:solidFill>
                  <a:schemeClr val="bg1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rPr>
            </a:br>
            <a:r>
              <a:rPr lang="ru-RU" altLang="ru-RU" sz="2000" b="1">
                <a:solidFill>
                  <a:schemeClr val="bg1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               </a:t>
            </a:r>
            <a:r>
              <a:rPr lang="ru-RU" altLang="ru-RU" sz="2800" b="1">
                <a:solidFill>
                  <a:srgbClr val="FFFF00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rPr>
              <a:t>Директор:  Вера Алексеевна Кузнецова</a:t>
            </a:r>
            <a:br>
              <a:rPr lang="ru-RU" altLang="ru-RU" sz="2800" b="1">
                <a:solidFill>
                  <a:srgbClr val="FFFF00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rPr>
            </a:br>
            <a:endParaRPr lang="ru-RU" altLang="ru-RU" sz="2800" b="1">
              <a:solidFill>
                <a:srgbClr val="FFFF00"/>
              </a:solidFill>
              <a:latin typeface="Tahoma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323850" y="2997200"/>
            <a:ext cx="84963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altLang="ru-RU" sz="3600" b="1">
                <a:solidFill>
                  <a:srgbClr val="FFFF0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Благотворительный фонд «Александр Невский»</a:t>
            </a:r>
          </a:p>
        </p:txBody>
      </p:sp>
      <p:sp>
        <p:nvSpPr>
          <p:cNvPr id="33796" name="Oval 4" descr="Logotype"/>
          <p:cNvSpPr>
            <a:spLocks noChangeArrowheads="1"/>
          </p:cNvSpPr>
          <p:nvPr/>
        </p:nvSpPr>
        <p:spPr bwMode="auto">
          <a:xfrm>
            <a:off x="2916238" y="260350"/>
            <a:ext cx="2735262" cy="2520950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943</Words>
  <Application>Microsoft Office PowerPoint</Application>
  <PresentationFormat>Экран (4:3)</PresentationFormat>
  <Paragraphs>164</Paragraphs>
  <Slides>30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Tahoma</vt:lpstr>
      <vt:lpstr>Lucida Sans Unicode</vt:lpstr>
      <vt:lpstr>Times New Roman</vt:lpstr>
      <vt:lpstr>Arial Black</vt:lpstr>
      <vt:lpstr>Оформление по умолчанию</vt:lpstr>
      <vt:lpstr>Благотворительный фонд «Александр Невский»</vt:lpstr>
      <vt:lpstr>История проекта</vt:lpstr>
      <vt:lpstr>История проекта</vt:lpstr>
      <vt:lpstr>История проекта</vt:lpstr>
      <vt:lpstr>Социальное партнерство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Православный центр комплексной поддержки семей, воспитывающих детей с нарушениями развития</vt:lpstr>
      <vt:lpstr>г.Саратов, ул.Шелковичная, 186, Торгово-офисный центр «ТЕСАР»                                   Тел/факс (8452) 674 - 619                                      e-mail: anevsky@list.ru                                    сайты:  bfan.org, radost-moya.org                 Директор:  Вера Алексеевна Кузнецова </vt:lpstr>
    </vt:vector>
  </TitlesOfParts>
  <Company>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Благотворительный фонд «Александр Невский»</dc:title>
  <dc:creator>1</dc:creator>
  <cp:lastModifiedBy>Игорь</cp:lastModifiedBy>
  <cp:revision>36</cp:revision>
  <dcterms:created xsi:type="dcterms:W3CDTF">2015-04-27T07:41:58Z</dcterms:created>
  <dcterms:modified xsi:type="dcterms:W3CDTF">2015-04-29T08:11:52Z</dcterms:modified>
</cp:coreProperties>
</file>