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33"/>
  </p:notesMasterIdLst>
  <p:sldIdLst>
    <p:sldId id="279" r:id="rId2"/>
    <p:sldId id="299" r:id="rId3"/>
    <p:sldId id="330" r:id="rId4"/>
    <p:sldId id="334" r:id="rId5"/>
    <p:sldId id="325" r:id="rId6"/>
    <p:sldId id="328" r:id="rId7"/>
    <p:sldId id="336" r:id="rId8"/>
    <p:sldId id="331" r:id="rId9"/>
    <p:sldId id="329" r:id="rId10"/>
    <p:sldId id="327" r:id="rId11"/>
    <p:sldId id="335" r:id="rId12"/>
    <p:sldId id="337" r:id="rId13"/>
    <p:sldId id="338" r:id="rId14"/>
    <p:sldId id="342" r:id="rId15"/>
    <p:sldId id="343" r:id="rId16"/>
    <p:sldId id="344" r:id="rId17"/>
    <p:sldId id="345" r:id="rId18"/>
    <p:sldId id="346" r:id="rId19"/>
    <p:sldId id="355" r:id="rId20"/>
    <p:sldId id="332" r:id="rId21"/>
    <p:sldId id="333" r:id="rId22"/>
    <p:sldId id="352" r:id="rId23"/>
    <p:sldId id="349" r:id="rId24"/>
    <p:sldId id="350" r:id="rId25"/>
    <p:sldId id="354" r:id="rId26"/>
    <p:sldId id="356" r:id="rId27"/>
    <p:sldId id="351" r:id="rId28"/>
    <p:sldId id="339" r:id="rId29"/>
    <p:sldId id="341" r:id="rId30"/>
    <p:sldId id="357" r:id="rId31"/>
    <p:sldId id="358" r:id="rId32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92" autoAdjust="0"/>
  </p:normalViewPr>
  <p:slideViewPr>
    <p:cSldViewPr>
      <p:cViewPr varScale="1">
        <p:scale>
          <a:sx n="105" d="100"/>
          <a:sy n="105" d="100"/>
        </p:scale>
        <p:origin x="-14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75C04C-34A6-4CDE-B68E-C6E50B9CD7FA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4B5B2-9DEE-4989-BB0C-28C38A0343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936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E4B5B2-9DEE-4989-BB0C-28C38A03435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462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E4B5B2-9DEE-4989-BB0C-28C38A03435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462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E4B5B2-9DEE-4989-BB0C-28C38A03435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462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E4B5B2-9DEE-4989-BB0C-28C38A03435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482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279A8631-E346-4B32-8C16-4D2EC7D32C46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406F0D2D1049DC555C9B8C02B5B51EF25A9E0E5EDE9E01F82D3388DC6Bs469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D01E6047EEDB5A1317B602B048CE3D7CD354F86082DC35C1885878BD64C52BD209A954D57BFDC8E9l27AI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ABC30677FC3DC8EAFDABA244127C325349E0725D3C7BC3A10654B8883EC2B38AA09BF799A242324DwEw4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F55C65CA0A09D19DEE420953DA0D1AD79210320C25AA9F188526EF0611B1F9793B3AE95AC77F505CZCc6N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E42A0F59055B7DEA72E9289AEDA8D9B71E675924168089CECC44907E1949C9073F08D806A882B308zFhEH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C97D4681E200F790BE33F87A9DD40F5EC56163959E50967808F4DCBDE1BAEE8684B43CF3AEB1466BZ5v7G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C97D4681E200F790BE33F87A9DD40F5EC56163959E50967808F4DCBDE1BAEE8684B43CF3AEB1466BZ5v7G" TargetMode="Externa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19256" cy="222657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ПРАВОВАЯ ПОМОЩЬ </a:t>
            </a:r>
            <a:b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БЕЖЕНЦАМ С УКРАИНЫ, НАХОДЯЩИМСЯ НА ТЕРРИТОРИИ  РОССИЙСКОЙ ФЕДЕРАЦИИ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404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085184"/>
            <a:ext cx="6781800" cy="108701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4000" dirty="0" smtClean="0"/>
              <a:t>Нормативно-правовые акты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just">
              <a:lnSpc>
                <a:spcPct val="120000"/>
              </a:lnSpc>
            </a:pPr>
            <a:endParaRPr lang="ru-RU" sz="5600" dirty="0" smtClean="0"/>
          </a:p>
          <a:p>
            <a:pPr algn="just">
              <a:lnSpc>
                <a:spcPct val="120000"/>
              </a:lnSpc>
            </a:pPr>
            <a:endParaRPr lang="ru-RU" sz="5600" dirty="0" smtClean="0"/>
          </a:p>
          <a:p>
            <a:pPr algn="just">
              <a:lnSpc>
                <a:spcPct val="120000"/>
              </a:lnSpc>
            </a:pPr>
            <a:endParaRPr lang="ru-RU" sz="5600" dirty="0"/>
          </a:p>
          <a:p>
            <a:pPr algn="just">
              <a:lnSpc>
                <a:spcPct val="120000"/>
              </a:lnSpc>
            </a:pPr>
            <a:r>
              <a:rPr lang="ru-RU" sz="5600" dirty="0" smtClean="0"/>
              <a:t>«Соглашение </a:t>
            </a:r>
            <a:r>
              <a:rPr lang="ru-RU" sz="5600" dirty="0"/>
              <a:t>между Правительством Российской Федерации и Правительством Украины о безвизовых поездках граждан Российской Федерации и </a:t>
            </a:r>
            <a:r>
              <a:rPr lang="ru-RU" sz="5600" dirty="0" smtClean="0"/>
              <a:t>Украины» (заключено </a:t>
            </a:r>
            <a:r>
              <a:rPr lang="ru-RU" sz="5600" dirty="0"/>
              <a:t>в г. Москве 16.01.1997)</a:t>
            </a:r>
          </a:p>
          <a:p>
            <a:pPr algn="just">
              <a:lnSpc>
                <a:spcPct val="120000"/>
              </a:lnSpc>
            </a:pPr>
            <a:r>
              <a:rPr lang="ru-RU" sz="5600" dirty="0" smtClean="0"/>
              <a:t>Федеральный </a:t>
            </a:r>
            <a:r>
              <a:rPr lang="ru-RU" sz="5600" dirty="0"/>
              <a:t>закон </a:t>
            </a:r>
            <a:r>
              <a:rPr lang="ru-RU" sz="5600" dirty="0" smtClean="0"/>
              <a:t>от </a:t>
            </a:r>
            <a:r>
              <a:rPr lang="ru-RU" sz="5600" dirty="0"/>
              <a:t>25.07.2002 N </a:t>
            </a:r>
            <a:r>
              <a:rPr lang="ru-RU" sz="5600" dirty="0" smtClean="0"/>
              <a:t>115-ФЗ  «О </a:t>
            </a:r>
            <a:r>
              <a:rPr lang="ru-RU" sz="5600" dirty="0"/>
              <a:t>правовом положении иностранных граждан в Российской </a:t>
            </a:r>
            <a:r>
              <a:rPr lang="ru-RU" sz="5600" dirty="0" smtClean="0"/>
              <a:t>Федерации»</a:t>
            </a:r>
            <a:endParaRPr lang="ru-RU" sz="5600" dirty="0"/>
          </a:p>
          <a:p>
            <a:pPr algn="just">
              <a:lnSpc>
                <a:spcPct val="120000"/>
              </a:lnSpc>
            </a:pPr>
            <a:r>
              <a:rPr lang="ru-RU" sz="5600" dirty="0" smtClean="0"/>
              <a:t>Федеральный </a:t>
            </a:r>
            <a:r>
              <a:rPr lang="ru-RU" sz="5600" dirty="0"/>
              <a:t>закон от 19.02.1993 N </a:t>
            </a:r>
            <a:r>
              <a:rPr lang="ru-RU" sz="5600" dirty="0" smtClean="0"/>
              <a:t>4528-1 «О беженцах»</a:t>
            </a:r>
          </a:p>
          <a:p>
            <a:pPr algn="just">
              <a:lnSpc>
                <a:spcPct val="120000"/>
              </a:lnSpc>
            </a:pPr>
            <a:r>
              <a:rPr lang="ru-RU" sz="5600" dirty="0" smtClean="0"/>
              <a:t>Федеральный </a:t>
            </a:r>
            <a:r>
              <a:rPr lang="ru-RU" sz="5600" dirty="0"/>
              <a:t>закон от 31.05.2002 N </a:t>
            </a:r>
            <a:r>
              <a:rPr lang="ru-RU" sz="5600" dirty="0" smtClean="0"/>
              <a:t>62-ФЗ «О </a:t>
            </a:r>
            <a:r>
              <a:rPr lang="ru-RU" sz="5600" dirty="0"/>
              <a:t>гражданстве Российской </a:t>
            </a:r>
            <a:r>
              <a:rPr lang="ru-RU" sz="5600" dirty="0" smtClean="0"/>
              <a:t>Федерации»</a:t>
            </a:r>
          </a:p>
          <a:p>
            <a:pPr algn="just">
              <a:lnSpc>
                <a:spcPct val="120000"/>
              </a:lnSpc>
            </a:pPr>
            <a:r>
              <a:rPr lang="ru-RU" sz="5600" dirty="0"/>
              <a:t>Федеральный закон от 15.08.1996 N </a:t>
            </a:r>
            <a:r>
              <a:rPr lang="ru-RU" sz="5600" dirty="0" smtClean="0"/>
              <a:t>114-ФЗ «О </a:t>
            </a:r>
            <a:r>
              <a:rPr lang="ru-RU" sz="5600" dirty="0"/>
              <a:t>порядке выезда из Российской Федерации и въезда в Российскую </a:t>
            </a:r>
            <a:r>
              <a:rPr lang="ru-RU" sz="5600" dirty="0" smtClean="0"/>
              <a:t>Федерацию»</a:t>
            </a:r>
          </a:p>
          <a:p>
            <a:pPr>
              <a:lnSpc>
                <a:spcPct val="120000"/>
              </a:lnSpc>
            </a:pPr>
            <a:r>
              <a:rPr lang="ru-RU" sz="5600" dirty="0" smtClean="0"/>
              <a:t>Федеральный </a:t>
            </a:r>
            <a:r>
              <a:rPr lang="ru-RU" sz="5600" dirty="0"/>
              <a:t>закон от 18.07.2006 N </a:t>
            </a:r>
            <a:r>
              <a:rPr lang="ru-RU" sz="5600" dirty="0" smtClean="0"/>
              <a:t>109-ФЗ «О </a:t>
            </a:r>
            <a:r>
              <a:rPr lang="ru-RU" sz="5600" dirty="0"/>
              <a:t>миграционном учете иностранных граждан и лиц без гражданства в Российской </a:t>
            </a:r>
            <a:r>
              <a:rPr lang="ru-RU" sz="5600" dirty="0" smtClean="0"/>
              <a:t>Федерации»</a:t>
            </a:r>
          </a:p>
          <a:p>
            <a:pPr>
              <a:lnSpc>
                <a:spcPct val="120000"/>
              </a:lnSpc>
            </a:pPr>
            <a:r>
              <a:rPr lang="ru-RU" sz="5600" dirty="0"/>
              <a:t>Федеральный закон от 24.05.1999 N </a:t>
            </a:r>
            <a:r>
              <a:rPr lang="ru-RU" sz="5600" dirty="0" smtClean="0"/>
              <a:t>99-ФЗ «О </a:t>
            </a:r>
            <a:r>
              <a:rPr lang="ru-RU" sz="5600" dirty="0"/>
              <a:t>государственной политике Российской Федерации в отношении соотечественников за </a:t>
            </a:r>
            <a:r>
              <a:rPr lang="ru-RU" sz="5600" dirty="0" smtClean="0"/>
              <a:t>рубежом»</a:t>
            </a:r>
          </a:p>
          <a:p>
            <a:pPr>
              <a:lnSpc>
                <a:spcPct val="120000"/>
              </a:lnSpc>
            </a:pPr>
            <a:r>
              <a:rPr lang="ru-RU" sz="5600" dirty="0" smtClean="0"/>
              <a:t>Указ </a:t>
            </a:r>
            <a:r>
              <a:rPr lang="ru-RU" sz="5600" dirty="0"/>
              <a:t>Президента РФ от 14.09.2012 N </a:t>
            </a:r>
            <a:r>
              <a:rPr lang="ru-RU" sz="5600" dirty="0" smtClean="0"/>
              <a:t>1289 «О </a:t>
            </a:r>
            <a:r>
              <a:rPr lang="ru-RU" sz="5600" dirty="0"/>
              <a:t>реализации Государственной программы по оказанию содействия добровольному переселению в Российскую Федерацию соотечественников, проживающих за </a:t>
            </a:r>
            <a:r>
              <a:rPr lang="ru-RU" sz="5600" dirty="0" smtClean="0"/>
              <a:t>рубежом»</a:t>
            </a:r>
            <a:endParaRPr lang="ru-RU" sz="5600" dirty="0"/>
          </a:p>
          <a:p>
            <a:pPr algn="just">
              <a:lnSpc>
                <a:spcPct val="120000"/>
              </a:lnSpc>
            </a:pPr>
            <a:r>
              <a:rPr lang="ru-RU" sz="5600" dirty="0"/>
              <a:t>Постановление Правительства РФ от 15.01.2007 N 9 «О порядке осуществления миграционного учета иностранных граждан и лиц без гражданства в Российской Федерации»</a:t>
            </a:r>
          </a:p>
          <a:p>
            <a:pPr algn="just">
              <a:lnSpc>
                <a:spcPct val="120000"/>
              </a:lnSpc>
            </a:pPr>
            <a:endParaRPr lang="ru-RU" sz="5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438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Пересечение границы с РФ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615408"/>
          </a:xfrm>
        </p:spPr>
        <p:txBody>
          <a:bodyPr>
            <a:normAutofit fontScale="25000" lnSpcReduction="20000"/>
          </a:bodyPr>
          <a:lstStyle/>
          <a:p>
            <a:endParaRPr lang="ru-RU" b="1" dirty="0"/>
          </a:p>
          <a:p>
            <a:pPr marL="0" indent="0">
              <a:buNone/>
            </a:pPr>
            <a:endParaRPr lang="ru-RU" sz="4800" b="1" dirty="0" smtClean="0"/>
          </a:p>
          <a:p>
            <a:pPr marL="0" indent="0">
              <a:buNone/>
            </a:pPr>
            <a:endParaRPr lang="ru-RU" sz="4800" b="1" dirty="0" smtClean="0"/>
          </a:p>
          <a:p>
            <a:pPr marL="0" indent="0">
              <a:buNone/>
            </a:pPr>
            <a:r>
              <a:rPr lang="ru-RU" sz="4800" b="1" dirty="0" smtClean="0"/>
              <a:t>ПЕРЕЧЕНЬ ДОКУМЕНТОВ </a:t>
            </a:r>
            <a:r>
              <a:rPr lang="ru-RU" sz="4800" b="1" dirty="0"/>
              <a:t>ГРАЖДАН УКРАИНЫ ДЛЯ ВЪЕЗДА, ВЫЕЗДА, </a:t>
            </a:r>
            <a:r>
              <a:rPr lang="ru-RU" sz="4800" b="1" dirty="0" smtClean="0"/>
              <a:t>ПРЕБЫВАНИЯ И </a:t>
            </a:r>
            <a:r>
              <a:rPr lang="ru-RU" sz="4800" b="1" dirty="0"/>
              <a:t>ПЕРЕДВИЖЕНИЯ ПО ТЕРРИТОРИИ </a:t>
            </a:r>
            <a:r>
              <a:rPr lang="ru-RU" sz="4800" b="1" dirty="0" smtClean="0"/>
              <a:t>РФ</a:t>
            </a:r>
          </a:p>
          <a:p>
            <a:pPr marL="0" indent="0">
              <a:buNone/>
            </a:pPr>
            <a:endParaRPr lang="ru-RU" sz="4800" b="1" dirty="0"/>
          </a:p>
          <a:p>
            <a:r>
              <a:rPr lang="ru-RU" sz="4800" b="1" dirty="0"/>
              <a:t>1. Паспорт гражданина Украины.</a:t>
            </a:r>
          </a:p>
          <a:p>
            <a:r>
              <a:rPr lang="ru-RU" sz="4800" b="1" dirty="0"/>
              <a:t>2. Паспорт гражданина Украины для выезда за границу.</a:t>
            </a:r>
          </a:p>
          <a:p>
            <a:r>
              <a:rPr lang="ru-RU" sz="4800" b="1" dirty="0"/>
              <a:t>3. Дипломатический паспорт.</a:t>
            </a:r>
          </a:p>
          <a:p>
            <a:r>
              <a:rPr lang="ru-RU" sz="4800" b="1" dirty="0"/>
              <a:t>4. Служебный паспорт.</a:t>
            </a:r>
          </a:p>
          <a:p>
            <a:r>
              <a:rPr lang="ru-RU" sz="4800" b="1" dirty="0"/>
              <a:t>5. Проездной документ ребенка.</a:t>
            </a:r>
          </a:p>
          <a:p>
            <a:r>
              <a:rPr lang="ru-RU" sz="4800" b="1" dirty="0"/>
              <a:t>6. Свидетельство о рождении для детей в возрасте до 16 лет (при условии выезда в сопровождении родителей (усыновителей), опекунов, попечителей или лиц, уполномоченных на это родителями (усыновителями), опекунами, попечителями).</a:t>
            </a:r>
          </a:p>
          <a:p>
            <a:r>
              <a:rPr lang="ru-RU" sz="4800" b="1" dirty="0"/>
              <a:t>7. Удостоверение личности моряка (при наличии судовой роли или выписки из нее).</a:t>
            </a:r>
          </a:p>
          <a:p>
            <a:r>
              <a:rPr lang="ru-RU" sz="4800" b="1" dirty="0"/>
              <a:t>8. Удостоверение личности на возвращение в Украину (только для возвращения в Украину).</a:t>
            </a:r>
          </a:p>
          <a:p>
            <a:r>
              <a:rPr lang="ru-RU" sz="4800" b="1" dirty="0"/>
              <a:t>9. Удостоверение члена экипажа воздушного судна.</a:t>
            </a:r>
          </a:p>
          <a:p>
            <a:pPr marL="0" indent="0">
              <a:buNone/>
            </a:pPr>
            <a:endParaRPr lang="ru-RU" sz="4800" dirty="0" smtClean="0"/>
          </a:p>
          <a:p>
            <a:pPr marL="0" indent="0">
              <a:buNone/>
            </a:pPr>
            <a:r>
              <a:rPr lang="ru-RU" sz="4800" b="1" u="sng" dirty="0">
                <a:solidFill>
                  <a:schemeClr val="tx1"/>
                </a:solidFill>
              </a:rPr>
              <a:t>Выезд несовершеннолетних граждан Украины за пределы территории Украины </a:t>
            </a:r>
            <a:r>
              <a:rPr lang="ru-RU" sz="4800" dirty="0">
                <a:solidFill>
                  <a:schemeClr val="tx1"/>
                </a:solidFill>
              </a:rPr>
              <a:t>осуществляется по одному из следующих документов:</a:t>
            </a:r>
          </a:p>
          <a:p>
            <a:r>
              <a:rPr lang="ru-RU" sz="4800" dirty="0">
                <a:solidFill>
                  <a:schemeClr val="tx1"/>
                </a:solidFill>
              </a:rPr>
              <a:t>Паспорт гражданина Украины для выезда за границу, </a:t>
            </a:r>
            <a:endParaRPr lang="ru-RU" sz="4800" dirty="0" smtClean="0">
              <a:solidFill>
                <a:schemeClr val="tx1"/>
              </a:solidFill>
            </a:endParaRPr>
          </a:p>
          <a:p>
            <a:r>
              <a:rPr lang="ru-RU" sz="4800" dirty="0" smtClean="0">
                <a:solidFill>
                  <a:schemeClr val="tx1"/>
                </a:solidFill>
              </a:rPr>
              <a:t>Проездной </a:t>
            </a:r>
            <a:r>
              <a:rPr lang="ru-RU" sz="4800" dirty="0">
                <a:solidFill>
                  <a:schemeClr val="tx1"/>
                </a:solidFill>
              </a:rPr>
              <a:t>документ </a:t>
            </a:r>
            <a:r>
              <a:rPr lang="ru-RU" sz="4800" dirty="0" smtClean="0">
                <a:solidFill>
                  <a:schemeClr val="tx1"/>
                </a:solidFill>
              </a:rPr>
              <a:t>ребенка.</a:t>
            </a:r>
            <a:endParaRPr lang="ru-RU" sz="4800" dirty="0">
              <a:solidFill>
                <a:schemeClr val="tx1"/>
              </a:solidFill>
            </a:endParaRPr>
          </a:p>
          <a:p>
            <a:r>
              <a:rPr lang="ru-RU" sz="4800" dirty="0">
                <a:solidFill>
                  <a:schemeClr val="tx1"/>
                </a:solidFill>
              </a:rPr>
              <a:t>Паспорт гражданина Украины для выезда за границу одного из родителей, в который</a:t>
            </a:r>
            <a:r>
              <a:rPr lang="ru-RU" sz="4800" dirty="0" smtClean="0">
                <a:solidFill>
                  <a:schemeClr val="tx1"/>
                </a:solidFill>
              </a:rPr>
              <a:t>, записано имя ребенка,</a:t>
            </a:r>
          </a:p>
          <a:p>
            <a:r>
              <a:rPr lang="ru-RU" sz="4800" dirty="0">
                <a:solidFill>
                  <a:schemeClr val="tx1"/>
                </a:solidFill>
              </a:rPr>
              <a:t>С</a:t>
            </a:r>
            <a:r>
              <a:rPr lang="ru-RU" sz="4800" dirty="0" smtClean="0">
                <a:solidFill>
                  <a:schemeClr val="tx1"/>
                </a:solidFill>
              </a:rPr>
              <a:t>видетельство </a:t>
            </a:r>
            <a:r>
              <a:rPr lang="ru-RU" sz="4800" dirty="0">
                <a:solidFill>
                  <a:schemeClr val="tx1"/>
                </a:solidFill>
              </a:rPr>
              <a:t>о рождении </a:t>
            </a:r>
            <a:r>
              <a:rPr lang="ru-RU" sz="4800" dirty="0" smtClean="0">
                <a:solidFill>
                  <a:schemeClr val="tx1"/>
                </a:solidFill>
              </a:rPr>
              <a:t>(до </a:t>
            </a:r>
            <a:r>
              <a:rPr lang="ru-RU" sz="4800" dirty="0">
                <a:solidFill>
                  <a:schemeClr val="tx1"/>
                </a:solidFill>
              </a:rPr>
              <a:t>16 лет</a:t>
            </a:r>
            <a:r>
              <a:rPr lang="ru-RU" sz="4800" dirty="0" smtClean="0">
                <a:solidFill>
                  <a:schemeClr val="tx1"/>
                </a:solidFill>
              </a:rPr>
              <a:t>)</a:t>
            </a:r>
          </a:p>
          <a:p>
            <a:r>
              <a:rPr lang="ru-RU" sz="4800" dirty="0">
                <a:solidFill>
                  <a:schemeClr val="tx1"/>
                </a:solidFill>
              </a:rPr>
              <a:t>Выезд за пределы Украины граждан, не достигших 16-летнего возраста, в сопровождении одного из родителей или в сопровождении лиц, уполномоченных одним из родителей по нотариально заверенному согласию, осуществляется: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4800" u="sng" dirty="0" smtClean="0">
                <a:solidFill>
                  <a:schemeClr val="tx1"/>
                </a:solidFill>
              </a:rPr>
              <a:t>С одним родителем</a:t>
            </a:r>
            <a:r>
              <a:rPr lang="ru-RU" sz="4800" dirty="0" smtClean="0">
                <a:solidFill>
                  <a:schemeClr val="tx1"/>
                </a:solidFill>
              </a:rPr>
              <a:t> - нотариально заверенное согласие </a:t>
            </a:r>
            <a:r>
              <a:rPr lang="ru-RU" sz="4800" dirty="0">
                <a:solidFill>
                  <a:schemeClr val="tx1"/>
                </a:solidFill>
              </a:rPr>
              <a:t>второго </a:t>
            </a:r>
            <a:r>
              <a:rPr lang="ru-RU" sz="4800" dirty="0" smtClean="0">
                <a:solidFill>
                  <a:schemeClr val="tx1"/>
                </a:solidFill>
              </a:rPr>
              <a:t>родителя </a:t>
            </a:r>
            <a:r>
              <a:rPr lang="ru-RU" sz="4800" dirty="0">
                <a:solidFill>
                  <a:schemeClr val="tx1"/>
                </a:solidFill>
              </a:rPr>
              <a:t>с указанием государства следования и соответствующего временного промежутка пребывания в этом государстве, если второй из родителей не находится в пункте пропуска через государственную </a:t>
            </a:r>
            <a:r>
              <a:rPr lang="ru-RU" sz="4800" dirty="0" smtClean="0">
                <a:solidFill>
                  <a:schemeClr val="tx1"/>
                </a:solidFill>
              </a:rPr>
              <a:t>границу.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4800" u="sng" dirty="0" smtClean="0">
                <a:solidFill>
                  <a:schemeClr val="tx1"/>
                </a:solidFill>
              </a:rPr>
              <a:t>В </a:t>
            </a:r>
            <a:r>
              <a:rPr lang="ru-RU" sz="4800" u="sng" dirty="0">
                <a:solidFill>
                  <a:schemeClr val="tx1"/>
                </a:solidFill>
              </a:rPr>
              <a:t>сопровождении </a:t>
            </a:r>
            <a:r>
              <a:rPr lang="ru-RU" sz="4800" u="sng" dirty="0" smtClean="0">
                <a:solidFill>
                  <a:schemeClr val="tx1"/>
                </a:solidFill>
              </a:rPr>
              <a:t>иных лиц</a:t>
            </a:r>
            <a:r>
              <a:rPr lang="ru-RU" sz="4800" dirty="0" smtClean="0">
                <a:solidFill>
                  <a:schemeClr val="tx1"/>
                </a:solidFill>
              </a:rPr>
              <a:t>- </a:t>
            </a:r>
            <a:r>
              <a:rPr lang="ru-RU" sz="4800" dirty="0">
                <a:solidFill>
                  <a:schemeClr val="tx1"/>
                </a:solidFill>
              </a:rPr>
              <a:t>нотариально </a:t>
            </a:r>
            <a:r>
              <a:rPr lang="ru-RU" sz="4800" dirty="0" smtClean="0">
                <a:solidFill>
                  <a:schemeClr val="tx1"/>
                </a:solidFill>
              </a:rPr>
              <a:t>заверенное согласие </a:t>
            </a:r>
            <a:r>
              <a:rPr lang="ru-RU" sz="4800" dirty="0">
                <a:solidFill>
                  <a:schemeClr val="tx1"/>
                </a:solidFill>
              </a:rPr>
              <a:t>от обоих </a:t>
            </a:r>
            <a:r>
              <a:rPr lang="ru-RU" sz="4800" dirty="0" smtClean="0">
                <a:solidFill>
                  <a:schemeClr val="tx1"/>
                </a:solidFill>
              </a:rPr>
              <a:t>родителей.</a:t>
            </a:r>
          </a:p>
          <a:p>
            <a:pPr marL="0" indent="0">
              <a:buNone/>
            </a:pPr>
            <a:endParaRPr lang="ru-RU" sz="4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4800" dirty="0">
              <a:solidFill>
                <a:schemeClr val="tx1"/>
              </a:solidFill>
            </a:endParaRPr>
          </a:p>
          <a:p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295179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Если утерян паспорт гражданина Украины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615408"/>
          </a:xfrm>
        </p:spPr>
        <p:txBody>
          <a:bodyPr>
            <a:normAutofit fontScale="25000" lnSpcReduction="20000"/>
          </a:bodyPr>
          <a:lstStyle/>
          <a:p>
            <a:endParaRPr lang="ru-RU" b="1" dirty="0"/>
          </a:p>
          <a:p>
            <a:pPr marL="0" indent="0">
              <a:buNone/>
            </a:pPr>
            <a:endParaRPr lang="ru-RU" sz="4800" b="1" dirty="0" smtClean="0"/>
          </a:p>
          <a:p>
            <a:pPr marL="0" indent="0" fontAlgn="base">
              <a:buNone/>
            </a:pPr>
            <a:r>
              <a:rPr lang="ru-RU" sz="4800" b="1" u="sng" dirty="0" smtClean="0"/>
              <a:t>Восстановление «внутреннего» паспорта возможно только на территории Украины.</a:t>
            </a:r>
          </a:p>
          <a:p>
            <a:pPr marL="0" indent="0" fontAlgn="base">
              <a:buNone/>
            </a:pPr>
            <a:r>
              <a:rPr lang="ru-RU" sz="4800" dirty="0"/>
              <a:t/>
            </a:r>
            <a:br>
              <a:rPr lang="ru-RU" sz="4800" dirty="0"/>
            </a:br>
            <a:r>
              <a:rPr lang="ru-RU" sz="4800" dirty="0" smtClean="0"/>
              <a:t>1. Необходимо </a:t>
            </a:r>
            <a:r>
              <a:rPr lang="ru-RU" sz="4800" dirty="0"/>
              <a:t>обратиться в местное отделение </a:t>
            </a:r>
            <a:r>
              <a:rPr lang="ru-RU" sz="4800" dirty="0" smtClean="0"/>
              <a:t>полиции и получить справку</a:t>
            </a:r>
            <a:r>
              <a:rPr lang="ru-RU" sz="4800" dirty="0"/>
              <a:t>, подтверждающую что документ был утерян.</a:t>
            </a:r>
            <a:br>
              <a:rPr lang="ru-RU" sz="4800" dirty="0"/>
            </a:br>
            <a:r>
              <a:rPr lang="ru-RU" sz="4800" dirty="0" smtClean="0"/>
              <a:t>2. Со </a:t>
            </a:r>
            <a:r>
              <a:rPr lang="ru-RU" sz="4800" dirty="0"/>
              <a:t>справкой следует отправиться в консульство </a:t>
            </a:r>
            <a:r>
              <a:rPr lang="ru-RU" sz="4800" dirty="0" smtClean="0"/>
              <a:t>Украины и оформить свидетельство</a:t>
            </a:r>
            <a:r>
              <a:rPr lang="ru-RU" sz="4800" dirty="0"/>
              <a:t>, </a:t>
            </a:r>
            <a:r>
              <a:rPr lang="ru-RU" sz="4800" dirty="0" smtClean="0"/>
              <a:t> дающее </a:t>
            </a:r>
            <a:r>
              <a:rPr lang="ru-RU" sz="4800" dirty="0"/>
              <a:t>право беспрепятственно вернуться на родину.</a:t>
            </a:r>
          </a:p>
          <a:p>
            <a:pPr marL="0" indent="0">
              <a:buNone/>
            </a:pPr>
            <a:r>
              <a:rPr lang="ru-RU" sz="4800" b="1" u="sng" dirty="0"/>
              <a:t>Оформление свидетельства на возвращение в Украину </a:t>
            </a:r>
            <a:endParaRPr lang="ru-RU" sz="4800" b="1" u="sng" dirty="0" smtClean="0"/>
          </a:p>
          <a:p>
            <a:pPr marL="0" indent="0">
              <a:buNone/>
            </a:pPr>
            <a:r>
              <a:rPr lang="ru-RU" sz="4800" b="1" u="sng" dirty="0"/>
              <a:t/>
            </a:r>
            <a:br>
              <a:rPr lang="ru-RU" sz="4800" b="1" u="sng" dirty="0"/>
            </a:br>
            <a:r>
              <a:rPr lang="ru-RU" sz="4800" dirty="0" smtClean="0"/>
              <a:t>Предоставить </a:t>
            </a:r>
            <a:r>
              <a:rPr lang="ru-RU" sz="4800" dirty="0"/>
              <a:t>в консульский отдел </a:t>
            </a:r>
            <a:r>
              <a:rPr lang="ru-RU" sz="4800" dirty="0" smtClean="0"/>
              <a:t>Посольства Украины </a:t>
            </a:r>
            <a:r>
              <a:rPr lang="ru-RU" sz="4800" dirty="0"/>
              <a:t>следующие </a:t>
            </a:r>
            <a:r>
              <a:rPr lang="ru-RU" sz="4800" u="heavy" dirty="0"/>
              <a:t>документы:</a:t>
            </a:r>
            <a:r>
              <a:rPr lang="ru-RU" sz="4800" dirty="0"/>
              <a:t> </a:t>
            </a:r>
            <a:br>
              <a:rPr lang="ru-RU" sz="4800" dirty="0"/>
            </a:br>
            <a:r>
              <a:rPr lang="ru-RU" sz="4800" dirty="0"/>
              <a:t/>
            </a:r>
            <a:br>
              <a:rPr lang="ru-RU" sz="4800" dirty="0"/>
            </a:br>
            <a:r>
              <a:rPr lang="ru-RU" sz="4800" dirty="0"/>
              <a:t>1) документ (протокол, справку и т.д.), выданный компетентными органами РФ, подтверждающий факт обращения заявителя по поводу утраты документа; </a:t>
            </a:r>
            <a:br>
              <a:rPr lang="ru-RU" sz="4800" dirty="0"/>
            </a:br>
            <a:r>
              <a:rPr lang="ru-RU" sz="4800" dirty="0"/>
              <a:t>2) заявление-анкету установленного образца; </a:t>
            </a:r>
            <a:br>
              <a:rPr lang="ru-RU" sz="4800" dirty="0"/>
            </a:br>
            <a:r>
              <a:rPr lang="ru-RU" sz="4800" dirty="0"/>
              <a:t>3) две цветные фотографии размером 3,5 х 4,5 см; </a:t>
            </a:r>
            <a:br>
              <a:rPr lang="ru-RU" sz="4800" dirty="0"/>
            </a:br>
            <a:r>
              <a:rPr lang="ru-RU" sz="4800" dirty="0"/>
              <a:t>4) документы, позволяющие идентифицировать личность заявителя, установить его место жительства в Украине и подтвердить принадлежность к гражданству Украины; </a:t>
            </a:r>
            <a:br>
              <a:rPr lang="ru-RU" sz="4800" dirty="0"/>
            </a:br>
            <a:r>
              <a:rPr lang="ru-RU" sz="4800" dirty="0"/>
              <a:t>5) свидетельство о рождении ребенка, в случае внесения данных о ребенке в свидетельство и 2 его цветные фотографии размером 3,5 х 4,5 см (для детей от 5 до 16 лет); </a:t>
            </a:r>
            <a:br>
              <a:rPr lang="ru-RU" sz="4800" dirty="0"/>
            </a:br>
            <a:r>
              <a:rPr lang="ru-RU" sz="4800" dirty="0"/>
              <a:t>6) квитанции об оплате консульского сбора. </a:t>
            </a:r>
            <a:endParaRPr lang="ru-RU" sz="4800" dirty="0" smtClean="0"/>
          </a:p>
          <a:p>
            <a:pPr marL="0" indent="0">
              <a:buNone/>
            </a:pPr>
            <a:r>
              <a:rPr lang="ru-RU" sz="4800" dirty="0"/>
              <a:t> </a:t>
            </a:r>
            <a:r>
              <a:rPr lang="ru-RU" sz="4800" dirty="0" smtClean="0"/>
              <a:t>Свидетельство </a:t>
            </a:r>
            <a:r>
              <a:rPr lang="ru-RU" sz="4800" dirty="0"/>
              <a:t>на возвращение в Украину выдается только после подтверждения личности и гражданства заявителя компетентными органами Украины. </a:t>
            </a:r>
            <a:br>
              <a:rPr lang="ru-RU" sz="4800" dirty="0"/>
            </a:br>
            <a:r>
              <a:rPr lang="ru-RU" sz="4800" dirty="0"/>
              <a:t/>
            </a:r>
            <a:br>
              <a:rPr lang="ru-RU" sz="4800" dirty="0"/>
            </a:br>
            <a:r>
              <a:rPr lang="ru-RU" sz="4800" dirty="0"/>
              <a:t>Срок действия свидетельства на возвращение в Украину - </a:t>
            </a:r>
            <a:r>
              <a:rPr lang="ru-RU" sz="4800" b="1" dirty="0"/>
              <a:t>1 месяц </a:t>
            </a:r>
            <a:r>
              <a:rPr lang="ru-RU" sz="4800" dirty="0"/>
              <a:t>(с момента выдачи). </a:t>
            </a:r>
            <a:endParaRPr lang="ru-RU" sz="4800" dirty="0" smtClean="0"/>
          </a:p>
          <a:p>
            <a:pPr marL="0" indent="0">
              <a:buNone/>
            </a:pPr>
            <a:endParaRPr lang="ru-RU" sz="4800" dirty="0"/>
          </a:p>
          <a:p>
            <a:pPr marL="0" indent="0">
              <a:buNone/>
            </a:pP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43514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1124744"/>
            <a:ext cx="849489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r>
              <a:rPr lang="ru-RU" b="1" dirty="0"/>
              <a:t>В</a:t>
            </a:r>
            <a:r>
              <a:rPr lang="ru-RU" b="1" dirty="0" smtClean="0"/>
              <a:t>ременно пребывающий </a:t>
            </a:r>
            <a:r>
              <a:rPr lang="ru-RU" b="1" dirty="0"/>
              <a:t>в Российской Федерации </a:t>
            </a:r>
            <a:r>
              <a:rPr lang="ru-RU" b="1" dirty="0" smtClean="0"/>
              <a:t>иностранный гражданин</a:t>
            </a:r>
            <a:r>
              <a:rPr lang="ru-RU" dirty="0" smtClean="0"/>
              <a:t> – </a:t>
            </a:r>
          </a:p>
          <a:p>
            <a:r>
              <a:rPr lang="ru-RU" dirty="0" smtClean="0"/>
              <a:t>лицо</a:t>
            </a:r>
            <a:r>
              <a:rPr lang="ru-RU" dirty="0"/>
              <a:t>, прибывшее в Российскую Федерацию на основании визы или </a:t>
            </a:r>
            <a:r>
              <a:rPr lang="ru-RU" u="sng" dirty="0"/>
              <a:t>в порядке, </a:t>
            </a:r>
            <a:endParaRPr lang="ru-RU" u="sng" dirty="0" smtClean="0"/>
          </a:p>
          <a:p>
            <a:r>
              <a:rPr lang="ru-RU" u="sng" dirty="0" smtClean="0"/>
              <a:t>не </a:t>
            </a:r>
            <a:r>
              <a:rPr lang="ru-RU" u="sng" dirty="0"/>
              <a:t>требующем получения визы</a:t>
            </a:r>
            <a:r>
              <a:rPr lang="ru-RU" dirty="0"/>
              <a:t>, и получившее миграционную карту, но не </a:t>
            </a:r>
            <a:endParaRPr lang="ru-RU" dirty="0" smtClean="0"/>
          </a:p>
          <a:p>
            <a:r>
              <a:rPr lang="ru-RU" dirty="0" smtClean="0"/>
              <a:t>имеющее </a:t>
            </a:r>
            <a:r>
              <a:rPr lang="ru-RU" dirty="0"/>
              <a:t>вида на жительство или разрешения на временное </a:t>
            </a:r>
            <a:r>
              <a:rPr lang="ru-RU" dirty="0" smtClean="0"/>
              <a:t>проживание.</a:t>
            </a:r>
          </a:p>
          <a:p>
            <a:endParaRPr lang="ru-RU" dirty="0"/>
          </a:p>
          <a:p>
            <a:r>
              <a:rPr lang="ru-RU" b="1" dirty="0"/>
              <a:t>В</a:t>
            </a:r>
            <a:r>
              <a:rPr lang="ru-RU" b="1" dirty="0" smtClean="0"/>
              <a:t>ременно </a:t>
            </a:r>
            <a:r>
              <a:rPr lang="ru-RU" b="1" dirty="0"/>
              <a:t>проживающий в Российской Федерации иностранный гражданин </a:t>
            </a:r>
            <a:r>
              <a:rPr lang="ru-RU" dirty="0" smtClean="0"/>
              <a:t>– </a:t>
            </a:r>
          </a:p>
          <a:p>
            <a:r>
              <a:rPr lang="ru-RU" dirty="0" smtClean="0"/>
              <a:t>лицо</a:t>
            </a:r>
            <a:r>
              <a:rPr lang="ru-RU" dirty="0"/>
              <a:t>, получившее разрешение на временное </a:t>
            </a:r>
            <a:r>
              <a:rPr lang="ru-RU" dirty="0" smtClean="0"/>
              <a:t>проживание.</a:t>
            </a:r>
          </a:p>
          <a:p>
            <a:endParaRPr lang="ru-RU" dirty="0"/>
          </a:p>
          <a:p>
            <a:r>
              <a:rPr lang="ru-RU" b="1" dirty="0"/>
              <a:t>П</a:t>
            </a:r>
            <a:r>
              <a:rPr lang="ru-RU" b="1" dirty="0" smtClean="0"/>
              <a:t>остоянно </a:t>
            </a:r>
            <a:r>
              <a:rPr lang="ru-RU" b="1" dirty="0"/>
              <a:t>проживающий в Российской Федерации иностранный гражданин </a:t>
            </a:r>
            <a:r>
              <a:rPr lang="ru-RU" dirty="0" smtClean="0"/>
              <a:t>– </a:t>
            </a:r>
          </a:p>
          <a:p>
            <a:r>
              <a:rPr lang="ru-RU" dirty="0" smtClean="0"/>
              <a:t>лицо</a:t>
            </a:r>
            <a:r>
              <a:rPr lang="ru-RU" dirty="0"/>
              <a:t>, получившее вид на </a:t>
            </a:r>
            <a:r>
              <a:rPr lang="ru-RU" dirty="0" smtClean="0"/>
              <a:t>жительство.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417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112474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62000" y="4941168"/>
            <a:ext cx="6781800" cy="1231032"/>
          </a:xfrm>
        </p:spPr>
        <p:txBody>
          <a:bodyPr anchor="ctr"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Регистрация иностранных граждан</a:t>
            </a:r>
            <a:r>
              <a:rPr lang="ru-RU" b="1" u="sng" dirty="0"/>
              <a:t/>
            </a:r>
            <a:br>
              <a:rPr lang="ru-RU" b="1" u="sng" dirty="0"/>
            </a:b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687416"/>
          </a:xfrm>
        </p:spPr>
        <p:txBody>
          <a:bodyPr>
            <a:normAutofit fontScale="25000" lnSpcReduction="20000"/>
          </a:bodyPr>
          <a:lstStyle/>
          <a:p>
            <a:endParaRPr lang="ru-RU" sz="2200" b="1" dirty="0"/>
          </a:p>
          <a:p>
            <a:pPr marL="0" indent="0" algn="ctr">
              <a:buNone/>
            </a:pPr>
            <a:r>
              <a:rPr lang="ru-RU" altLang="ru-RU" sz="6400" b="1" dirty="0" smtClean="0"/>
              <a:t>Граждане Украины могут находиться </a:t>
            </a:r>
            <a:r>
              <a:rPr lang="ru-RU" altLang="ru-RU" sz="6400" b="1" dirty="0"/>
              <a:t>на </a:t>
            </a:r>
            <a:r>
              <a:rPr lang="ru-RU" altLang="ru-RU" sz="6400" b="1" dirty="0" smtClean="0"/>
              <a:t>территории РФ </a:t>
            </a:r>
            <a:r>
              <a:rPr lang="ru-RU" altLang="ru-RU" sz="6400" b="1" u="sng" dirty="0" smtClean="0"/>
              <a:t>без </a:t>
            </a:r>
            <a:r>
              <a:rPr lang="ru-RU" altLang="ru-RU" sz="6400" b="1" u="sng" dirty="0"/>
              <a:t>постановки на </a:t>
            </a:r>
            <a:r>
              <a:rPr lang="ru-RU" altLang="ru-RU" sz="6400" b="1" u="sng" dirty="0" smtClean="0"/>
              <a:t>миграционный </a:t>
            </a:r>
            <a:r>
              <a:rPr lang="ru-RU" altLang="ru-RU" sz="6400" b="1" u="sng" dirty="0"/>
              <a:t>учет до 90 </a:t>
            </a:r>
            <a:r>
              <a:rPr lang="ru-RU" altLang="ru-RU" sz="6400" b="1" u="sng" dirty="0" smtClean="0"/>
              <a:t>суток</a:t>
            </a:r>
            <a:r>
              <a:rPr lang="ru-RU" altLang="ru-RU" sz="6400" b="1" u="sng" dirty="0"/>
              <a:t>!</a:t>
            </a:r>
            <a:r>
              <a:rPr lang="ru-RU" altLang="ru-RU" sz="6400" b="1" u="sng" dirty="0" smtClean="0"/>
              <a:t> </a:t>
            </a:r>
            <a:r>
              <a:rPr lang="ru-RU" altLang="ru-RU" sz="6400" b="1" dirty="0" smtClean="0"/>
              <a:t> </a:t>
            </a:r>
          </a:p>
          <a:p>
            <a:pPr marL="0" indent="0" algn="ctr">
              <a:buNone/>
            </a:pPr>
            <a:endParaRPr lang="ru-RU" altLang="ru-RU" sz="3200" b="1" dirty="0" smtClean="0"/>
          </a:p>
          <a:p>
            <a:pPr marL="0" indent="0" algn="just">
              <a:buNone/>
            </a:pPr>
            <a:r>
              <a:rPr lang="ru-RU" altLang="ru-RU" sz="4800" b="1" dirty="0"/>
              <a:t> </a:t>
            </a:r>
            <a:r>
              <a:rPr lang="ru-RU" altLang="ru-RU" sz="4800" dirty="0"/>
              <a:t>(</a:t>
            </a:r>
            <a:r>
              <a:rPr lang="ru-RU" sz="4800" i="1" dirty="0" smtClean="0"/>
              <a:t>Соглашение </a:t>
            </a:r>
            <a:r>
              <a:rPr lang="ru-RU" sz="4800" i="1" dirty="0"/>
              <a:t>между Правительством Российской Федерации и Правительством Украины о безвизовых поездках граждан Российской Федерации и </a:t>
            </a:r>
            <a:r>
              <a:rPr lang="ru-RU" sz="4800" i="1" dirty="0" smtClean="0"/>
              <a:t>Украины).</a:t>
            </a:r>
            <a:r>
              <a:rPr lang="ru-RU" altLang="ru-RU" sz="4800" i="1" dirty="0" smtClean="0"/>
              <a:t> </a:t>
            </a:r>
          </a:p>
          <a:p>
            <a:endParaRPr lang="ru-RU" altLang="ru-RU" sz="2100" dirty="0"/>
          </a:p>
          <a:p>
            <a:r>
              <a:rPr lang="ru-RU" sz="6400" b="1" dirty="0"/>
              <a:t>Р</a:t>
            </a:r>
            <a:r>
              <a:rPr lang="ru-RU" sz="6400" b="1" dirty="0" smtClean="0"/>
              <a:t>егистрация по </a:t>
            </a:r>
            <a:r>
              <a:rPr lang="ru-RU" sz="6400" b="1" dirty="0"/>
              <a:t>месту пребывания</a:t>
            </a:r>
            <a:r>
              <a:rPr lang="ru-RU" sz="6400" dirty="0"/>
              <a:t> </a:t>
            </a:r>
            <a:r>
              <a:rPr lang="ru-RU" sz="6400" b="1" dirty="0"/>
              <a:t>(постановка на миграционный учет</a:t>
            </a:r>
            <a:r>
              <a:rPr lang="ru-RU" sz="6400" b="1" dirty="0" smtClean="0"/>
              <a:t>):</a:t>
            </a:r>
          </a:p>
          <a:p>
            <a:pPr algn="just">
              <a:buFontTx/>
              <a:buChar char="-"/>
            </a:pPr>
            <a:r>
              <a:rPr lang="ru-RU" sz="4800" dirty="0" smtClean="0"/>
              <a:t>временно пребывающие иностранные граждане </a:t>
            </a:r>
            <a:r>
              <a:rPr lang="ru-RU" sz="4800" dirty="0"/>
              <a:t>и </a:t>
            </a:r>
            <a:r>
              <a:rPr lang="ru-RU" sz="4800" dirty="0" smtClean="0"/>
              <a:t>лица </a:t>
            </a:r>
            <a:r>
              <a:rPr lang="ru-RU" sz="4800" dirty="0"/>
              <a:t>без гражданства</a:t>
            </a:r>
            <a:r>
              <a:rPr lang="ru-RU" sz="4800" dirty="0" smtClean="0"/>
              <a:t>,</a:t>
            </a:r>
          </a:p>
          <a:p>
            <a:pPr algn="just">
              <a:buFontTx/>
              <a:buChar char="-"/>
            </a:pPr>
            <a:r>
              <a:rPr lang="ru-RU" sz="4800" dirty="0" smtClean="0"/>
              <a:t>временно проживающие и постоянно проживающие иностранные граждане и лица без гражданства  (в случае, если они временно изменили место своего проживания – в течение 7 </a:t>
            </a:r>
            <a:r>
              <a:rPr lang="ru-RU" sz="4800" dirty="0" err="1" smtClean="0"/>
              <a:t>р.д</a:t>
            </a:r>
            <a:r>
              <a:rPr lang="ru-RU" sz="4800" dirty="0" smtClean="0"/>
              <a:t>.).</a:t>
            </a:r>
          </a:p>
          <a:p>
            <a:pPr marL="0" indent="0">
              <a:buNone/>
            </a:pPr>
            <a:endParaRPr lang="ru-RU" sz="3000" dirty="0" smtClean="0"/>
          </a:p>
          <a:p>
            <a:pPr marL="0" indent="0" algn="just">
              <a:buNone/>
            </a:pPr>
            <a:r>
              <a:rPr lang="ru-RU" sz="4800" b="1" dirty="0" smtClean="0"/>
              <a:t>Место </a:t>
            </a:r>
            <a:r>
              <a:rPr lang="ru-RU" sz="4800" b="1" dirty="0"/>
              <a:t>пребывания </a:t>
            </a:r>
            <a:r>
              <a:rPr lang="ru-RU" sz="4800" dirty="0" smtClean="0"/>
              <a:t>- жилое </a:t>
            </a:r>
            <a:r>
              <a:rPr lang="ru-RU" sz="4800" dirty="0"/>
              <a:t>помещение, </a:t>
            </a:r>
            <a:r>
              <a:rPr lang="ru-RU" sz="4800" b="1" dirty="0"/>
              <a:t>не являющееся местом жительства</a:t>
            </a:r>
            <a:r>
              <a:rPr lang="ru-RU" sz="4800" dirty="0"/>
              <a:t>, а также </a:t>
            </a:r>
            <a:r>
              <a:rPr lang="ru-RU" sz="4800" dirty="0" smtClean="0"/>
              <a:t>иное помещение</a:t>
            </a:r>
            <a:r>
              <a:rPr lang="ru-RU" sz="4800" dirty="0"/>
              <a:t>, учреждение или организация, в которых иностранный гражданин </a:t>
            </a:r>
            <a:r>
              <a:rPr lang="ru-RU" sz="4800" b="1" dirty="0"/>
              <a:t>находится</a:t>
            </a:r>
            <a:r>
              <a:rPr lang="ru-RU" sz="4800" dirty="0"/>
              <a:t> и (</a:t>
            </a:r>
            <a:r>
              <a:rPr lang="ru-RU" sz="4800" b="1" dirty="0"/>
              <a:t>или</a:t>
            </a:r>
            <a:r>
              <a:rPr lang="ru-RU" sz="4800" dirty="0"/>
              <a:t>) по адресу которого  подлежит постановке на учет по месту пребывания</a:t>
            </a:r>
            <a:r>
              <a:rPr lang="ru-RU" sz="4800" dirty="0" smtClean="0"/>
              <a:t>.</a:t>
            </a:r>
          </a:p>
          <a:p>
            <a:pPr marL="0" indent="0" algn="just">
              <a:buNone/>
            </a:pPr>
            <a:endParaRPr lang="ru-RU" sz="4800" dirty="0"/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4800" u="sng" dirty="0" smtClean="0"/>
              <a:t>Постановку на учет осуществляет принимающая сторона (физическое или юридическое лицо):</a:t>
            </a:r>
          </a:p>
          <a:p>
            <a:pPr algn="just">
              <a:buFontTx/>
              <a:buChar char="-"/>
            </a:pPr>
            <a:r>
              <a:rPr lang="ru-RU" sz="4400" dirty="0" smtClean="0"/>
              <a:t>документ удостоверяющий личность:</a:t>
            </a:r>
          </a:p>
          <a:p>
            <a:pPr algn="just">
              <a:buFontTx/>
              <a:buChar char="-"/>
            </a:pPr>
            <a:r>
              <a:rPr lang="ru-RU" sz="4400" dirty="0" smtClean="0"/>
              <a:t>оригинал и копию документа, удостоверяющего личность иностранного гражданина,</a:t>
            </a:r>
          </a:p>
          <a:p>
            <a:pPr algn="just">
              <a:buFontTx/>
              <a:buChar char="-"/>
            </a:pPr>
            <a:r>
              <a:rPr lang="ru-RU" sz="4400" dirty="0" smtClean="0"/>
              <a:t>миграционная карта </a:t>
            </a:r>
            <a:r>
              <a:rPr lang="ru-RU" sz="4400" dirty="0"/>
              <a:t>(при </a:t>
            </a:r>
            <a:r>
              <a:rPr lang="ru-RU" sz="4400" dirty="0" smtClean="0"/>
              <a:t>ее </a:t>
            </a:r>
            <a:r>
              <a:rPr lang="ru-RU" sz="4400" dirty="0"/>
              <a:t>наличии</a:t>
            </a:r>
            <a:r>
              <a:rPr lang="ru-RU" sz="4400" dirty="0" smtClean="0"/>
              <a:t>)/ РВП/ Вид на жительство </a:t>
            </a:r>
            <a:r>
              <a:rPr lang="ru-RU" sz="4400" dirty="0"/>
              <a:t>(и их </a:t>
            </a:r>
            <a:r>
              <a:rPr lang="ru-RU" sz="4400" dirty="0" smtClean="0"/>
              <a:t>копии) </a:t>
            </a:r>
          </a:p>
          <a:p>
            <a:pPr algn="just">
              <a:buFontTx/>
              <a:buChar char="-"/>
            </a:pPr>
            <a:r>
              <a:rPr lang="ru-RU" sz="4400" dirty="0" smtClean="0"/>
              <a:t>отрывная </a:t>
            </a:r>
            <a:r>
              <a:rPr lang="ru-RU" sz="4400" dirty="0"/>
              <a:t>часть уведомления о прибытии по прежнему месту пребывания в РФ, если </a:t>
            </a:r>
            <a:r>
              <a:rPr lang="ru-RU" sz="4400" dirty="0" smtClean="0"/>
              <a:t>прибыл </a:t>
            </a:r>
            <a:r>
              <a:rPr lang="ru-RU" sz="4400" dirty="0"/>
              <a:t>в новое место </a:t>
            </a:r>
            <a:r>
              <a:rPr lang="ru-RU" sz="4400" dirty="0" smtClean="0"/>
              <a:t>пребывания</a:t>
            </a:r>
            <a:r>
              <a:rPr lang="ru-RU" sz="4000" dirty="0" smtClean="0"/>
              <a:t>.</a:t>
            </a:r>
          </a:p>
          <a:p>
            <a:pPr algn="just">
              <a:buFontTx/>
              <a:buChar char="-"/>
            </a:pPr>
            <a:endParaRPr lang="ru-RU" sz="4800" dirty="0"/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4800" u="sng" dirty="0"/>
              <a:t>Постановку на учет осуществляет иностранный гражданин самостоятельно:</a:t>
            </a:r>
          </a:p>
          <a:p>
            <a:pPr algn="just">
              <a:buFontTx/>
              <a:buChar char="-"/>
            </a:pPr>
            <a:r>
              <a:rPr lang="ru-RU" sz="4400" dirty="0" smtClean="0"/>
              <a:t>наличие уважительных причин. Если </a:t>
            </a:r>
            <a:r>
              <a:rPr lang="ru-RU" sz="4400" dirty="0"/>
              <a:t>принимающая сторона по уважительным причинам не может пойти в УФМС, то иностранный гражданин вправе самостоятельно встать на учет, предоставив </a:t>
            </a:r>
            <a:r>
              <a:rPr lang="ru-RU" sz="4400" dirty="0" smtClean="0"/>
              <a:t>письменные доказательства этих причин;</a:t>
            </a:r>
          </a:p>
          <a:p>
            <a:pPr algn="just">
              <a:buFontTx/>
              <a:buChar char="-"/>
            </a:pPr>
            <a:r>
              <a:rPr lang="ru-RU" sz="4400" dirty="0"/>
              <a:t>н</a:t>
            </a:r>
            <a:r>
              <a:rPr lang="ru-RU" sz="4400" dirty="0" smtClean="0"/>
              <a:t>аличие в собственности на территории РФ жилого помещения;</a:t>
            </a:r>
          </a:p>
          <a:p>
            <a:pPr algn="just">
              <a:buFontTx/>
              <a:buChar char="-"/>
            </a:pPr>
            <a:r>
              <a:rPr lang="ru-RU" sz="4400" dirty="0" smtClean="0"/>
              <a:t>постоянное проживание иностранного гражданина в </a:t>
            </a:r>
            <a:r>
              <a:rPr lang="ru-RU" sz="4400" dirty="0"/>
              <a:t>Российской Федерации </a:t>
            </a:r>
            <a:r>
              <a:rPr lang="ru-RU" sz="4400" dirty="0" smtClean="0"/>
              <a:t>(с </a:t>
            </a:r>
            <a:r>
              <a:rPr lang="ru-RU" sz="4400" dirty="0"/>
              <a:t>письменного согласия принимающей </a:t>
            </a:r>
            <a:r>
              <a:rPr lang="ru-RU" sz="4400" dirty="0" smtClean="0"/>
              <a:t>стороны)</a:t>
            </a:r>
            <a:endParaRPr lang="ru-RU" sz="4400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475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112474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62000" y="4941168"/>
            <a:ext cx="6781800" cy="1231032"/>
          </a:xfrm>
        </p:spPr>
        <p:txBody>
          <a:bodyPr anchor="ctr"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Регистрация иностранных граждан</a:t>
            </a:r>
            <a:r>
              <a:rPr lang="ru-RU" b="1" u="sng" dirty="0"/>
              <a:t/>
            </a:r>
            <a:br>
              <a:rPr lang="ru-RU" b="1" u="sng" dirty="0"/>
            </a:b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687416"/>
          </a:xfrm>
        </p:spPr>
        <p:txBody>
          <a:bodyPr>
            <a:normAutofit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ru-RU" sz="1600" b="1" dirty="0"/>
              <a:t>Снять с регистрационного учета иностранного гражданина владелец жилого помещения по собственному желанию не сможет, т.к. для этого есть закрытый перечень оснований:</a:t>
            </a:r>
          </a:p>
          <a:p>
            <a:pPr marL="0" indent="0">
              <a:buNone/>
            </a:pPr>
            <a:r>
              <a:rPr lang="ru-RU" sz="1400" dirty="0"/>
              <a:t> </a:t>
            </a:r>
          </a:p>
          <a:p>
            <a:pPr marL="0" indent="0">
              <a:buNone/>
            </a:pPr>
            <a:r>
              <a:rPr lang="ru-RU" sz="1400" dirty="0"/>
              <a:t>1) постановка иностранного гражданина на учет по новому месту пребывания;</a:t>
            </a:r>
          </a:p>
          <a:p>
            <a:pPr marL="0" indent="0">
              <a:buNone/>
            </a:pPr>
            <a:r>
              <a:rPr lang="ru-RU" sz="1400" dirty="0"/>
              <a:t>2) выезд иностранного гражданина из Российской Федерации;</a:t>
            </a:r>
          </a:p>
          <a:p>
            <a:pPr marL="0" indent="0">
              <a:buNone/>
            </a:pPr>
            <a:r>
              <a:rPr lang="ru-RU" sz="1400" dirty="0"/>
              <a:t>3) смерть иностранного гражданина в РФ;</a:t>
            </a:r>
          </a:p>
          <a:p>
            <a:pPr marL="0" indent="0">
              <a:buNone/>
            </a:pPr>
            <a:r>
              <a:rPr lang="ru-RU" sz="1400" dirty="0"/>
              <a:t>4) установление в порядке, определяемом федеральным органом исполнительной власти в сфере миграции, факта фиктивной постановки на учет по месту пребывания в жилом помещении;</a:t>
            </a:r>
          </a:p>
          <a:p>
            <a:pPr marL="0" indent="0">
              <a:buNone/>
            </a:pPr>
            <a:r>
              <a:rPr lang="ru-RU" sz="1400" dirty="0"/>
              <a:t>5) факт приобретения гражданства РФ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244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112474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62000" y="4941168"/>
            <a:ext cx="6781800" cy="1231032"/>
          </a:xfrm>
        </p:spPr>
        <p:txBody>
          <a:bodyPr anchor="ctr"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Регистрация иностранных граждан</a:t>
            </a:r>
            <a:r>
              <a:rPr lang="ru-RU" b="1" u="sng" dirty="0"/>
              <a:t/>
            </a:r>
            <a:br>
              <a:rPr lang="ru-RU" b="1" u="sng" dirty="0"/>
            </a:b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687416"/>
          </a:xfrm>
        </p:spPr>
        <p:txBody>
          <a:bodyPr>
            <a:normAutofit fontScale="40000" lnSpcReduction="20000"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ru-RU" sz="3500" b="1" dirty="0" smtClean="0"/>
              <a:t>Продление </a:t>
            </a:r>
            <a:r>
              <a:rPr lang="ru-RU" sz="3500" b="1" dirty="0"/>
              <a:t>срока временного пребывания </a:t>
            </a:r>
            <a:r>
              <a:rPr lang="ru-RU" sz="3500" b="1" dirty="0" smtClean="0"/>
              <a:t>(основания):</a:t>
            </a:r>
          </a:p>
          <a:p>
            <a:pPr marL="0" indent="0">
              <a:buNone/>
            </a:pPr>
            <a:r>
              <a:rPr lang="ru-RU" sz="3000" b="1" dirty="0" smtClean="0"/>
              <a:t>- </a:t>
            </a:r>
            <a:r>
              <a:rPr lang="ru-RU" sz="3000" dirty="0" smtClean="0"/>
              <a:t>выдано разрешение </a:t>
            </a:r>
            <a:r>
              <a:rPr lang="ru-RU" sz="3000" dirty="0"/>
              <a:t>на временное </a:t>
            </a:r>
            <a:r>
              <a:rPr lang="ru-RU" sz="3000" dirty="0" smtClean="0"/>
              <a:t>проживание  или принято </a:t>
            </a:r>
            <a:r>
              <a:rPr lang="ru-RU" sz="3000" dirty="0"/>
              <a:t>заявление и </a:t>
            </a:r>
            <a:r>
              <a:rPr lang="ru-RU" sz="3000" dirty="0" smtClean="0"/>
              <a:t>документы для </a:t>
            </a:r>
            <a:r>
              <a:rPr lang="ru-RU" sz="3000" dirty="0"/>
              <a:t>получения </a:t>
            </a:r>
            <a:r>
              <a:rPr lang="ru-RU" sz="3000" dirty="0" smtClean="0"/>
              <a:t> </a:t>
            </a:r>
            <a:r>
              <a:rPr lang="ru-RU" sz="3000" dirty="0"/>
              <a:t>разрешения на временное проживание </a:t>
            </a:r>
          </a:p>
          <a:p>
            <a:pPr marL="0" indent="0">
              <a:buNone/>
            </a:pPr>
            <a:r>
              <a:rPr lang="ru-RU" sz="3000" dirty="0" smtClean="0"/>
              <a:t>- принято </a:t>
            </a:r>
            <a:r>
              <a:rPr lang="ru-RU" sz="3000" dirty="0"/>
              <a:t>заявление о выдаче уведомления о возможности приема в гражданство </a:t>
            </a:r>
            <a:r>
              <a:rPr lang="ru-RU" sz="3000" dirty="0" smtClean="0"/>
              <a:t>РФ иностранного </a:t>
            </a:r>
            <a:r>
              <a:rPr lang="ru-RU" sz="3000" dirty="0"/>
              <a:t>гражданина, признанного носителем русского языка</a:t>
            </a:r>
          </a:p>
          <a:p>
            <a:pPr marL="0" indent="0">
              <a:buNone/>
            </a:pPr>
            <a:r>
              <a:rPr lang="ru-RU" sz="3000" dirty="0" smtClean="0"/>
              <a:t>- выдан  </a:t>
            </a:r>
            <a:r>
              <a:rPr lang="ru-RU" sz="3000" dirty="0"/>
              <a:t>вид на жительство </a:t>
            </a:r>
            <a:r>
              <a:rPr lang="ru-RU" sz="3000" dirty="0" smtClean="0"/>
              <a:t>или принято заявление </a:t>
            </a:r>
            <a:r>
              <a:rPr lang="ru-RU" sz="3000" dirty="0"/>
              <a:t>о выдаче вида на жительство</a:t>
            </a:r>
          </a:p>
          <a:p>
            <a:pPr marL="0" indent="0">
              <a:buNone/>
            </a:pPr>
            <a:r>
              <a:rPr lang="ru-RU" sz="3000" dirty="0" smtClean="0"/>
              <a:t>- получено ходатайство </a:t>
            </a:r>
            <a:r>
              <a:rPr lang="ru-RU" sz="3000" dirty="0"/>
              <a:t>образовательной организации, в которой иностранный гражданин обучается по основной профессиональной образовательной программе</a:t>
            </a:r>
            <a:r>
              <a:rPr lang="ru-RU" sz="3000" dirty="0" smtClean="0"/>
              <a:t>, о </a:t>
            </a:r>
            <a:r>
              <a:rPr lang="ru-RU" sz="3000" dirty="0"/>
              <a:t>продлении срока временного пребывания </a:t>
            </a:r>
            <a:r>
              <a:rPr lang="ru-RU" sz="3000" dirty="0" smtClean="0"/>
              <a:t>такого </a:t>
            </a:r>
            <a:r>
              <a:rPr lang="ru-RU" sz="3000" dirty="0"/>
              <a:t>иностранного </a:t>
            </a:r>
            <a:r>
              <a:rPr lang="ru-RU" sz="3000" dirty="0" smtClean="0"/>
              <a:t>гражданина.</a:t>
            </a:r>
          </a:p>
          <a:p>
            <a:pPr marL="0" indent="0">
              <a:buNone/>
            </a:pPr>
            <a:r>
              <a:rPr lang="ru-RU" sz="3000" dirty="0" smtClean="0"/>
              <a:t>- при </a:t>
            </a:r>
            <a:r>
              <a:rPr lang="ru-RU" sz="3000" dirty="0"/>
              <a:t>выдаче иностранному гражданину патента, при продлении срока действия патента или при переоформлении </a:t>
            </a:r>
            <a:r>
              <a:rPr lang="ru-RU" sz="3000" dirty="0" smtClean="0"/>
              <a:t>патента.</a:t>
            </a:r>
          </a:p>
          <a:p>
            <a:pPr>
              <a:buFontTx/>
              <a:buChar char="-"/>
            </a:pPr>
            <a:endParaRPr lang="ru-RU" sz="2500" dirty="0" smtClean="0"/>
          </a:p>
          <a:p>
            <a:pPr marL="0" indent="0" algn="just">
              <a:buNone/>
            </a:pPr>
            <a:r>
              <a:rPr lang="ru-RU" sz="3000" b="1" dirty="0" smtClean="0">
                <a:solidFill>
                  <a:schemeClr val="accent1"/>
                </a:solidFill>
              </a:rPr>
              <a:t>На </a:t>
            </a:r>
            <a:r>
              <a:rPr lang="ru-RU" sz="3000" b="1" dirty="0">
                <a:solidFill>
                  <a:schemeClr val="accent1"/>
                </a:solidFill>
              </a:rPr>
              <a:t>период </a:t>
            </a:r>
            <a:r>
              <a:rPr lang="ru-RU" sz="3000" b="1" dirty="0" err="1">
                <a:solidFill>
                  <a:schemeClr val="accent1"/>
                </a:solidFill>
              </a:rPr>
              <a:t>внутриукраинского</a:t>
            </a:r>
            <a:r>
              <a:rPr lang="ru-RU" sz="3000" b="1" dirty="0">
                <a:solidFill>
                  <a:schemeClr val="accent1"/>
                </a:solidFill>
              </a:rPr>
              <a:t> кризиса подразделениям ФМС России дано указание беспрепятственно продлевать гражданам Украины сроки пребывания. Продление осуществляется путем простановки соответствующих отметок в миграционной </a:t>
            </a:r>
            <a:r>
              <a:rPr lang="ru-RU" sz="3000" b="1" dirty="0" smtClean="0">
                <a:solidFill>
                  <a:schemeClr val="accent1"/>
                </a:solidFill>
              </a:rPr>
              <a:t>карте.</a:t>
            </a:r>
          </a:p>
          <a:p>
            <a:pPr marL="0" indent="0">
              <a:buNone/>
            </a:pPr>
            <a:endParaRPr lang="ru-RU" sz="2500" dirty="0" smtClean="0"/>
          </a:p>
          <a:p>
            <a:pPr marL="0" indent="0">
              <a:buNone/>
            </a:pPr>
            <a:r>
              <a:rPr lang="ru-RU" sz="3000" b="1" dirty="0" smtClean="0"/>
              <a:t>Для продления </a:t>
            </a:r>
            <a:r>
              <a:rPr lang="ru-RU" sz="3000" b="1" dirty="0"/>
              <a:t> необходимо подать </a:t>
            </a:r>
            <a:r>
              <a:rPr lang="ru-RU" sz="3000" dirty="0"/>
              <a:t>в территориальный орган ФМС России по месту постановки на </a:t>
            </a:r>
            <a:r>
              <a:rPr lang="ru-RU" sz="3000" dirty="0" smtClean="0"/>
              <a:t>учет (не </a:t>
            </a:r>
            <a:r>
              <a:rPr lang="ru-RU" sz="3000" dirty="0"/>
              <a:t>позднее </a:t>
            </a:r>
            <a:r>
              <a:rPr lang="ru-RU" sz="3000" b="1" dirty="0"/>
              <a:t>семи рабочих дней </a:t>
            </a:r>
            <a:r>
              <a:rPr lang="ru-RU" sz="3000" dirty="0"/>
              <a:t>до окончания срока временного </a:t>
            </a:r>
            <a:r>
              <a:rPr lang="ru-RU" sz="3000" dirty="0" smtClean="0"/>
              <a:t>пребывания):</a:t>
            </a:r>
          </a:p>
          <a:p>
            <a:pPr marL="0" indent="0">
              <a:buNone/>
            </a:pPr>
            <a:r>
              <a:rPr lang="ru-RU" sz="3000" dirty="0" smtClean="0"/>
              <a:t> </a:t>
            </a:r>
            <a:r>
              <a:rPr lang="ru-RU" sz="3000" dirty="0"/>
              <a:t>- заявление о продлении срока временного пребывания или ходатайство о продлении срока в произвольной форме.</a:t>
            </a:r>
          </a:p>
          <a:p>
            <a:pPr marL="0" indent="0">
              <a:buNone/>
            </a:pPr>
            <a:r>
              <a:rPr lang="ru-RU" sz="3000" dirty="0"/>
              <a:t>- документ, удостоверяющий личность иностранного гражданина;</a:t>
            </a:r>
          </a:p>
          <a:p>
            <a:pPr marL="0" indent="0">
              <a:buNone/>
            </a:pPr>
            <a:r>
              <a:rPr lang="ru-RU" sz="3000" dirty="0"/>
              <a:t>- документы, подтверждающие изменение условий, в связи с которыми иностранному гражданину был разрешен въезд в Российскую Федерацию, либо отсутствие у </a:t>
            </a:r>
            <a:r>
              <a:rPr lang="ru-RU" sz="3000" dirty="0">
                <a:solidFill>
                  <a:schemeClr val="tx1"/>
                </a:solidFill>
              </a:rPr>
              <a:t>иностранного гражданина возможности покинуть территорию Российской Федерации в установленный срок</a:t>
            </a:r>
            <a:r>
              <a:rPr lang="ru-RU" sz="3000" dirty="0">
                <a:solidFill>
                  <a:schemeClr val="tx1"/>
                </a:solidFill>
                <a:hlinkClick r:id="rId3"/>
              </a:rPr>
              <a:t>.</a:t>
            </a:r>
          </a:p>
          <a:p>
            <a:pPr marL="0" indent="0">
              <a:buNone/>
            </a:pPr>
            <a:endParaRPr lang="ru-RU" sz="3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3000" b="1" dirty="0" smtClean="0">
                <a:solidFill>
                  <a:schemeClr val="tx1"/>
                </a:solidFill>
              </a:rPr>
              <a:t>Срок принятия решения  </a:t>
            </a:r>
            <a:r>
              <a:rPr lang="ru-RU" sz="3000" dirty="0" smtClean="0">
                <a:solidFill>
                  <a:schemeClr val="tx1"/>
                </a:solidFill>
              </a:rPr>
              <a:t>- </a:t>
            </a:r>
            <a:r>
              <a:rPr lang="ru-RU" sz="3000" dirty="0" smtClean="0"/>
              <a:t>не </a:t>
            </a:r>
            <a:r>
              <a:rPr lang="ru-RU" sz="3000" dirty="0"/>
              <a:t>позднее </a:t>
            </a:r>
            <a:r>
              <a:rPr lang="ru-RU" sz="3000" b="1" dirty="0" smtClean="0"/>
              <a:t>7 </a:t>
            </a:r>
            <a:r>
              <a:rPr lang="ru-RU" sz="3000" b="1" dirty="0"/>
              <a:t>рабочих дней </a:t>
            </a:r>
            <a:r>
              <a:rPr lang="ru-RU" sz="3000" dirty="0"/>
              <a:t>со дня принятия заявления к рассмотрению.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668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112474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62000" y="4941168"/>
            <a:ext cx="6781800" cy="1231032"/>
          </a:xfrm>
        </p:spPr>
        <p:txBody>
          <a:bodyPr anchor="ctr"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Регистрация иностранных граждан</a:t>
            </a:r>
            <a:r>
              <a:rPr lang="ru-RU" b="1" u="sng" dirty="0"/>
              <a:t/>
            </a:r>
            <a:br>
              <a:rPr lang="ru-RU" b="1" u="sng" dirty="0"/>
            </a:b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687416"/>
          </a:xfrm>
        </p:spPr>
        <p:txBody>
          <a:bodyPr>
            <a:normAutofit fontScale="25000" lnSpcReduction="20000"/>
          </a:bodyPr>
          <a:lstStyle/>
          <a:p>
            <a:endParaRPr lang="ru-RU" sz="2200" b="1" dirty="0"/>
          </a:p>
          <a:p>
            <a:r>
              <a:rPr lang="ru-RU" sz="6400" b="1" dirty="0"/>
              <a:t>Р</a:t>
            </a:r>
            <a:r>
              <a:rPr lang="ru-RU" sz="6400" b="1" dirty="0" smtClean="0"/>
              <a:t>егистрация по </a:t>
            </a:r>
            <a:r>
              <a:rPr lang="ru-RU" sz="6400" b="1" dirty="0"/>
              <a:t>месту </a:t>
            </a:r>
            <a:r>
              <a:rPr lang="ru-RU" sz="6400" b="1" dirty="0" smtClean="0"/>
              <a:t>проживания</a:t>
            </a:r>
            <a:endParaRPr lang="ru-RU" sz="6400" b="1" dirty="0"/>
          </a:p>
          <a:p>
            <a:pPr algn="just">
              <a:buFontTx/>
              <a:buChar char="-"/>
            </a:pPr>
            <a:r>
              <a:rPr lang="ru-RU" sz="5600" dirty="0" smtClean="0"/>
              <a:t>временно </a:t>
            </a:r>
            <a:r>
              <a:rPr lang="ru-RU" sz="5600" dirty="0"/>
              <a:t>проживающие </a:t>
            </a:r>
            <a:r>
              <a:rPr lang="ru-RU" sz="5600" dirty="0" smtClean="0"/>
              <a:t>иностранные граждане </a:t>
            </a:r>
            <a:r>
              <a:rPr lang="ru-RU" sz="5600" dirty="0"/>
              <a:t>и </a:t>
            </a:r>
            <a:r>
              <a:rPr lang="ru-RU" sz="5600" dirty="0" smtClean="0"/>
              <a:t>лица </a:t>
            </a:r>
            <a:r>
              <a:rPr lang="ru-RU" sz="5600" dirty="0"/>
              <a:t>без гражданства</a:t>
            </a:r>
            <a:r>
              <a:rPr lang="ru-RU" sz="5600" dirty="0" smtClean="0"/>
              <a:t>,</a:t>
            </a:r>
          </a:p>
          <a:p>
            <a:pPr algn="just">
              <a:buFontTx/>
              <a:buChar char="-"/>
            </a:pPr>
            <a:r>
              <a:rPr lang="ru-RU" sz="5600" dirty="0" smtClean="0"/>
              <a:t>постоянно проживающие иностранные граждане и лица без гражданства</a:t>
            </a:r>
          </a:p>
          <a:p>
            <a:pPr algn="just">
              <a:buFontTx/>
              <a:buChar char="-"/>
            </a:pPr>
            <a:endParaRPr lang="ru-RU" sz="5600" dirty="0" smtClean="0"/>
          </a:p>
          <a:p>
            <a:pPr marL="0" indent="0" algn="just">
              <a:buNone/>
            </a:pPr>
            <a:r>
              <a:rPr lang="ru-RU" sz="5600" b="1" dirty="0" smtClean="0"/>
              <a:t>Место жительства</a:t>
            </a:r>
            <a:r>
              <a:rPr lang="ru-RU" sz="5600" dirty="0" smtClean="0"/>
              <a:t>- жилое </a:t>
            </a:r>
            <a:r>
              <a:rPr lang="ru-RU" sz="5600" dirty="0"/>
              <a:t>помещение, </a:t>
            </a:r>
            <a:r>
              <a:rPr lang="ru-RU" sz="5600" dirty="0" smtClean="0"/>
              <a:t>по </a:t>
            </a:r>
            <a:r>
              <a:rPr lang="ru-RU" sz="5600" dirty="0"/>
              <a:t>адресу которого  </a:t>
            </a:r>
            <a:r>
              <a:rPr lang="ru-RU" sz="5600" dirty="0" smtClean="0"/>
              <a:t>иностранный </a:t>
            </a:r>
            <a:r>
              <a:rPr lang="ru-RU" sz="5600" dirty="0"/>
              <a:t>гражданин или лицо без гражданства зарегистрированы</a:t>
            </a:r>
          </a:p>
          <a:p>
            <a:pPr marL="0" indent="0" algn="just">
              <a:buNone/>
            </a:pPr>
            <a:endParaRPr lang="ru-RU" sz="5600" dirty="0" smtClean="0"/>
          </a:p>
          <a:p>
            <a:pPr marL="0" indent="0" algn="just">
              <a:buNone/>
            </a:pPr>
            <a:r>
              <a:rPr lang="ru-RU" sz="5600" b="1" dirty="0" smtClean="0"/>
              <a:t>Основание</a:t>
            </a:r>
            <a:r>
              <a:rPr lang="ru-RU" sz="5600" dirty="0" smtClean="0"/>
              <a:t> - наличие у иностранного гражданина права пользования жилым помещением, находящимся на территории Российской </a:t>
            </a:r>
            <a:r>
              <a:rPr lang="ru-RU" sz="5600" dirty="0"/>
              <a:t>Федерации (</a:t>
            </a:r>
            <a:r>
              <a:rPr lang="ru-RU" sz="5600" i="1" dirty="0"/>
              <a:t>на основании права собственности </a:t>
            </a:r>
            <a:r>
              <a:rPr lang="ru-RU" sz="5600" i="1" dirty="0" smtClean="0"/>
              <a:t>на жилое </a:t>
            </a:r>
            <a:r>
              <a:rPr lang="ru-RU" sz="5600" i="1" dirty="0"/>
              <a:t>помещение, права аренды, субаренды, найма, поднайма, договора пожизненно наследуемого владения, ренты и т.п</a:t>
            </a:r>
            <a:r>
              <a:rPr lang="ru-RU" sz="5600" i="1" dirty="0" smtClean="0"/>
              <a:t>.) </a:t>
            </a:r>
          </a:p>
          <a:p>
            <a:pPr marL="0" indent="0" algn="just">
              <a:buNone/>
            </a:pPr>
            <a:endParaRPr lang="ru-RU" sz="5600" dirty="0" smtClean="0"/>
          </a:p>
          <a:p>
            <a:pPr marL="0" indent="0" algn="just">
              <a:buNone/>
            </a:pPr>
            <a:r>
              <a:rPr lang="ru-RU" sz="5600" b="1" dirty="0" smtClean="0"/>
              <a:t>Срок регистрации</a:t>
            </a:r>
            <a:r>
              <a:rPr lang="ru-RU" sz="5600" dirty="0" smtClean="0"/>
              <a:t>: </a:t>
            </a:r>
            <a:r>
              <a:rPr lang="ru-RU" sz="5600" b="1" dirty="0" smtClean="0"/>
              <a:t>в течение 7 рабочих дней </a:t>
            </a:r>
            <a:r>
              <a:rPr lang="ru-RU" sz="5600" dirty="0" smtClean="0"/>
              <a:t>после получения разрешения </a:t>
            </a:r>
            <a:r>
              <a:rPr lang="ru-RU" sz="5600" dirty="0"/>
              <a:t>на временное проживание или вида на жительство либо с даты его прибытия в место нахождения указанного жилого помещения.</a:t>
            </a:r>
          </a:p>
          <a:p>
            <a:pPr algn="just">
              <a:buFontTx/>
              <a:buChar char="-"/>
            </a:pPr>
            <a:endParaRPr lang="ru-RU" sz="5600" dirty="0"/>
          </a:p>
          <a:p>
            <a:pPr marL="0" indent="0" algn="just">
              <a:buNone/>
            </a:pPr>
            <a:r>
              <a:rPr lang="ru-RU" sz="5600" u="sng" dirty="0"/>
              <a:t>Постановку на учет осуществляет иностранный гражданин самостоятельно:</a:t>
            </a:r>
          </a:p>
          <a:p>
            <a:pPr marL="0" indent="0" algn="just">
              <a:buNone/>
            </a:pPr>
            <a:r>
              <a:rPr lang="ru-RU" sz="5600" dirty="0"/>
              <a:t>а) документ, удостоверяющий личность иностранного гражданина;</a:t>
            </a:r>
          </a:p>
          <a:p>
            <a:pPr marL="0" indent="0" algn="just">
              <a:buNone/>
            </a:pPr>
            <a:r>
              <a:rPr lang="ru-RU" sz="5600" dirty="0"/>
              <a:t>б) вид на жительство или разрешение на временное проживание;</a:t>
            </a:r>
          </a:p>
          <a:p>
            <a:pPr marL="0" indent="0" algn="just">
              <a:buNone/>
            </a:pPr>
            <a:r>
              <a:rPr lang="ru-RU" sz="5600" dirty="0" smtClean="0"/>
              <a:t>в) документы</a:t>
            </a:r>
            <a:r>
              <a:rPr lang="ru-RU" sz="5600" dirty="0"/>
              <a:t>, подтверждающие право пользования жилым помещением в соответствии с законодательством Российской Федерации (договор, свидетельство о праве собственности либо иной документ), и их </a:t>
            </a:r>
            <a:r>
              <a:rPr lang="ru-RU" sz="5600" dirty="0" smtClean="0"/>
              <a:t>копии.</a:t>
            </a:r>
          </a:p>
          <a:p>
            <a:pPr marL="0" indent="0" algn="just">
              <a:buNone/>
            </a:pPr>
            <a:r>
              <a:rPr lang="ru-RU" sz="5600" dirty="0" smtClean="0"/>
              <a:t>г</a:t>
            </a:r>
            <a:r>
              <a:rPr lang="ru-RU" sz="5600" dirty="0"/>
              <a:t>) квитанция об уплате гос. пошлины </a:t>
            </a:r>
            <a:r>
              <a:rPr lang="ru-RU" sz="5600" dirty="0" smtClean="0"/>
              <a:t>- </a:t>
            </a:r>
            <a:r>
              <a:rPr lang="ru-RU" sz="5600" b="1" dirty="0" smtClean="0"/>
              <a:t>350 </a:t>
            </a:r>
            <a:r>
              <a:rPr lang="ru-RU" sz="5600" b="1" dirty="0"/>
              <a:t>рублей;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162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112474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62000" y="4941168"/>
            <a:ext cx="6781800" cy="1231032"/>
          </a:xfrm>
        </p:spPr>
        <p:txBody>
          <a:bodyPr anchor="ctr"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Ответственность иностранного гражданина </a:t>
            </a:r>
            <a:r>
              <a:rPr lang="ru-RU" b="1" u="sng" dirty="0"/>
              <a:t/>
            </a:r>
            <a:br>
              <a:rPr lang="ru-RU" b="1" u="sng" dirty="0"/>
            </a:b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111352"/>
          </a:xfrm>
        </p:spPr>
        <p:txBody>
          <a:bodyPr>
            <a:normAutofit fontScale="32500" lnSpcReduction="20000"/>
          </a:bodyPr>
          <a:lstStyle/>
          <a:p>
            <a:endParaRPr lang="ru-RU" sz="3600" b="1" dirty="0" smtClean="0"/>
          </a:p>
          <a:p>
            <a:pPr marL="0" indent="0">
              <a:buNone/>
            </a:pPr>
            <a:r>
              <a:rPr lang="ru-RU" sz="4800" b="1" dirty="0" smtClean="0"/>
              <a:t>Ответственность иностранного гражданина за нарушение правил </a:t>
            </a:r>
            <a:r>
              <a:rPr lang="ru-RU" sz="4800" b="1" dirty="0"/>
              <a:t>въезда в РФ либо режима пребывания (проживания) в РФ (ст. 18.8 КоАП РФ) :</a:t>
            </a:r>
            <a:endParaRPr lang="ru-RU" sz="4800" b="1" dirty="0" smtClean="0"/>
          </a:p>
          <a:p>
            <a:pPr algn="just"/>
            <a:r>
              <a:rPr lang="ru-RU" sz="4800" dirty="0" smtClean="0"/>
              <a:t>нарушение </a:t>
            </a:r>
            <a:r>
              <a:rPr lang="ru-RU" sz="4800" dirty="0"/>
              <a:t>правил миграционного учета, передвижения или порядка выбора места пребывания или жительства, </a:t>
            </a:r>
            <a:r>
              <a:rPr lang="ru-RU" sz="4800" dirty="0" smtClean="0"/>
              <a:t>неисполнение </a:t>
            </a:r>
            <a:r>
              <a:rPr lang="ru-RU" sz="4800" dirty="0"/>
              <a:t>обязанностей по уведомлению о подтверждении своего проживания в </a:t>
            </a:r>
            <a:r>
              <a:rPr lang="ru-RU" sz="4800" dirty="0" smtClean="0"/>
              <a:t>РФ :</a:t>
            </a:r>
            <a:endParaRPr lang="ru-RU" sz="4800" dirty="0" smtClean="0">
              <a:hlinkClick r:id="rId2"/>
            </a:endParaRPr>
          </a:p>
          <a:p>
            <a:pPr marL="0" indent="0" algn="just">
              <a:buNone/>
            </a:pPr>
            <a:r>
              <a:rPr lang="ru-RU" sz="4300" dirty="0" smtClean="0"/>
              <a:t>Административный штраф </a:t>
            </a:r>
            <a:r>
              <a:rPr lang="ru-RU" sz="4300" dirty="0"/>
              <a:t>от 2 000 руб. до 5 000 </a:t>
            </a:r>
            <a:r>
              <a:rPr lang="ru-RU" sz="4300" dirty="0" smtClean="0"/>
              <a:t>руб. (с </a:t>
            </a:r>
            <a:r>
              <a:rPr lang="ru-RU" sz="4300" dirty="0"/>
              <a:t>административным выдворением за пределы Российской Федерации или без </a:t>
            </a:r>
            <a:r>
              <a:rPr lang="ru-RU" sz="4300" dirty="0" smtClean="0"/>
              <a:t>такового).</a:t>
            </a:r>
          </a:p>
          <a:p>
            <a:pPr algn="just"/>
            <a:endParaRPr lang="ru-RU" sz="4300" dirty="0" smtClean="0"/>
          </a:p>
          <a:p>
            <a:pPr algn="just"/>
            <a:r>
              <a:rPr lang="ru-RU" sz="4800" dirty="0" smtClean="0"/>
              <a:t>отсутствие </a:t>
            </a:r>
            <a:r>
              <a:rPr lang="ru-RU" sz="4800" dirty="0"/>
              <a:t>документов, подтверждающих право на пребывание (проживание) в Российской Федерации, </a:t>
            </a:r>
            <a:r>
              <a:rPr lang="ru-RU" sz="4800" dirty="0" smtClean="0"/>
              <a:t>или, </a:t>
            </a:r>
            <a:r>
              <a:rPr lang="ru-RU" sz="4800" dirty="0"/>
              <a:t>в случае утраты таких </a:t>
            </a:r>
            <a:r>
              <a:rPr lang="ru-RU" sz="4800" dirty="0" smtClean="0"/>
              <a:t>документов, неподача заявления </a:t>
            </a:r>
            <a:r>
              <a:rPr lang="ru-RU" sz="4800" dirty="0"/>
              <a:t>об их утрате в соответствующий орган</a:t>
            </a:r>
          </a:p>
          <a:p>
            <a:pPr marL="0" indent="0" algn="just">
              <a:buNone/>
            </a:pPr>
            <a:r>
              <a:rPr lang="ru-RU" sz="4300" dirty="0"/>
              <a:t>Административный </a:t>
            </a:r>
            <a:r>
              <a:rPr lang="ru-RU" sz="4300" dirty="0" smtClean="0"/>
              <a:t>штраф </a:t>
            </a:r>
            <a:r>
              <a:rPr lang="ru-RU" sz="4300" dirty="0"/>
              <a:t>в размере от 2 000 руб. до 5 000 </a:t>
            </a:r>
            <a:r>
              <a:rPr lang="ru-RU" sz="4300" dirty="0" smtClean="0"/>
              <a:t>руб. (с </a:t>
            </a:r>
            <a:r>
              <a:rPr lang="ru-RU" sz="4300" dirty="0"/>
              <a:t>административным выдворением за пределы Российской </a:t>
            </a:r>
            <a:r>
              <a:rPr lang="ru-RU" sz="4300" dirty="0" smtClean="0"/>
              <a:t>Федерации).</a:t>
            </a:r>
            <a:endParaRPr lang="ru-RU" sz="4300" dirty="0"/>
          </a:p>
          <a:p>
            <a:pPr marL="0" indent="0" algn="just">
              <a:buNone/>
            </a:pPr>
            <a:r>
              <a:rPr lang="ru-RU" sz="4300" dirty="0"/>
              <a:t> </a:t>
            </a:r>
            <a:endParaRPr lang="ru-RU" sz="4300" dirty="0">
              <a:hlinkClick r:id="rId2"/>
            </a:endParaRPr>
          </a:p>
          <a:p>
            <a:pPr marL="0" indent="0">
              <a:buNone/>
            </a:pPr>
            <a:endParaRPr lang="ru-RU" sz="48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774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112474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62000" y="4941168"/>
            <a:ext cx="6781800" cy="1231032"/>
          </a:xfrm>
        </p:spPr>
        <p:txBody>
          <a:bodyPr anchor="ctr"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Ответственность принимающей стороны</a:t>
            </a:r>
            <a:r>
              <a:rPr lang="ru-RU" b="1" u="sng" dirty="0"/>
              <a:t/>
            </a:r>
            <a:br>
              <a:rPr lang="ru-RU" b="1" u="sng" dirty="0"/>
            </a:b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471392"/>
          </a:xfrm>
        </p:spPr>
        <p:txBody>
          <a:bodyPr>
            <a:normAutofit fontScale="25000" lnSpcReduction="20000"/>
          </a:bodyPr>
          <a:lstStyle/>
          <a:p>
            <a:endParaRPr lang="ru-RU" sz="3600" b="1" dirty="0" smtClean="0"/>
          </a:p>
          <a:p>
            <a:pPr marL="0" indent="0">
              <a:buNone/>
            </a:pPr>
            <a:r>
              <a:rPr lang="ru-RU" sz="4800" b="1" u="sng" dirty="0" smtClean="0"/>
              <a:t>Административная </a:t>
            </a:r>
            <a:r>
              <a:rPr lang="ru-RU" sz="4800" b="1" dirty="0"/>
              <a:t>(ст.19.27 КоАП РФ</a:t>
            </a:r>
            <a:r>
              <a:rPr lang="ru-RU" sz="4800" b="1" dirty="0" smtClean="0"/>
              <a:t>)</a:t>
            </a:r>
          </a:p>
          <a:p>
            <a:pPr marL="0" indent="0" algn="just">
              <a:buNone/>
            </a:pPr>
            <a:r>
              <a:rPr lang="ru-RU" sz="4800" dirty="0" smtClean="0"/>
              <a:t>Представление </a:t>
            </a:r>
            <a:r>
              <a:rPr lang="ru-RU" sz="4800" dirty="0"/>
              <a:t>принимающей стороной при осуществлении миграционного учета заведомо ложных сведений (или подложных документов) об иностранном гражданине, если эти действия не содержат признаков уголовно наказуемого деяния - административный штраф:</a:t>
            </a:r>
          </a:p>
          <a:p>
            <a:pPr marL="0" indent="0" algn="just">
              <a:buNone/>
            </a:pPr>
            <a:r>
              <a:rPr lang="ru-RU" sz="4800" dirty="0"/>
              <a:t>на граждан – от 2 000 руб. до 5 000 </a:t>
            </a:r>
            <a:r>
              <a:rPr lang="ru-RU" sz="4800" dirty="0" err="1"/>
              <a:t>руб</a:t>
            </a:r>
            <a:r>
              <a:rPr lang="ru-RU" sz="4800" dirty="0"/>
              <a:t>;  на должностных лиц – 35 000 до 50 000 рублей;  на юридических лиц - от 350 тысяч до 800 тысяч рублей</a:t>
            </a:r>
            <a:r>
              <a:rPr lang="ru-RU" sz="4800" dirty="0" smtClean="0"/>
              <a:t>.</a:t>
            </a:r>
          </a:p>
          <a:p>
            <a:pPr marL="0" indent="0" algn="just">
              <a:buNone/>
            </a:pPr>
            <a:endParaRPr lang="ru-RU" sz="4800" dirty="0"/>
          </a:p>
          <a:p>
            <a:pPr marL="0" indent="0" algn="just">
              <a:buNone/>
            </a:pPr>
            <a:r>
              <a:rPr lang="ru-RU" sz="4800" b="1" u="sng" dirty="0"/>
              <a:t>Уголовная (</a:t>
            </a:r>
            <a:r>
              <a:rPr lang="ru-RU" sz="4800" b="1" dirty="0"/>
              <a:t>ст. 322.3 УК РФ)</a:t>
            </a:r>
          </a:p>
          <a:p>
            <a:pPr marL="0" indent="0" algn="just">
              <a:buNone/>
            </a:pPr>
            <a:r>
              <a:rPr lang="ru-RU" sz="4800" b="1" dirty="0"/>
              <a:t> </a:t>
            </a:r>
            <a:r>
              <a:rPr lang="ru-RU" sz="4800" dirty="0"/>
              <a:t>Фиктивная  постановка на учет иностранного гражданина по месту пребывания в жилом помещении в Российской Федерации</a:t>
            </a:r>
          </a:p>
          <a:p>
            <a:pPr marL="0" indent="0" algn="just">
              <a:buNone/>
            </a:pPr>
            <a:r>
              <a:rPr lang="ru-RU" sz="4800" dirty="0"/>
              <a:t>- штраф от 100 000 до 500 000 руб. или в размере заработной платы или иного дохода осужденного за период до трех лет, </a:t>
            </a:r>
          </a:p>
          <a:p>
            <a:pPr marL="0" indent="0" algn="just">
              <a:buNone/>
            </a:pPr>
            <a:r>
              <a:rPr lang="ru-RU" sz="4800" dirty="0"/>
              <a:t>- принудительные работы на срок до трех лет с лишением права занимать определенные должности или заниматься определенной деятельностью на срок до трех лет или без такового,</a:t>
            </a:r>
          </a:p>
          <a:p>
            <a:pPr marL="0" indent="0" algn="just">
              <a:buNone/>
            </a:pPr>
            <a:r>
              <a:rPr lang="ru-RU" sz="4800" dirty="0"/>
              <a:t>-  лишение свободы на срок до трех лет с лишением права занимать определенные должности или заниматься определенной деятельностью на срок до трех лет или без такового.</a:t>
            </a:r>
          </a:p>
          <a:p>
            <a:pPr marL="0" indent="0" algn="just">
              <a:buNone/>
            </a:pPr>
            <a:r>
              <a:rPr lang="ru-RU" sz="4800" dirty="0"/>
              <a:t> </a:t>
            </a:r>
            <a:r>
              <a:rPr lang="ru-RU" sz="4800" dirty="0" smtClean="0"/>
              <a:t>Фиктивная </a:t>
            </a:r>
            <a:r>
              <a:rPr lang="ru-RU" sz="4800" dirty="0"/>
              <a:t>постановка на учет иностранных граждан  - постановка их на учет по месту пребывания (проживания) в жилых помещениях на основании представления </a:t>
            </a:r>
            <a:r>
              <a:rPr lang="ru-RU" sz="4800" b="1" dirty="0"/>
              <a:t>заведомо недостоверных (ложных) сведений или документов</a:t>
            </a:r>
            <a:r>
              <a:rPr lang="ru-RU" sz="4800" dirty="0"/>
              <a:t> либо постановка их на учет по месту пребывания в жилых помещениях </a:t>
            </a:r>
            <a:r>
              <a:rPr lang="ru-RU" sz="4800" b="1" dirty="0"/>
              <a:t>без намерения пребывать (проживать) в этих помещениях</a:t>
            </a:r>
            <a:r>
              <a:rPr lang="ru-RU" sz="4800" dirty="0"/>
              <a:t> или б</a:t>
            </a:r>
            <a:r>
              <a:rPr lang="ru-RU" sz="4800" b="1" dirty="0"/>
              <a:t>ез намерения принимающей стороны предоставить им эти помещения</a:t>
            </a:r>
            <a:r>
              <a:rPr lang="ru-RU" sz="4800" dirty="0"/>
              <a:t> для пребывания (проживания). </a:t>
            </a:r>
            <a:endParaRPr lang="ru-RU" sz="4800" dirty="0" smtClean="0"/>
          </a:p>
          <a:p>
            <a:pPr marL="0" indent="0" algn="just">
              <a:buNone/>
            </a:pPr>
            <a:endParaRPr lang="ru-RU" sz="4800" dirty="0"/>
          </a:p>
          <a:p>
            <a:pPr marL="0" indent="0" algn="just">
              <a:buNone/>
            </a:pPr>
            <a:r>
              <a:rPr lang="ru-RU" sz="4800" dirty="0"/>
              <a:t>Лицо, совершившее данное преступление,  освобождается от уголовной ответственности, если оно способствовало раскрытию этого преступления и если в его действиях не содержится иного состава преступления.</a:t>
            </a:r>
          </a:p>
          <a:p>
            <a:pPr marL="0" indent="0">
              <a:buNone/>
            </a:pPr>
            <a:endParaRPr lang="ru-RU" sz="48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14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112474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62000" y="4941168"/>
            <a:ext cx="6781800" cy="1231032"/>
          </a:xfrm>
        </p:spPr>
        <p:txBody>
          <a:bodyPr anchor="ctr"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Право на законное пребывание/проживание в РФ</a:t>
            </a:r>
            <a:r>
              <a:rPr lang="ru-RU" b="1" u="sng" dirty="0"/>
              <a:t/>
            </a:r>
            <a:br>
              <a:rPr lang="ru-RU" b="1" u="sng" dirty="0"/>
            </a:b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4713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b="1" u="sng" dirty="0"/>
              <a:t>Основания</a:t>
            </a:r>
            <a:r>
              <a:rPr lang="ru-RU" sz="1600" b="1" dirty="0" smtClean="0"/>
              <a:t>:</a:t>
            </a:r>
          </a:p>
          <a:p>
            <a:pPr marL="0" indent="0" algn="ctr">
              <a:buNone/>
            </a:pPr>
            <a:endParaRPr lang="ru-RU" sz="1600" b="1" dirty="0"/>
          </a:p>
          <a:p>
            <a:pPr>
              <a:buFontTx/>
              <a:buChar char="-"/>
            </a:pPr>
            <a:r>
              <a:rPr lang="ru-RU" sz="1600" b="1" dirty="0"/>
              <a:t>действующая миграционная </a:t>
            </a:r>
            <a:r>
              <a:rPr lang="ru-RU" sz="1600" b="1" dirty="0" smtClean="0"/>
              <a:t>карта;</a:t>
            </a:r>
            <a:endParaRPr lang="ru-RU" sz="1600" b="1" dirty="0"/>
          </a:p>
          <a:p>
            <a:pPr>
              <a:buFontTx/>
              <a:buChar char="-"/>
            </a:pPr>
            <a:r>
              <a:rPr lang="ru-RU" sz="1600" b="1" dirty="0"/>
              <a:t>у</a:t>
            </a:r>
            <a:r>
              <a:rPr lang="ru-RU" sz="1600" b="1" dirty="0" smtClean="0"/>
              <a:t>достоверение беженца/ свидетельство о предоставлении временного убежища (1 год с правом продления);</a:t>
            </a:r>
          </a:p>
          <a:p>
            <a:pPr>
              <a:buFontTx/>
              <a:buChar char="-"/>
            </a:pPr>
            <a:r>
              <a:rPr lang="ru-RU" sz="1600" b="1" dirty="0"/>
              <a:t>р</a:t>
            </a:r>
            <a:r>
              <a:rPr lang="ru-RU" sz="1600" b="1" dirty="0" smtClean="0"/>
              <a:t>азрешение на временное проживание (3 года);</a:t>
            </a:r>
          </a:p>
          <a:p>
            <a:pPr>
              <a:buFontTx/>
              <a:buChar char="-"/>
            </a:pPr>
            <a:r>
              <a:rPr lang="ru-RU" sz="1600" b="1" dirty="0" smtClean="0"/>
              <a:t>вид на жительство (5 лет с правом продления)</a:t>
            </a:r>
          </a:p>
          <a:p>
            <a:pPr>
              <a:buFontTx/>
              <a:buChar char="-"/>
            </a:pPr>
            <a:r>
              <a:rPr lang="ru-RU" sz="1600" b="1" dirty="0" smtClean="0"/>
              <a:t>патент, разрешение на работу (до окончания срока действия)</a:t>
            </a:r>
          </a:p>
          <a:p>
            <a:pPr>
              <a:buFontTx/>
              <a:buChar char="-"/>
            </a:pPr>
            <a:r>
              <a:rPr lang="ru-RU" sz="1600" b="1" dirty="0" smtClean="0"/>
              <a:t>получение гражданства РФ</a:t>
            </a:r>
            <a:endParaRPr lang="ru-RU" sz="1600" b="1" dirty="0"/>
          </a:p>
          <a:p>
            <a:pPr marL="0" indent="0">
              <a:buNone/>
            </a:pPr>
            <a:endParaRPr lang="ru-RU" sz="1600" b="1" dirty="0"/>
          </a:p>
          <a:p>
            <a:pPr marL="0" indent="0">
              <a:buNone/>
            </a:pPr>
            <a:endParaRPr lang="ru-RU" sz="48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8303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112474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62000" y="4941168"/>
            <a:ext cx="6781800" cy="1231032"/>
          </a:xfrm>
        </p:spPr>
        <p:txBody>
          <a:bodyPr anchor="ctr"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Временное убежище</a:t>
            </a:r>
            <a:br>
              <a:rPr lang="ru-RU" sz="3600" dirty="0" smtClean="0"/>
            </a:b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47139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sz="1600" dirty="0" smtClean="0"/>
          </a:p>
          <a:p>
            <a:endParaRPr lang="ru-RU" sz="1600" dirty="0" smtClean="0"/>
          </a:p>
          <a:p>
            <a:endParaRPr lang="ru-RU" sz="1600" dirty="0"/>
          </a:p>
          <a:p>
            <a:pPr marL="0" indent="0" algn="just">
              <a:buNone/>
            </a:pPr>
            <a:r>
              <a:rPr lang="ru-RU" sz="1500" dirty="0" smtClean="0"/>
              <a:t>Временные правила </a:t>
            </a:r>
            <a:r>
              <a:rPr lang="ru-RU" sz="1500" dirty="0"/>
              <a:t>предоставления временного убежища на территории Российской Федерации гражданам Украины и лицам без гражданства, постоянно проживавшим на территории Украины, прибывшим на территорию Российской Федерации в поисках убежища, в упрощенном </a:t>
            </a:r>
            <a:r>
              <a:rPr lang="ru-RU" sz="1500" dirty="0" smtClean="0"/>
              <a:t>порядке, утв. Постановлением </a:t>
            </a:r>
            <a:r>
              <a:rPr lang="ru-RU" sz="1500" dirty="0"/>
              <a:t>Правительства РФ от 22.07.2014 N 690 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b="1" u="sng" dirty="0" smtClean="0"/>
              <a:t>Документы, для подачи в территориальный </a:t>
            </a:r>
            <a:r>
              <a:rPr lang="ru-RU" sz="1600" b="1" u="sng" dirty="0"/>
              <a:t>орган </a:t>
            </a:r>
            <a:r>
              <a:rPr lang="ru-RU" sz="1600" b="1" u="sng" dirty="0" smtClean="0"/>
              <a:t>ФМС:</a:t>
            </a:r>
          </a:p>
          <a:p>
            <a:pPr>
              <a:buFontTx/>
              <a:buChar char="-"/>
            </a:pPr>
            <a:r>
              <a:rPr lang="ru-RU" sz="1600" dirty="0"/>
              <a:t>з</a:t>
            </a:r>
            <a:r>
              <a:rPr lang="ru-RU" sz="1600" dirty="0" smtClean="0"/>
              <a:t>аявление</a:t>
            </a:r>
          </a:p>
          <a:p>
            <a:pPr>
              <a:buFontTx/>
              <a:buChar char="-"/>
            </a:pPr>
            <a:r>
              <a:rPr lang="ru-RU" sz="1600" dirty="0" smtClean="0"/>
              <a:t>документ, удостоверяющий личность, с которым пересекал границу</a:t>
            </a:r>
          </a:p>
          <a:p>
            <a:pPr>
              <a:buFontTx/>
              <a:buChar char="-"/>
            </a:pPr>
            <a:r>
              <a:rPr lang="ru-RU" sz="1600" dirty="0" smtClean="0"/>
              <a:t>миграционная карта (при наличии)</a:t>
            </a:r>
          </a:p>
          <a:p>
            <a:pPr>
              <a:buFontTx/>
              <a:buChar char="-"/>
            </a:pPr>
            <a:endParaRPr lang="ru-RU" sz="1600" dirty="0" smtClean="0"/>
          </a:p>
          <a:p>
            <a:pPr marL="0" indent="0">
              <a:buNone/>
            </a:pPr>
            <a:r>
              <a:rPr lang="ru-RU" sz="1600" dirty="0" smtClean="0"/>
              <a:t>Срок для принятия решения  – </a:t>
            </a:r>
            <a:r>
              <a:rPr lang="ru-RU" sz="1600" b="1" dirty="0" smtClean="0"/>
              <a:t>3 дня</a:t>
            </a:r>
            <a:r>
              <a:rPr lang="ru-RU" sz="1600" dirty="0" smtClean="0"/>
              <a:t>.</a:t>
            </a:r>
          </a:p>
          <a:p>
            <a:pPr marL="0" indent="0">
              <a:buNone/>
            </a:pPr>
            <a:r>
              <a:rPr lang="ru-RU" sz="1600" dirty="0"/>
              <a:t>В</a:t>
            </a:r>
            <a:r>
              <a:rPr lang="ru-RU" sz="1600" dirty="0" smtClean="0"/>
              <a:t> </a:t>
            </a:r>
            <a:r>
              <a:rPr lang="ru-RU" sz="1600" dirty="0"/>
              <a:t>течение 10 календарных </a:t>
            </a:r>
            <a:r>
              <a:rPr lang="ru-RU" sz="1600" dirty="0" smtClean="0"/>
              <a:t>дней – обязательное бесплатное </a:t>
            </a:r>
            <a:r>
              <a:rPr lang="ru-RU" sz="1600" dirty="0"/>
              <a:t>медицинское </a:t>
            </a:r>
            <a:r>
              <a:rPr lang="ru-RU" sz="1600" dirty="0" smtClean="0"/>
              <a:t>освидетельствование.</a:t>
            </a:r>
            <a:endParaRPr lang="ru-RU" sz="1600" dirty="0"/>
          </a:p>
          <a:p>
            <a:pPr marL="0" indent="0">
              <a:buNone/>
            </a:pPr>
            <a:r>
              <a:rPr lang="ru-RU" sz="1600" dirty="0" smtClean="0"/>
              <a:t>Медицинский </a:t>
            </a:r>
            <a:r>
              <a:rPr lang="ru-RU" sz="1600" dirty="0"/>
              <a:t>сертификат выдается сроком на один </a:t>
            </a:r>
            <a:r>
              <a:rPr lang="ru-RU" sz="1600" dirty="0" smtClean="0"/>
              <a:t>год!</a:t>
            </a: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 algn="just">
              <a:buNone/>
            </a:pPr>
            <a:r>
              <a:rPr lang="ru-RU" sz="1600" b="1" dirty="0">
                <a:solidFill>
                  <a:schemeClr val="accent1"/>
                </a:solidFill>
              </a:rPr>
              <a:t>Свидетельство является документом, удостоверяющим личность его владельца на территории Российской </a:t>
            </a:r>
            <a:r>
              <a:rPr lang="ru-RU" sz="1600" b="1" dirty="0" smtClean="0">
                <a:solidFill>
                  <a:schemeClr val="accent1"/>
                </a:solidFill>
              </a:rPr>
              <a:t>Федерации!</a:t>
            </a:r>
          </a:p>
          <a:p>
            <a:pPr marL="0" indent="0" algn="just">
              <a:buNone/>
            </a:pPr>
            <a:r>
              <a:rPr lang="ru-RU" sz="1600" dirty="0" smtClean="0"/>
              <a:t> (п. 9 Порядка </a:t>
            </a:r>
            <a:r>
              <a:rPr lang="ru-RU" sz="1600" dirty="0"/>
              <a:t>предоставления </a:t>
            </a:r>
            <a:r>
              <a:rPr lang="ru-RU" sz="1600" dirty="0">
                <a:solidFill>
                  <a:schemeClr val="tx1"/>
                </a:solidFill>
              </a:rPr>
              <a:t>временного</a:t>
            </a:r>
            <a:r>
              <a:rPr lang="ru-RU" sz="1600" dirty="0"/>
              <a:t> убежища на территории Российской </a:t>
            </a:r>
            <a:r>
              <a:rPr lang="ru-RU" sz="1600" dirty="0" smtClean="0"/>
              <a:t>Федерации, утв. Постановлением </a:t>
            </a:r>
            <a:r>
              <a:rPr lang="ru-RU" sz="1600" dirty="0"/>
              <a:t>Правительства РФ от 09.04.2001 N 274</a:t>
            </a:r>
          </a:p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5831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112474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62000" y="4941168"/>
            <a:ext cx="6781800" cy="1231032"/>
          </a:xfrm>
        </p:spPr>
        <p:txBody>
          <a:bodyPr anchor="ctr"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Временное убежище</a:t>
            </a:r>
            <a:br>
              <a:rPr lang="ru-RU" sz="3600" dirty="0" smtClean="0"/>
            </a:b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47139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sz="1600" dirty="0" smtClean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400" dirty="0"/>
          </a:p>
          <a:p>
            <a:pPr marL="0" indent="0" algn="ctr">
              <a:buNone/>
            </a:pPr>
            <a:r>
              <a:rPr lang="ru-RU" sz="1600" b="1" dirty="0"/>
              <a:t>Статус «Временного убежища» </a:t>
            </a:r>
            <a:r>
              <a:rPr lang="ru-RU" sz="1600" b="1" dirty="0" smtClean="0"/>
              <a:t>дает право на:</a:t>
            </a:r>
          </a:p>
          <a:p>
            <a:pPr marL="0" indent="0" algn="ctr">
              <a:buNone/>
            </a:pPr>
            <a:endParaRPr lang="ru-RU" sz="1600" b="1" dirty="0"/>
          </a:p>
          <a:p>
            <a:pPr>
              <a:buFontTx/>
              <a:buChar char="-"/>
            </a:pPr>
            <a:r>
              <a:rPr lang="ru-RU" sz="1600" dirty="0" smtClean="0"/>
              <a:t>официальное </a:t>
            </a:r>
            <a:r>
              <a:rPr lang="ru-RU" sz="1600" dirty="0"/>
              <a:t>трудоустройство</a:t>
            </a:r>
          </a:p>
          <a:p>
            <a:pPr>
              <a:buFontTx/>
              <a:buChar char="-"/>
            </a:pPr>
            <a:r>
              <a:rPr lang="ru-RU" sz="1600" dirty="0" smtClean="0"/>
              <a:t>бесплатную </a:t>
            </a:r>
            <a:r>
              <a:rPr lang="ru-RU" sz="1600" dirty="0"/>
              <a:t>медицинскую помощь (полис Обязательного медицинского страхования</a:t>
            </a:r>
            <a:r>
              <a:rPr lang="ru-RU" sz="1600" dirty="0" smtClean="0"/>
              <a:t>)</a:t>
            </a:r>
          </a:p>
          <a:p>
            <a:pPr>
              <a:buFontTx/>
              <a:buChar char="-"/>
            </a:pPr>
            <a:r>
              <a:rPr lang="ru-RU" sz="1600" dirty="0" smtClean="0"/>
              <a:t> адресную финансовую помощь, отдельным категориям граждан</a:t>
            </a:r>
            <a:r>
              <a:rPr lang="ru-RU" sz="1600" dirty="0" smtClean="0"/>
              <a:t>: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400" dirty="0"/>
              <a:t>а) </a:t>
            </a:r>
            <a:r>
              <a:rPr lang="ru-RU" sz="1400" b="1" dirty="0"/>
              <a:t>проживающим в жилых помещениях граждан Российской Федерации </a:t>
            </a:r>
            <a:r>
              <a:rPr lang="ru-RU" sz="1400" dirty="0"/>
              <a:t>гражданам Украины, признанным беженцами или получившим временное убежище на территории Российской Федерации, и совместно проживающим с ними членам их </a:t>
            </a:r>
            <a:r>
              <a:rPr lang="ru-RU" sz="1400" dirty="0" smtClean="0"/>
              <a:t>семей, </a:t>
            </a:r>
            <a:r>
              <a:rPr lang="ru-RU" sz="1400" dirty="0"/>
              <a:t>при условии, что указанные лица </a:t>
            </a:r>
            <a:r>
              <a:rPr lang="ru-RU" sz="1400" u="sng" dirty="0"/>
              <a:t>въехали</a:t>
            </a:r>
            <a:r>
              <a:rPr lang="ru-RU" sz="1400" dirty="0"/>
              <a:t> на территорию Российской Федерации </a:t>
            </a:r>
            <a:r>
              <a:rPr lang="ru-RU" sz="1400" b="1" dirty="0"/>
              <a:t>не позднее 15 июля 2014 г. </a:t>
            </a:r>
            <a:r>
              <a:rPr lang="ru-RU" sz="1400" dirty="0"/>
              <a:t>и </a:t>
            </a:r>
            <a:r>
              <a:rPr lang="ru-RU" sz="1400" u="sng" dirty="0"/>
              <a:t>обратились в территориальные органы </a:t>
            </a:r>
            <a:r>
              <a:rPr lang="ru-RU" sz="1400" u="sng" dirty="0" smtClean="0"/>
              <a:t>ФМС</a:t>
            </a:r>
            <a:r>
              <a:rPr lang="ru-RU" sz="1400" dirty="0" smtClean="0"/>
              <a:t> </a:t>
            </a:r>
            <a:r>
              <a:rPr lang="ru-RU" sz="1400" dirty="0"/>
              <a:t>с ходатайством о признании беженцем на территории Российской Федерации или заявлением о предоставлении временного убежища на территории Российской Федерации </a:t>
            </a:r>
            <a:r>
              <a:rPr lang="ru-RU" sz="1400" b="1" dirty="0"/>
              <a:t>не позднее 1 августа 2014 г</a:t>
            </a:r>
            <a:r>
              <a:rPr lang="ru-RU" sz="1400" dirty="0" smtClean="0"/>
              <a:t>.;</a:t>
            </a:r>
          </a:p>
          <a:p>
            <a:pPr marL="0" indent="0">
              <a:buNone/>
            </a:pPr>
            <a:endParaRPr lang="ru-RU" sz="1400" dirty="0"/>
          </a:p>
          <a:p>
            <a:pPr marL="0" indent="0">
              <a:buNone/>
            </a:pPr>
            <a:r>
              <a:rPr lang="ru-RU" sz="1400" dirty="0"/>
              <a:t>б) гражданам Украины, </a:t>
            </a:r>
            <a:r>
              <a:rPr lang="ru-RU" sz="1400" b="1" dirty="0"/>
              <a:t>прибывшим из Донецкой и Луганской областей Украины</a:t>
            </a:r>
            <a:r>
              <a:rPr lang="ru-RU" sz="1400" dirty="0"/>
              <a:t>, признанным беженцами или получившим временное убежище на территории Российской Федерации (</a:t>
            </a:r>
            <a:r>
              <a:rPr lang="ru-RU" sz="1400" u="sng" dirty="0"/>
              <a:t>несовершеннолетним, инвалидам, мужчинам старше 60 лет, женщинам старше 55 лет</a:t>
            </a:r>
            <a:r>
              <a:rPr lang="ru-RU" sz="1400" dirty="0"/>
              <a:t> при представлении документов, подтверждающих их возраст и (или) наличие инвалидности в соответствии с законодательством Российской Федерации), при условии, что указанные лица </a:t>
            </a:r>
            <a:r>
              <a:rPr lang="ru-RU" sz="1400" u="sng" dirty="0"/>
              <a:t>въехали</a:t>
            </a:r>
            <a:r>
              <a:rPr lang="ru-RU" sz="1400" dirty="0"/>
              <a:t> на территорию Российской Федерации </a:t>
            </a:r>
            <a:r>
              <a:rPr lang="ru-RU" sz="1400" b="1" dirty="0"/>
              <a:t>не позднее 15 октября 2014 </a:t>
            </a:r>
            <a:r>
              <a:rPr lang="ru-RU" sz="1400" dirty="0"/>
              <a:t>г. и </a:t>
            </a:r>
            <a:r>
              <a:rPr lang="ru-RU" sz="1400" u="sng" dirty="0"/>
              <a:t>обратились</a:t>
            </a:r>
            <a:r>
              <a:rPr lang="ru-RU" sz="1400" dirty="0"/>
              <a:t> в территориальные органы </a:t>
            </a:r>
            <a:r>
              <a:rPr lang="ru-RU" sz="1400" dirty="0" smtClean="0"/>
              <a:t>ФМС </a:t>
            </a:r>
            <a:r>
              <a:rPr lang="ru-RU" sz="1400" b="1" dirty="0"/>
              <a:t>не позднее 1 ноября 2014 г</a:t>
            </a:r>
            <a:r>
              <a:rPr lang="ru-RU" sz="1400" dirty="0"/>
              <a:t>., </a:t>
            </a:r>
            <a:r>
              <a:rPr lang="ru-RU" sz="1400" b="1" dirty="0"/>
              <a:t>за фактическое проживание в жилых помещениях граждан Российской Федерации </a:t>
            </a:r>
            <a:r>
              <a:rPr lang="ru-RU" sz="1400" b="1" u="sng" dirty="0"/>
              <a:t>с 1 ноября по 31 декабря 2014 </a:t>
            </a:r>
            <a:r>
              <a:rPr lang="ru-RU" sz="1400" b="1" dirty="0"/>
              <a:t>г.</a:t>
            </a:r>
          </a:p>
          <a:p>
            <a:pPr marL="0" indent="0" algn="ctr">
              <a:buNone/>
            </a:pPr>
            <a:endParaRPr lang="ru-RU" sz="1600" b="1" dirty="0"/>
          </a:p>
          <a:p>
            <a:pPr marL="0" indent="0">
              <a:buNone/>
            </a:pPr>
            <a:endParaRPr lang="ru-RU" sz="48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24281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112474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62000" y="4941168"/>
            <a:ext cx="6781800" cy="1231032"/>
          </a:xfrm>
        </p:spPr>
        <p:txBody>
          <a:bodyPr anchor="ctr"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Разрешение на временное проживание</a:t>
            </a:r>
            <a:br>
              <a:rPr lang="ru-RU" sz="3600" dirty="0" smtClean="0"/>
            </a:b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47139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sz="1600" dirty="0" smtClean="0"/>
          </a:p>
          <a:p>
            <a:endParaRPr lang="ru-RU" sz="1600" dirty="0" smtClean="0"/>
          </a:p>
          <a:p>
            <a:endParaRPr lang="ru-RU" sz="1600" dirty="0"/>
          </a:p>
          <a:p>
            <a:pPr marL="0" indent="0">
              <a:buNone/>
            </a:pPr>
            <a:r>
              <a:rPr lang="ru-RU" sz="1600" b="1" dirty="0" smtClean="0"/>
              <a:t>Выдается  </a:t>
            </a:r>
            <a:r>
              <a:rPr lang="ru-RU" sz="1600" b="1" dirty="0"/>
              <a:t>в пределах квоты</a:t>
            </a:r>
            <a:r>
              <a:rPr lang="ru-RU" sz="1600" b="1" dirty="0" smtClean="0"/>
              <a:t>, </a:t>
            </a:r>
            <a:r>
              <a:rPr lang="ru-RU" sz="1600" b="1" dirty="0"/>
              <a:t>утверждаемой ежегодно Правительством РФ.</a:t>
            </a:r>
          </a:p>
          <a:p>
            <a:pPr marL="0" indent="0">
              <a:buNone/>
            </a:pPr>
            <a:endParaRPr lang="ru-RU" sz="1500" dirty="0"/>
          </a:p>
          <a:p>
            <a:pPr marL="0" indent="0">
              <a:buNone/>
            </a:pPr>
            <a:r>
              <a:rPr lang="ru-RU" sz="1500" b="1" u="sng" dirty="0"/>
              <a:t>Документы, для подачи в территориальный орган ФМС:</a:t>
            </a:r>
          </a:p>
          <a:p>
            <a:r>
              <a:rPr lang="ru-RU" sz="1500" dirty="0" smtClean="0"/>
              <a:t>заявление </a:t>
            </a:r>
            <a:endParaRPr lang="ru-RU" sz="1500" dirty="0">
              <a:hlinkClick r:id="rId2"/>
            </a:endParaRPr>
          </a:p>
          <a:p>
            <a:pPr algn="just"/>
            <a:r>
              <a:rPr lang="ru-RU" sz="1500" dirty="0"/>
              <a:t>документ, удостоверяющий личность</a:t>
            </a:r>
          </a:p>
          <a:p>
            <a:pPr algn="just"/>
            <a:r>
              <a:rPr lang="ru-RU" sz="1500" dirty="0" smtClean="0"/>
              <a:t>миграционная карта (при наличии)</a:t>
            </a:r>
            <a:endParaRPr lang="ru-RU" sz="1500" dirty="0"/>
          </a:p>
          <a:p>
            <a:pPr algn="just"/>
            <a:r>
              <a:rPr lang="ru-RU" sz="1500" dirty="0" smtClean="0"/>
              <a:t>квитанция </a:t>
            </a:r>
            <a:r>
              <a:rPr lang="ru-RU" sz="1500" dirty="0"/>
              <a:t>об уплате государственной пошлины </a:t>
            </a:r>
            <a:r>
              <a:rPr lang="ru-RU" sz="1500" dirty="0" smtClean="0"/>
              <a:t>(1600 руб.)</a:t>
            </a:r>
            <a:endParaRPr lang="ru-RU" sz="1500" dirty="0"/>
          </a:p>
          <a:p>
            <a:pPr algn="just"/>
            <a:r>
              <a:rPr lang="ru-RU" sz="1500" dirty="0" smtClean="0"/>
              <a:t>документ</a:t>
            </a:r>
            <a:r>
              <a:rPr lang="ru-RU" sz="1500" dirty="0"/>
              <a:t>, подтверждающий владение данным иностранным гражданином русским языком, знание им истории России и основ законодательства Российской Федерации</a:t>
            </a:r>
          </a:p>
          <a:p>
            <a:pPr marL="0" indent="0" algn="just">
              <a:buNone/>
            </a:pPr>
            <a:r>
              <a:rPr lang="ru-RU" sz="1500" dirty="0" smtClean="0"/>
              <a:t>В </a:t>
            </a:r>
            <a:r>
              <a:rPr lang="ru-RU" sz="1500" dirty="0"/>
              <a:t>течение </a:t>
            </a:r>
            <a:r>
              <a:rPr lang="ru-RU" sz="1500" b="1" dirty="0"/>
              <a:t>тридцати суток </a:t>
            </a:r>
            <a:r>
              <a:rPr lang="ru-RU" sz="1500" dirty="0"/>
              <a:t>со дня подачи им заявления о выдаче ему разрешения на временное </a:t>
            </a:r>
            <a:r>
              <a:rPr lang="ru-RU" sz="1500" dirty="0" smtClean="0"/>
              <a:t>проживание:</a:t>
            </a:r>
            <a:endParaRPr lang="ru-RU" sz="1500" dirty="0"/>
          </a:p>
          <a:p>
            <a:pPr algn="just"/>
            <a:r>
              <a:rPr lang="ru-RU" sz="1500" dirty="0" smtClean="0"/>
              <a:t>документы</a:t>
            </a:r>
            <a:r>
              <a:rPr lang="ru-RU" sz="1500" dirty="0"/>
              <a:t>, подтверждающие отсутствие </a:t>
            </a:r>
            <a:r>
              <a:rPr lang="ru-RU" sz="1500" dirty="0" smtClean="0"/>
              <a:t>заболевания </a:t>
            </a:r>
            <a:r>
              <a:rPr lang="ru-RU" sz="1500" dirty="0"/>
              <a:t>наркоманией и инфекционных заболеваний, которые представляют опасность для окружающих</a:t>
            </a:r>
          </a:p>
          <a:p>
            <a:pPr algn="just"/>
            <a:r>
              <a:rPr lang="ru-RU" sz="1500" dirty="0" smtClean="0"/>
              <a:t>сертификат от отсутствии ВИЧ-инфекции</a:t>
            </a:r>
            <a:endParaRPr lang="ru-RU" sz="1500" dirty="0"/>
          </a:p>
          <a:p>
            <a:pPr marL="0" indent="0" algn="just">
              <a:buNone/>
            </a:pPr>
            <a:r>
              <a:rPr lang="ru-RU" sz="1500" dirty="0" smtClean="0"/>
              <a:t>В </a:t>
            </a:r>
            <a:r>
              <a:rPr lang="ru-RU" sz="1500" dirty="0"/>
              <a:t>течение </a:t>
            </a:r>
            <a:r>
              <a:rPr lang="ru-RU" sz="1500" b="1" dirty="0"/>
              <a:t>одного года </a:t>
            </a:r>
            <a:r>
              <a:rPr lang="ru-RU" sz="1500" dirty="0"/>
              <a:t>со дня его въезда в </a:t>
            </a:r>
            <a:r>
              <a:rPr lang="ru-RU" sz="1500" dirty="0" smtClean="0"/>
              <a:t>РФ </a:t>
            </a:r>
          </a:p>
          <a:p>
            <a:pPr algn="just"/>
            <a:r>
              <a:rPr lang="ru-RU" sz="1500" dirty="0" smtClean="0"/>
              <a:t>свидетельство </a:t>
            </a:r>
            <a:r>
              <a:rPr lang="ru-RU" sz="1500" dirty="0"/>
              <a:t>(уведомление) о постановке данного иностранного гражданина на учет в налоговом </a:t>
            </a:r>
            <a:r>
              <a:rPr lang="ru-RU" sz="1500" dirty="0" smtClean="0"/>
              <a:t>органе.</a:t>
            </a:r>
          </a:p>
          <a:p>
            <a:pPr algn="just"/>
            <a:endParaRPr lang="ru-RU" sz="1500" dirty="0" smtClean="0"/>
          </a:p>
          <a:p>
            <a:pPr marL="0" indent="0" algn="just">
              <a:buNone/>
            </a:pPr>
            <a:r>
              <a:rPr lang="ru-RU" sz="1500" b="1" dirty="0" smtClean="0"/>
              <a:t>Срок оформления  - 60 дней!</a:t>
            </a:r>
            <a:endParaRPr lang="ru-RU" sz="1500" b="1" dirty="0"/>
          </a:p>
          <a:p>
            <a:pPr marL="0" indent="0">
              <a:buNone/>
            </a:pPr>
            <a:endParaRPr lang="ru-RU" sz="48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930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112474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62000" y="4941168"/>
            <a:ext cx="6781800" cy="1231032"/>
          </a:xfrm>
        </p:spPr>
        <p:txBody>
          <a:bodyPr anchor="ctr"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Разрешение на временное проживание</a:t>
            </a:r>
            <a:br>
              <a:rPr lang="ru-RU" sz="3600" dirty="0" smtClean="0"/>
            </a:b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471392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ru-RU" sz="5600" b="1" dirty="0" smtClean="0"/>
              <a:t>Право на РВП вне квоты:</a:t>
            </a:r>
          </a:p>
          <a:p>
            <a:pPr marL="0" indent="0" algn="ctr">
              <a:buNone/>
            </a:pPr>
            <a:endParaRPr lang="ru-RU" sz="2500" b="1" dirty="0"/>
          </a:p>
          <a:p>
            <a:pPr marL="0" indent="0" algn="just">
              <a:buNone/>
            </a:pPr>
            <a:r>
              <a:rPr lang="ru-RU" sz="4400" dirty="0"/>
              <a:t>1) родившемуся на территории РСФСР и состоявшему в прошлом в гражданстве СССР или родившемуся на территории Российской Федерации;</a:t>
            </a:r>
          </a:p>
          <a:p>
            <a:pPr marL="0" indent="0" algn="just">
              <a:buNone/>
            </a:pPr>
            <a:r>
              <a:rPr lang="ru-RU" sz="4400" dirty="0"/>
              <a:t>2) признанному нетрудоспособным и имеющему дееспособных сына или дочь, состоящих в гражданстве Российской Федерации;</a:t>
            </a:r>
          </a:p>
          <a:p>
            <a:pPr marL="0" indent="0" algn="just">
              <a:buNone/>
            </a:pPr>
            <a:r>
              <a:rPr lang="ru-RU" sz="4400" dirty="0"/>
              <a:t>3) имеющему хотя бы одного нетрудоспособного родителя, состоящего в гражданстве Российской Федерации;</a:t>
            </a:r>
          </a:p>
          <a:p>
            <a:pPr marL="0" indent="0" algn="just">
              <a:buNone/>
            </a:pPr>
            <a:r>
              <a:rPr lang="ru-RU" sz="4400" dirty="0"/>
              <a:t>4) состоящему в браке с гражданином Российской Федерации, имеющим </a:t>
            </a:r>
            <a:r>
              <a:rPr lang="ru-RU" sz="4400" u="sng" dirty="0"/>
              <a:t>место жительства </a:t>
            </a:r>
            <a:r>
              <a:rPr lang="ru-RU" sz="4400" dirty="0"/>
              <a:t>в Российской Федерации;</a:t>
            </a:r>
          </a:p>
          <a:p>
            <a:pPr marL="0" indent="0" algn="just">
              <a:buNone/>
            </a:pPr>
            <a:r>
              <a:rPr lang="ru-RU" sz="4400" dirty="0" smtClean="0"/>
              <a:t>5) поступившему </a:t>
            </a:r>
            <a:r>
              <a:rPr lang="ru-RU" sz="4400" dirty="0"/>
              <a:t>на военную службу, на срок его военной службы;</a:t>
            </a:r>
          </a:p>
          <a:p>
            <a:pPr marL="0" indent="0" algn="just">
              <a:buNone/>
            </a:pPr>
            <a:r>
              <a:rPr lang="ru-RU" sz="4400" dirty="0" smtClean="0"/>
              <a:t>6) </a:t>
            </a:r>
            <a:r>
              <a:rPr lang="ru-RU" sz="4400" dirty="0"/>
              <a:t>являющемуся </a:t>
            </a:r>
            <a:r>
              <a:rPr lang="ru-RU" sz="4400" dirty="0" smtClean="0"/>
              <a:t>участником  Гос. программы   по переселению соотечественников и членам его семьи </a:t>
            </a:r>
          </a:p>
          <a:p>
            <a:pPr marL="0" indent="0" algn="just">
              <a:buNone/>
            </a:pPr>
            <a:r>
              <a:rPr lang="ru-RU" sz="4400" dirty="0" smtClean="0"/>
              <a:t>7) </a:t>
            </a:r>
            <a:r>
              <a:rPr lang="ru-RU" sz="4400" dirty="0"/>
              <a:t>имеющему </a:t>
            </a:r>
            <a:r>
              <a:rPr lang="ru-RU" sz="4400" dirty="0" smtClean="0"/>
              <a:t>ребенка в </a:t>
            </a:r>
            <a:r>
              <a:rPr lang="ru-RU" sz="4400" dirty="0"/>
              <a:t>гражданстве Российской Федерации;</a:t>
            </a:r>
          </a:p>
          <a:p>
            <a:pPr marL="0" indent="0" algn="just">
              <a:buNone/>
            </a:pPr>
            <a:r>
              <a:rPr lang="ru-RU" sz="4400" dirty="0" smtClean="0"/>
              <a:t>8) </a:t>
            </a:r>
            <a:r>
              <a:rPr lang="ru-RU" sz="4400" dirty="0"/>
              <a:t>имеющему состоящих в гражданстве </a:t>
            </a:r>
            <a:r>
              <a:rPr lang="ru-RU" sz="4400" dirty="0" smtClean="0"/>
              <a:t>РФ недееспособных/ ограниченно дееспособных сына или </a:t>
            </a:r>
            <a:r>
              <a:rPr lang="ru-RU" sz="4400" dirty="0"/>
              <a:t>дочь, достигших возраста восемнадцати </a:t>
            </a:r>
            <a:r>
              <a:rPr lang="ru-RU" sz="4400" dirty="0" smtClean="0"/>
              <a:t>лет;</a:t>
            </a:r>
            <a:endParaRPr lang="ru-RU" sz="4400" dirty="0"/>
          </a:p>
          <a:p>
            <a:pPr marL="0" indent="0" algn="just">
              <a:buNone/>
            </a:pPr>
            <a:r>
              <a:rPr lang="ru-RU" sz="4400" dirty="0" smtClean="0"/>
              <a:t>9) лицу, не </a:t>
            </a:r>
            <a:r>
              <a:rPr lang="ru-RU" sz="4400" dirty="0"/>
              <a:t>достигшему </a:t>
            </a:r>
            <a:r>
              <a:rPr lang="ru-RU" sz="4400" dirty="0" smtClean="0"/>
              <a:t>восемнадцати </a:t>
            </a:r>
            <a:r>
              <a:rPr lang="ru-RU" sz="4400" dirty="0"/>
              <a:t>лет, получающему </a:t>
            </a:r>
            <a:r>
              <a:rPr lang="ru-RU" sz="4400" dirty="0" smtClean="0"/>
              <a:t>РВП совместно </a:t>
            </a:r>
            <a:r>
              <a:rPr lang="ru-RU" sz="4400" dirty="0"/>
              <a:t>с родителем (усыновителем, опекуном, попечителем) - иностранным </a:t>
            </a:r>
            <a:r>
              <a:rPr lang="ru-RU" sz="4400" dirty="0" smtClean="0"/>
              <a:t>гражданином;</a:t>
            </a:r>
          </a:p>
          <a:p>
            <a:pPr marL="0" indent="0" algn="just">
              <a:buNone/>
            </a:pPr>
            <a:r>
              <a:rPr lang="ru-RU" sz="4400" dirty="0" smtClean="0"/>
              <a:t>10) </a:t>
            </a:r>
            <a:r>
              <a:rPr lang="ru-RU" sz="4400" dirty="0"/>
              <a:t>не достигшему возраста восемнадцати лет, получающему разрешение на временное проживание по заявлению родителя (усыновителя, опекуна, попечителя) - гражданина Российской Федерации;</a:t>
            </a:r>
          </a:p>
          <a:p>
            <a:pPr marL="0" indent="0" algn="just">
              <a:buNone/>
            </a:pPr>
            <a:r>
              <a:rPr lang="ru-RU" sz="4400" dirty="0" smtClean="0"/>
              <a:t>11) в иных случаях, предусмотренных законом</a:t>
            </a:r>
            <a:endParaRPr lang="ru-RU" sz="4400" dirty="0"/>
          </a:p>
          <a:p>
            <a:pPr marL="0" indent="0">
              <a:buNone/>
            </a:pPr>
            <a:endParaRPr lang="ru-RU" sz="48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175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112474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62000" y="4941168"/>
            <a:ext cx="6781800" cy="1231032"/>
          </a:xfrm>
        </p:spPr>
        <p:txBody>
          <a:bodyPr anchor="ctr"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Разрешение на временное проживание</a:t>
            </a:r>
            <a:br>
              <a:rPr lang="ru-RU" sz="3600" dirty="0" smtClean="0"/>
            </a:b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471392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Трудовая деятельность</a:t>
            </a:r>
            <a:endParaRPr lang="ru-RU" b="1" dirty="0"/>
          </a:p>
          <a:p>
            <a:pPr marL="0" indent="0" algn="just">
              <a:buNone/>
            </a:pPr>
            <a:r>
              <a:rPr lang="ru-RU" sz="2000" dirty="0" smtClean="0"/>
              <a:t>Временно </a:t>
            </a:r>
            <a:r>
              <a:rPr lang="ru-RU" sz="2000" dirty="0"/>
              <a:t>проживающие в РФ иностранные граждане могут трудиться только в том субъекте РФ, на территории которого им разрешено временное </a:t>
            </a:r>
            <a:r>
              <a:rPr lang="ru-RU" sz="2000" dirty="0" smtClean="0"/>
              <a:t>проживание</a:t>
            </a:r>
          </a:p>
          <a:p>
            <a:pPr marL="0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r>
              <a:rPr lang="ru-RU" sz="2000" b="1" i="1" dirty="0" smtClean="0"/>
              <a:t>Исключения! </a:t>
            </a:r>
            <a:r>
              <a:rPr lang="ru-RU" sz="2000" dirty="0"/>
              <a:t>(Приказ </a:t>
            </a:r>
            <a:r>
              <a:rPr lang="ru-RU" sz="2000" dirty="0" err="1"/>
              <a:t>Минздравсоцразвития</a:t>
            </a:r>
            <a:r>
              <a:rPr lang="ru-RU" sz="2000" dirty="0"/>
              <a:t> РФ от 28.07.2010 N 564н)</a:t>
            </a:r>
          </a:p>
          <a:p>
            <a:pPr marL="0" indent="0" algn="just">
              <a:buNone/>
            </a:pPr>
            <a:r>
              <a:rPr lang="ru-RU" sz="2000" dirty="0" smtClean="0"/>
              <a:t>Когда </a:t>
            </a:r>
            <a:r>
              <a:rPr lang="ru-RU" sz="2000" dirty="0"/>
              <a:t>работник трудится по определенной профессии или должности и его работа связана с командировками либо носит разъездной </a:t>
            </a:r>
            <a:r>
              <a:rPr lang="ru-RU" sz="2000" dirty="0" smtClean="0"/>
              <a:t>характер </a:t>
            </a:r>
            <a:r>
              <a:rPr lang="ru-RU" sz="2000" i="1" dirty="0" smtClean="0"/>
              <a:t>(например</a:t>
            </a:r>
            <a:r>
              <a:rPr lang="ru-RU" sz="2000" i="1" dirty="0"/>
              <a:t>: водитель </a:t>
            </a:r>
            <a:r>
              <a:rPr lang="ru-RU" sz="2000" i="1" dirty="0" smtClean="0"/>
              <a:t>автомобиля, машинист электропоезда, фотограф, артист, инженер, переводчик и др</a:t>
            </a:r>
            <a:r>
              <a:rPr lang="ru-RU" sz="2000" dirty="0" smtClean="0"/>
              <a:t>.)</a:t>
            </a:r>
            <a:endParaRPr lang="ru-RU" sz="2000" dirty="0"/>
          </a:p>
          <a:p>
            <a:pPr marL="0" indent="0" algn="just">
              <a:buNone/>
            </a:pPr>
            <a:r>
              <a:rPr lang="ru-RU" sz="2000" i="1" u="sng" dirty="0" smtClean="0"/>
              <a:t>При </a:t>
            </a:r>
            <a:r>
              <a:rPr lang="ru-RU" sz="2000" i="1" u="sng" dirty="0"/>
              <a:t>этом:</a:t>
            </a:r>
          </a:p>
          <a:p>
            <a:pPr marL="0" indent="0" algn="just">
              <a:buNone/>
            </a:pPr>
            <a:r>
              <a:rPr lang="ru-RU" sz="2000" dirty="0"/>
              <a:t>а</a:t>
            </a:r>
            <a:r>
              <a:rPr lang="ru-RU" sz="2000" dirty="0" smtClean="0"/>
              <a:t>) </a:t>
            </a:r>
            <a:r>
              <a:rPr lang="ru-RU" sz="2000" dirty="0"/>
              <a:t>не </a:t>
            </a:r>
            <a:r>
              <a:rPr lang="ru-RU" sz="2000" dirty="0" smtClean="0"/>
              <a:t>более 40 </a:t>
            </a:r>
            <a:r>
              <a:rPr lang="ru-RU" sz="2000" dirty="0"/>
              <a:t>календарных дней в течение 12 </a:t>
            </a:r>
            <a:r>
              <a:rPr lang="ru-RU" sz="2000" dirty="0" smtClean="0"/>
              <a:t>месяцев - </a:t>
            </a:r>
            <a:r>
              <a:rPr lang="ru-RU" sz="2000" dirty="0"/>
              <a:t>при направлении в служебную командировку;</a:t>
            </a:r>
          </a:p>
          <a:p>
            <a:pPr marL="0" indent="0" algn="just">
              <a:buNone/>
            </a:pPr>
            <a:r>
              <a:rPr lang="ru-RU" sz="2000" dirty="0"/>
              <a:t>б) </a:t>
            </a:r>
            <a:r>
              <a:rPr lang="ru-RU" sz="2000" dirty="0" smtClean="0"/>
              <a:t>не более 90 </a:t>
            </a:r>
            <a:r>
              <a:rPr lang="ru-RU" sz="2000" dirty="0"/>
              <a:t>календарных дней в течение 12 </a:t>
            </a:r>
            <a:r>
              <a:rPr lang="ru-RU" sz="2000" dirty="0" smtClean="0"/>
              <a:t>месяцев - если </a:t>
            </a:r>
            <a:r>
              <a:rPr lang="ru-RU" sz="2000" dirty="0"/>
              <a:t>постоянная работа осуществляется </a:t>
            </a:r>
            <a:r>
              <a:rPr lang="ru-RU" sz="2000" dirty="0" smtClean="0"/>
              <a:t>в </a:t>
            </a:r>
            <a:r>
              <a:rPr lang="ru-RU" sz="2000" dirty="0"/>
              <a:t>пути или носит разъездной характер </a:t>
            </a:r>
            <a:r>
              <a:rPr lang="ru-RU" sz="2000" dirty="0" smtClean="0"/>
              <a:t>(что определено трудовым договором).</a:t>
            </a:r>
            <a:endParaRPr lang="ru-RU" sz="2000" dirty="0"/>
          </a:p>
          <a:p>
            <a:pPr marL="0" indent="0" algn="just">
              <a:buNone/>
            </a:pPr>
            <a:r>
              <a:rPr lang="ru-RU" dirty="0">
                <a:solidFill>
                  <a:srgbClr val="C00000"/>
                </a:solidFill>
              </a:rPr>
              <a:t>с 1 января 2015 </a:t>
            </a:r>
            <a:r>
              <a:rPr lang="ru-RU" dirty="0">
                <a:solidFill>
                  <a:schemeClr val="accent1"/>
                </a:solidFill>
              </a:rPr>
              <a:t>г.</a:t>
            </a:r>
            <a:r>
              <a:rPr lang="ru-RU" dirty="0"/>
              <a:t> </a:t>
            </a:r>
            <a:r>
              <a:rPr lang="ru-RU" dirty="0">
                <a:solidFill>
                  <a:srgbClr val="C00000"/>
                </a:solidFill>
              </a:rPr>
              <a:t>введена</a:t>
            </a:r>
            <a:r>
              <a:rPr lang="ru-RU" dirty="0"/>
              <a:t> </a:t>
            </a:r>
            <a:r>
              <a:rPr lang="ru-RU" dirty="0">
                <a:solidFill>
                  <a:srgbClr val="C00000"/>
                </a:solidFill>
              </a:rPr>
              <a:t>ответственность для работодателей </a:t>
            </a:r>
            <a:r>
              <a:rPr lang="ru-RU" dirty="0"/>
              <a:t>за привлечение иностранного гражданина </a:t>
            </a:r>
            <a:r>
              <a:rPr lang="ru-RU" dirty="0" smtClean="0"/>
              <a:t>к </a:t>
            </a:r>
            <a:r>
              <a:rPr lang="ru-RU" dirty="0"/>
              <a:t>трудовой деятельности вне </a:t>
            </a:r>
            <a:r>
              <a:rPr lang="ru-RU" dirty="0" smtClean="0"/>
              <a:t>разрешенного </a:t>
            </a:r>
            <a:r>
              <a:rPr lang="ru-RU" dirty="0"/>
              <a:t>субъекта </a:t>
            </a:r>
            <a:r>
              <a:rPr lang="ru-RU" dirty="0" smtClean="0"/>
              <a:t>РФ (ч. 1 ст. 18.15. КоАП РФ), с выплатой штрафа до 800 </a:t>
            </a:r>
            <a:r>
              <a:rPr lang="ru-RU" dirty="0"/>
              <a:t>000 </a:t>
            </a:r>
            <a:r>
              <a:rPr lang="ru-RU" dirty="0" smtClean="0"/>
              <a:t>руб.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66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737320"/>
          </a:xfrm>
        </p:spPr>
        <p:txBody>
          <a:bodyPr/>
          <a:lstStyle/>
          <a:p>
            <a:r>
              <a:rPr lang="ru-RU" dirty="0" smtClean="0"/>
              <a:t>Вид на жительство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6874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200" b="1" u="sng" dirty="0" smtClean="0"/>
              <a:t>Документы</a:t>
            </a:r>
            <a:r>
              <a:rPr lang="ru-RU" sz="1200" b="1" u="sng" dirty="0"/>
              <a:t>, для подачи в территориальный орган ФМС</a:t>
            </a:r>
            <a:r>
              <a:rPr lang="ru-RU" sz="1200" b="1" u="sng" dirty="0" smtClean="0"/>
              <a:t>:</a:t>
            </a:r>
          </a:p>
          <a:p>
            <a:r>
              <a:rPr lang="ru-RU" sz="1200" dirty="0" smtClean="0"/>
              <a:t>заявление</a:t>
            </a:r>
          </a:p>
          <a:p>
            <a:r>
              <a:rPr lang="ru-RU" sz="1200" dirty="0" smtClean="0"/>
              <a:t>четыре </a:t>
            </a:r>
            <a:r>
              <a:rPr lang="ru-RU" sz="1200" dirty="0"/>
              <a:t>личные фотографии </a:t>
            </a:r>
            <a:r>
              <a:rPr lang="ru-RU" sz="1200" dirty="0" smtClean="0"/>
              <a:t>(35 </a:t>
            </a:r>
            <a:r>
              <a:rPr lang="ru-RU" sz="1200" dirty="0"/>
              <a:t>x 45 </a:t>
            </a:r>
            <a:r>
              <a:rPr lang="ru-RU" sz="1200" dirty="0" smtClean="0"/>
              <a:t>мм).</a:t>
            </a:r>
            <a:endParaRPr lang="ru-RU" sz="1200" dirty="0"/>
          </a:p>
          <a:p>
            <a:r>
              <a:rPr lang="ru-RU" sz="1200" dirty="0"/>
              <a:t>документ, удостоверяющий личность</a:t>
            </a:r>
          </a:p>
          <a:p>
            <a:r>
              <a:rPr lang="ru-RU" sz="1200" dirty="0"/>
              <a:t> документ, подтверждающий наличие у заявителя законного источника средств к существованию, позволяющего содержать себя в РФ в пределах прожиточного минимума, или документ, подтверждающий его </a:t>
            </a:r>
            <a:r>
              <a:rPr lang="ru-RU" sz="1200" dirty="0" smtClean="0"/>
              <a:t>нетрудоспособность </a:t>
            </a:r>
            <a:r>
              <a:rPr lang="ru-RU" sz="1050" dirty="0" smtClean="0"/>
              <a:t>(</a:t>
            </a:r>
            <a:r>
              <a:rPr lang="ru-RU" sz="1050" i="1" dirty="0" smtClean="0"/>
              <a:t>справка </a:t>
            </a:r>
            <a:r>
              <a:rPr lang="ru-RU" sz="1050" i="1" dirty="0"/>
              <a:t>о </a:t>
            </a:r>
            <a:r>
              <a:rPr lang="ru-RU" sz="1050" i="1" dirty="0" smtClean="0"/>
              <a:t>доходах, </a:t>
            </a:r>
            <a:r>
              <a:rPr lang="ru-RU" sz="1050" i="1" dirty="0"/>
              <a:t>справка с места работы, пенсионное удостоверение, подтверждение о получении алиментов, справка о доходах лица, на иждивении которого находится заявитель, патент с документом, подтверждающим уплату </a:t>
            </a:r>
            <a:r>
              <a:rPr lang="ru-RU" sz="1050" i="1" dirty="0" smtClean="0"/>
              <a:t>НДФЛ, </a:t>
            </a:r>
            <a:r>
              <a:rPr lang="ru-RU" sz="1050" i="1" dirty="0"/>
              <a:t>справка о наличии банковского вклада с указанием номера счета и суммы </a:t>
            </a:r>
            <a:r>
              <a:rPr lang="ru-RU" sz="1050" i="1" dirty="0" smtClean="0"/>
              <a:t>вклада  (не </a:t>
            </a:r>
            <a:r>
              <a:rPr lang="ru-RU" sz="1050" i="1" dirty="0"/>
              <a:t>ниже прожиточного </a:t>
            </a:r>
            <a:r>
              <a:rPr lang="ru-RU" sz="1050" i="1" dirty="0" smtClean="0"/>
              <a:t>минимума  в субъекте </a:t>
            </a:r>
            <a:r>
              <a:rPr lang="ru-RU" sz="1050" i="1" dirty="0"/>
              <a:t>РФ </a:t>
            </a:r>
            <a:r>
              <a:rPr lang="ru-RU" sz="1050" i="1" dirty="0" smtClean="0"/>
              <a:t>)и </a:t>
            </a:r>
            <a:r>
              <a:rPr lang="ru-RU" sz="1050" i="1" dirty="0" err="1" smtClean="0"/>
              <a:t>др</a:t>
            </a:r>
            <a:r>
              <a:rPr lang="ru-RU" sz="1050" i="1" dirty="0" smtClean="0"/>
              <a:t>);</a:t>
            </a:r>
          </a:p>
          <a:p>
            <a:r>
              <a:rPr lang="ru-RU" sz="1200" dirty="0" smtClean="0"/>
              <a:t>документ</a:t>
            </a:r>
            <a:r>
              <a:rPr lang="ru-RU" sz="1200" dirty="0"/>
              <a:t>, подтверждающий наличие у заявителя жилого </a:t>
            </a:r>
            <a:r>
              <a:rPr lang="ru-RU" sz="1200" dirty="0" smtClean="0"/>
              <a:t>помещения </a:t>
            </a:r>
            <a:r>
              <a:rPr lang="ru-RU" sz="1050" i="1" dirty="0" smtClean="0"/>
              <a:t>(этот </a:t>
            </a:r>
            <a:r>
              <a:rPr lang="ru-RU" sz="1050" i="1" dirty="0"/>
              <a:t>документ представляется иностранным гражданином, обращающимся с заявлением </a:t>
            </a:r>
            <a:r>
              <a:rPr lang="ru-RU" sz="1050" i="1" u="sng" dirty="0"/>
              <a:t>по истечении трех лет со дня въезда в РФ</a:t>
            </a:r>
            <a:r>
              <a:rPr lang="ru-RU" sz="1050" i="1" dirty="0"/>
              <a:t>, и только в том случае, если сведения, содержащиеся в этом документе, не находятся в распоряжении государственных органов и органов местного </a:t>
            </a:r>
            <a:r>
              <a:rPr lang="ru-RU" sz="1050" i="1" dirty="0" smtClean="0"/>
              <a:t>самоуправления);</a:t>
            </a:r>
            <a:endParaRPr lang="ru-RU" sz="1050" i="1" dirty="0"/>
          </a:p>
          <a:p>
            <a:r>
              <a:rPr lang="ru-RU" sz="1200" dirty="0" smtClean="0"/>
              <a:t>документ</a:t>
            </a:r>
            <a:r>
              <a:rPr lang="ru-RU" sz="1200" dirty="0"/>
              <a:t>, выданный полномочным учреждением здравоохранения РФ, свидетельствующий о том, что заявитель не болен наркоманией и инфекционными заболеваниями, которые представляют опасность для </a:t>
            </a:r>
            <a:r>
              <a:rPr lang="ru-RU" sz="1200" dirty="0" smtClean="0"/>
              <a:t>окружающих</a:t>
            </a:r>
            <a:r>
              <a:rPr lang="ru-RU" sz="1200" dirty="0"/>
              <a:t>;</a:t>
            </a:r>
            <a:endParaRPr lang="ru-RU" sz="1200" dirty="0">
              <a:hlinkClick r:id="rId2"/>
            </a:endParaRPr>
          </a:p>
          <a:p>
            <a:r>
              <a:rPr lang="ru-RU" sz="1200" dirty="0" smtClean="0"/>
              <a:t>сертификат </a:t>
            </a:r>
            <a:r>
              <a:rPr lang="ru-RU" sz="1200" dirty="0"/>
              <a:t>об отсутствии </a:t>
            </a:r>
            <a:r>
              <a:rPr lang="ru-RU" sz="1200" dirty="0" smtClean="0"/>
              <a:t>ВИЧ-инфекции;</a:t>
            </a:r>
            <a:endParaRPr lang="ru-RU" sz="1200" dirty="0"/>
          </a:p>
          <a:p>
            <a:r>
              <a:rPr lang="ru-RU" sz="1200" dirty="0" smtClean="0"/>
              <a:t>документ</a:t>
            </a:r>
            <a:r>
              <a:rPr lang="ru-RU" sz="1200" dirty="0"/>
              <a:t>, подтверждающий владение русским языком, знание истории России и основ законодательства РФ. </a:t>
            </a:r>
            <a:endParaRPr lang="ru-RU" sz="1200" b="1" u="sng" dirty="0"/>
          </a:p>
          <a:p>
            <a:pPr marL="0" indent="0">
              <a:buNone/>
            </a:pPr>
            <a:endParaRPr lang="ru-RU" sz="1050" dirty="0" smtClean="0"/>
          </a:p>
          <a:p>
            <a:pPr marL="0" indent="0">
              <a:buNone/>
            </a:pPr>
            <a:r>
              <a:rPr lang="ru-RU" sz="1200" b="1" dirty="0" smtClean="0"/>
              <a:t>Срок оформления – 6 месяцев</a:t>
            </a:r>
            <a:r>
              <a:rPr lang="ru-RU" sz="1200" dirty="0" smtClean="0"/>
              <a:t> (</a:t>
            </a:r>
            <a:r>
              <a:rPr lang="ru-RU" sz="1200" i="1" dirty="0"/>
              <a:t>к</a:t>
            </a:r>
            <a:r>
              <a:rPr lang="ru-RU" sz="1200" i="1" dirty="0" smtClean="0"/>
              <a:t>роме граждан, признанных носителями русского языка и участников гос. программы по переселению соотечественников – </a:t>
            </a:r>
            <a:r>
              <a:rPr lang="ru-RU" sz="1200" b="1" i="1" dirty="0" smtClean="0"/>
              <a:t>2 месяца</a:t>
            </a:r>
            <a:r>
              <a:rPr lang="ru-RU" sz="1200" dirty="0" smtClean="0"/>
              <a:t>)</a:t>
            </a:r>
          </a:p>
          <a:p>
            <a:pPr marL="0" indent="0">
              <a:buNone/>
            </a:pPr>
            <a:endParaRPr lang="ru-RU" sz="1200" dirty="0" smtClean="0"/>
          </a:p>
          <a:p>
            <a:pPr marL="0" indent="0">
              <a:buNone/>
            </a:pPr>
            <a:r>
              <a:rPr lang="ru-RU" sz="1200" dirty="0" smtClean="0"/>
              <a:t>Выдается </a:t>
            </a:r>
            <a:r>
              <a:rPr lang="ru-RU" sz="1200" b="1" dirty="0"/>
              <a:t>на 5 лет. </a:t>
            </a:r>
            <a:r>
              <a:rPr lang="ru-RU" sz="1200" dirty="0"/>
              <a:t>Возможность продления неограниченное количество раз.</a:t>
            </a:r>
          </a:p>
          <a:p>
            <a:pPr marL="0" indent="0">
              <a:buNone/>
            </a:pPr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260606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Гражданство РФ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62000" y="609600"/>
            <a:ext cx="3657600" cy="4259559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ru-RU" sz="32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3200" b="1" dirty="0" smtClean="0">
                <a:solidFill>
                  <a:srgbClr val="C00000"/>
                </a:solidFill>
              </a:rPr>
              <a:t>В общем порядке</a:t>
            </a:r>
          </a:p>
          <a:p>
            <a:r>
              <a:rPr lang="ru-RU" dirty="0"/>
              <a:t>проживает на территории РФ в течение </a:t>
            </a:r>
            <a:r>
              <a:rPr lang="ru-RU" dirty="0" smtClean="0"/>
              <a:t>5 лет непрерывно (для беженцев – 1 год).</a:t>
            </a:r>
            <a:endParaRPr lang="ru-RU" dirty="0"/>
          </a:p>
          <a:p>
            <a:pPr marL="0" indent="0">
              <a:buNone/>
            </a:pPr>
            <a:r>
              <a:rPr lang="ru-RU" i="1" dirty="0" smtClean="0"/>
              <a:t>Выезжал за пределы РФ не </a:t>
            </a:r>
            <a:r>
              <a:rPr lang="ru-RU" i="1" dirty="0"/>
              <a:t>более чем на три месяца в течение года.</a:t>
            </a:r>
            <a:endParaRPr lang="ru-RU" dirty="0"/>
          </a:p>
          <a:p>
            <a:r>
              <a:rPr lang="ru-RU" dirty="0" smtClean="0"/>
              <a:t>имеет </a:t>
            </a:r>
            <a:r>
              <a:rPr lang="ru-RU" dirty="0"/>
              <a:t>законный источник средств к существованию;</a:t>
            </a:r>
          </a:p>
          <a:p>
            <a:r>
              <a:rPr lang="ru-RU" dirty="0" smtClean="0"/>
              <a:t>обратился </a:t>
            </a:r>
            <a:r>
              <a:rPr lang="ru-RU" dirty="0"/>
              <a:t>с заявлением об отказе от имеющегося у него другого гражданства в полномочный орган иностранного государства. </a:t>
            </a:r>
          </a:p>
          <a:p>
            <a:r>
              <a:rPr lang="ru-RU" dirty="0" smtClean="0"/>
              <a:t>владеет </a:t>
            </a:r>
            <a:r>
              <a:rPr lang="ru-RU" dirty="0"/>
              <a:t>русским языком</a:t>
            </a:r>
          </a:p>
          <a:p>
            <a:pPr marL="0" indent="0">
              <a:buNone/>
            </a:pPr>
            <a:r>
              <a:rPr lang="ru-RU" b="1" dirty="0" smtClean="0"/>
              <a:t> 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 smtClean="0"/>
              <a:t>Гос. пошлина – 3500 руб.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425956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3200" b="1" dirty="0" smtClean="0">
                <a:solidFill>
                  <a:srgbClr val="C00000"/>
                </a:solidFill>
              </a:rPr>
              <a:t>В упрощенном порядке</a:t>
            </a:r>
          </a:p>
          <a:p>
            <a:r>
              <a:rPr lang="ru-RU" sz="2500" dirty="0"/>
              <a:t>о</a:t>
            </a:r>
            <a:r>
              <a:rPr lang="ru-RU" sz="2500" dirty="0" smtClean="0"/>
              <a:t>дин </a:t>
            </a:r>
            <a:r>
              <a:rPr lang="ru-RU" sz="2500" dirty="0" smtClean="0"/>
              <a:t>из  родителей </a:t>
            </a:r>
            <a:r>
              <a:rPr lang="ru-RU" sz="2500" dirty="0"/>
              <a:t>имеет гражданство РФ и проживает на территории РФ</a:t>
            </a:r>
          </a:p>
          <a:p>
            <a:r>
              <a:rPr lang="ru-RU" sz="2500" dirty="0" smtClean="0"/>
              <a:t> признанные носителями </a:t>
            </a:r>
            <a:r>
              <a:rPr lang="ru-RU" sz="2500" dirty="0"/>
              <a:t>русского языка</a:t>
            </a:r>
          </a:p>
          <a:p>
            <a:r>
              <a:rPr lang="ru-RU" sz="2500" dirty="0"/>
              <a:t> родились на территории РСФСР и имели гражданство бывшего СССР;</a:t>
            </a:r>
          </a:p>
          <a:p>
            <a:r>
              <a:rPr lang="ru-RU" sz="2500" dirty="0" smtClean="0"/>
              <a:t>состоят </a:t>
            </a:r>
            <a:r>
              <a:rPr lang="ru-RU" sz="2500" dirty="0"/>
              <a:t>в браке с гражданином РФ не менее трех лет;</a:t>
            </a:r>
          </a:p>
          <a:p>
            <a:r>
              <a:rPr lang="ru-RU" sz="2500" dirty="0" smtClean="0"/>
              <a:t> </a:t>
            </a:r>
            <a:r>
              <a:rPr lang="ru-RU" sz="2500" dirty="0"/>
              <a:t>являются нетрудоспособными и имеют совершеннолетних дееспособных сына или дочь, являющихся гражданами РФ;</a:t>
            </a:r>
          </a:p>
          <a:p>
            <a:r>
              <a:rPr lang="ru-RU" sz="2500" dirty="0" smtClean="0"/>
              <a:t>имеют ребенка - гражданина </a:t>
            </a:r>
            <a:r>
              <a:rPr lang="ru-RU" sz="2500" dirty="0"/>
              <a:t>РФ</a:t>
            </a:r>
          </a:p>
          <a:p>
            <a:r>
              <a:rPr lang="ru-RU" sz="2500" dirty="0"/>
              <a:t>в</a:t>
            </a:r>
            <a:r>
              <a:rPr lang="ru-RU" sz="2500" dirty="0" smtClean="0"/>
              <a:t>етераны </a:t>
            </a:r>
            <a:r>
              <a:rPr lang="ru-RU" sz="2500" dirty="0"/>
              <a:t>ВОВ, имевшие гражданство бывшего СССР и проживающие на территории РФ.</a:t>
            </a:r>
          </a:p>
          <a:p>
            <a:r>
              <a:rPr lang="ru-RU" sz="2500" dirty="0"/>
              <a:t>ребенок, один из родителей которого имеет гражданство РФ</a:t>
            </a:r>
            <a:r>
              <a:rPr lang="ru-RU" sz="2500" dirty="0" smtClean="0"/>
              <a:t>;</a:t>
            </a:r>
          </a:p>
          <a:p>
            <a:r>
              <a:rPr lang="ru-RU" sz="2500" dirty="0" smtClean="0"/>
              <a:t>иные основания</a:t>
            </a:r>
            <a:endParaRPr lang="ru-RU" sz="2500" dirty="0"/>
          </a:p>
          <a:p>
            <a:pPr marL="0" indent="0">
              <a:buNone/>
            </a:pPr>
            <a:r>
              <a:rPr lang="ru-RU" sz="2500" dirty="0"/>
              <a:t>Срок проживания в РФ – 1 год</a:t>
            </a:r>
          </a:p>
          <a:p>
            <a:pPr marL="0" indent="0">
              <a:buNone/>
            </a:pPr>
            <a:endParaRPr lang="ru-RU" sz="2900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4941168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</a:rPr>
              <a:t>Положение о порядке рассмотрения вопросов гражданства российской федерации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</a:rPr>
              <a:t>, утв. 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</a:rPr>
              <a:t>Указом Президента РФ № 1325 от 14.11.2002.</a:t>
            </a:r>
          </a:p>
          <a:p>
            <a:endParaRPr lang="ru-RU" sz="1200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918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112474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62000" y="5517232"/>
            <a:ext cx="6781800" cy="654968"/>
          </a:xfrm>
        </p:spPr>
        <p:txBody>
          <a:bodyPr anchor="ctr">
            <a:normAutofit fontScale="90000"/>
          </a:bodyPr>
          <a:lstStyle/>
          <a:p>
            <a:r>
              <a:rPr lang="ru-RU" sz="3600" dirty="0" smtClean="0"/>
              <a:t>Переселение соотечественников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762000" y="548680"/>
            <a:ext cx="7543800" cy="482453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sz="5600" b="1" dirty="0" smtClean="0"/>
          </a:p>
          <a:p>
            <a:pPr marL="0" indent="0">
              <a:buNone/>
            </a:pPr>
            <a:r>
              <a:rPr lang="ru-RU" sz="5600" b="1" dirty="0" smtClean="0"/>
              <a:t>Для </a:t>
            </a:r>
            <a:r>
              <a:rPr lang="ru-RU" sz="5600" b="1" dirty="0"/>
              <a:t>получения </a:t>
            </a:r>
            <a:r>
              <a:rPr lang="ru-RU" sz="5600" b="1" dirty="0" smtClean="0"/>
              <a:t>свидетельства участника заявитель </a:t>
            </a:r>
            <a:r>
              <a:rPr lang="ru-RU" sz="5600" b="1" dirty="0"/>
              <a:t>представляет в территориальный </a:t>
            </a:r>
            <a:r>
              <a:rPr lang="ru-RU" sz="5600" b="1" dirty="0" smtClean="0"/>
              <a:t>орган ФМС</a:t>
            </a:r>
            <a:r>
              <a:rPr lang="ru-RU" sz="5600" dirty="0" smtClean="0"/>
              <a:t>:</a:t>
            </a:r>
          </a:p>
          <a:p>
            <a:pPr marL="0" indent="0">
              <a:buNone/>
            </a:pPr>
            <a:endParaRPr lang="ru-RU" sz="5600" dirty="0"/>
          </a:p>
          <a:p>
            <a:pPr marL="0" indent="0">
              <a:buNone/>
            </a:pPr>
            <a:r>
              <a:rPr lang="ru-RU" sz="5600" dirty="0" smtClean="0"/>
              <a:t>- заявление на русском языке по установленной форме</a:t>
            </a:r>
          </a:p>
          <a:p>
            <a:pPr marL="0" indent="0">
              <a:buNone/>
            </a:pPr>
            <a:r>
              <a:rPr lang="ru-RU" sz="5600" dirty="0"/>
              <a:t>-</a:t>
            </a:r>
            <a:r>
              <a:rPr lang="ru-RU" sz="5600" dirty="0" smtClean="0"/>
              <a:t> оригиналы и копии </a:t>
            </a:r>
            <a:r>
              <a:rPr lang="ru-RU" sz="5600" dirty="0"/>
              <a:t>документов, удостоверяющих личность заявителя и членов его семьи, включенных в заявление, </a:t>
            </a:r>
            <a:endParaRPr lang="ru-RU" sz="5600" dirty="0" smtClean="0"/>
          </a:p>
          <a:p>
            <a:pPr marL="0" indent="0">
              <a:buNone/>
            </a:pPr>
            <a:r>
              <a:rPr lang="ru-RU" sz="5600" dirty="0" smtClean="0"/>
              <a:t>- оригиналы и копии разрешения на временное проживание/ вида на жительство/ свидетельства </a:t>
            </a:r>
            <a:r>
              <a:rPr lang="ru-RU" sz="5600" dirty="0"/>
              <a:t>о предоставлении временного убежища </a:t>
            </a:r>
            <a:endParaRPr lang="ru-RU" sz="5600" dirty="0" smtClean="0"/>
          </a:p>
          <a:p>
            <a:pPr marL="0" indent="0">
              <a:buNone/>
            </a:pPr>
            <a:r>
              <a:rPr lang="ru-RU" sz="5600" dirty="0" smtClean="0"/>
              <a:t>- </a:t>
            </a:r>
            <a:r>
              <a:rPr lang="ru-RU" sz="5600" dirty="0"/>
              <a:t>оригиналы </a:t>
            </a:r>
            <a:r>
              <a:rPr lang="ru-RU" sz="5600" dirty="0" smtClean="0"/>
              <a:t>и копии </a:t>
            </a:r>
            <a:r>
              <a:rPr lang="ru-RU" sz="5600" dirty="0"/>
              <a:t>документов о семейном положении заявителя и членов его семьи с предъявлением оригиналов перечисленных документов заявителя;</a:t>
            </a:r>
          </a:p>
          <a:p>
            <a:pPr marL="0" indent="0">
              <a:buNone/>
            </a:pPr>
            <a:r>
              <a:rPr lang="ru-RU" sz="5600" dirty="0" smtClean="0"/>
              <a:t>- 2 </a:t>
            </a:r>
            <a:r>
              <a:rPr lang="ru-RU" sz="5600" dirty="0"/>
              <a:t>фотографии заявителя в черно-белом или цветном исполнении размером 35 x 45 мм с четким изображением лица строго анфас без головного убора;</a:t>
            </a:r>
          </a:p>
          <a:p>
            <a:pPr marL="0" indent="0">
              <a:buNone/>
            </a:pPr>
            <a:r>
              <a:rPr lang="ru-RU" sz="5600" dirty="0" smtClean="0"/>
              <a:t>- копии </a:t>
            </a:r>
            <a:r>
              <a:rPr lang="ru-RU" sz="5600" dirty="0"/>
              <a:t>документов об образовании, о профессиональной подготовке, стаже трудовой деятельности, наличии ученого звания и степени, а также сведения, характеризующие личность заявителя и членов его семьи, включенных в заявление, его профессиональные навыки и умения (если такие имеются).</a:t>
            </a:r>
          </a:p>
          <a:p>
            <a:pPr marL="0" indent="0">
              <a:buNone/>
            </a:pPr>
            <a:r>
              <a:rPr lang="ru-RU" sz="5600" dirty="0"/>
              <a:t>Копии </a:t>
            </a:r>
            <a:r>
              <a:rPr lang="ru-RU" sz="5600" dirty="0" smtClean="0"/>
              <a:t>документов на </a:t>
            </a:r>
            <a:r>
              <a:rPr lang="ru-RU" sz="5600" dirty="0"/>
              <a:t>иностранном </a:t>
            </a:r>
            <a:r>
              <a:rPr lang="ru-RU" sz="5600" dirty="0" smtClean="0"/>
              <a:t>языке </a:t>
            </a:r>
            <a:r>
              <a:rPr lang="ru-RU" sz="5600" dirty="0"/>
              <a:t>представляются с </a:t>
            </a:r>
            <a:r>
              <a:rPr lang="ru-RU" sz="5600" dirty="0" smtClean="0"/>
              <a:t>нотариально удостоверенным переводом </a:t>
            </a:r>
            <a:r>
              <a:rPr lang="ru-RU" sz="5600" dirty="0"/>
              <a:t>на русский язык. </a:t>
            </a:r>
            <a:endParaRPr lang="ru-RU" sz="5600" dirty="0" smtClean="0"/>
          </a:p>
          <a:p>
            <a:pPr marL="0" indent="0">
              <a:buNone/>
            </a:pPr>
            <a:endParaRPr lang="ru-RU" sz="5600" dirty="0">
              <a:hlinkClick r:id="rId2"/>
            </a:endParaRPr>
          </a:p>
          <a:p>
            <a:pPr marL="0" indent="0">
              <a:buNone/>
            </a:pPr>
            <a:r>
              <a:rPr lang="ru-RU" sz="5600" dirty="0" smtClean="0"/>
              <a:t>Срок оформления - </a:t>
            </a:r>
            <a:r>
              <a:rPr lang="ru-RU" sz="5600" b="1" dirty="0" smtClean="0"/>
              <a:t>60 </a:t>
            </a:r>
            <a:r>
              <a:rPr lang="ru-RU" sz="5600" b="1" dirty="0"/>
              <a:t>дней </a:t>
            </a:r>
            <a:r>
              <a:rPr lang="ru-RU" sz="5600" dirty="0"/>
              <a:t>с даты подачи заявления и прилагаемых к нему документов.</a:t>
            </a:r>
          </a:p>
          <a:p>
            <a:pPr marL="0" indent="0">
              <a:buNone/>
            </a:pPr>
            <a:endParaRPr lang="ru-RU" sz="5600" dirty="0">
              <a:hlinkClick r:id="rId2"/>
            </a:endParaRPr>
          </a:p>
          <a:p>
            <a:pPr marL="0" indent="0">
              <a:buNone/>
            </a:pPr>
            <a:r>
              <a:rPr lang="ru-RU" sz="5600" dirty="0"/>
              <a:t>Срок оформления </a:t>
            </a:r>
            <a:r>
              <a:rPr lang="ru-RU" sz="5600" dirty="0" smtClean="0"/>
              <a:t>для граждан, получивших </a:t>
            </a:r>
            <a:r>
              <a:rPr lang="ru-RU" sz="5600" b="1" dirty="0" smtClean="0"/>
              <a:t>Временное убежище </a:t>
            </a:r>
            <a:r>
              <a:rPr lang="ru-RU" sz="5600" dirty="0" smtClean="0"/>
              <a:t>– </a:t>
            </a:r>
            <a:r>
              <a:rPr lang="ru-RU" sz="5600" b="1" dirty="0" smtClean="0"/>
              <a:t>15 дней </a:t>
            </a:r>
          </a:p>
          <a:p>
            <a:pPr marL="0" indent="0">
              <a:buNone/>
            </a:pPr>
            <a:r>
              <a:rPr lang="ru-RU" sz="4800" dirty="0" smtClean="0"/>
              <a:t>(Постановление </a:t>
            </a:r>
            <a:r>
              <a:rPr lang="ru-RU" sz="4800" dirty="0"/>
              <a:t>Правительства РФ от 08.10.2014 N </a:t>
            </a:r>
            <a:r>
              <a:rPr lang="ru-RU" sz="4800" dirty="0" smtClean="0"/>
              <a:t>1032 «Об </a:t>
            </a:r>
            <a:r>
              <a:rPr lang="ru-RU" sz="4800" dirty="0"/>
              <a:t>организации работы с соотечественниками, постоянно проживающими на территории Украины, прибывшими на территорию Российской Федерации, получившими временное убежище в Российской Федерации и желающими принять участие в Государственной программе по оказанию содействия добровольному переселению в Российскую Федерацию соотечественников, проживающих за </a:t>
            </a:r>
            <a:r>
              <a:rPr lang="ru-RU" sz="4800" dirty="0" smtClean="0"/>
              <a:t>рубежом»)</a:t>
            </a:r>
            <a:endParaRPr lang="ru-RU" sz="4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68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112474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62000" y="5373216"/>
            <a:ext cx="6781800" cy="798984"/>
          </a:xfrm>
        </p:spPr>
        <p:txBody>
          <a:bodyPr anchor="ctr">
            <a:normAutofit fontScale="90000"/>
          </a:bodyPr>
          <a:lstStyle/>
          <a:p>
            <a:r>
              <a:rPr lang="ru-RU" sz="3600" dirty="0" smtClean="0"/>
              <a:t>Переселение соотечественников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399384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sz="2900" b="1" dirty="0" smtClean="0">
                <a:solidFill>
                  <a:srgbClr val="C00000"/>
                </a:solidFill>
              </a:rPr>
              <a:t>Права участника </a:t>
            </a:r>
            <a:r>
              <a:rPr lang="ru-RU" sz="2900" b="1" dirty="0">
                <a:solidFill>
                  <a:srgbClr val="C00000"/>
                </a:solidFill>
              </a:rPr>
              <a:t>Государственной программы и </a:t>
            </a:r>
            <a:r>
              <a:rPr lang="ru-RU" sz="2900" b="1" dirty="0" smtClean="0">
                <a:solidFill>
                  <a:srgbClr val="C00000"/>
                </a:solidFill>
              </a:rPr>
              <a:t>членов </a:t>
            </a:r>
            <a:r>
              <a:rPr lang="ru-RU" sz="2900" b="1" dirty="0">
                <a:solidFill>
                  <a:srgbClr val="C00000"/>
                </a:solidFill>
              </a:rPr>
              <a:t>его семьи </a:t>
            </a:r>
            <a:r>
              <a:rPr lang="ru-RU" sz="2900" b="1" dirty="0" smtClean="0">
                <a:solidFill>
                  <a:srgbClr val="C00000"/>
                </a:solidFill>
              </a:rPr>
              <a:t>:</a:t>
            </a:r>
          </a:p>
          <a:p>
            <a:pPr marL="0" indent="0" algn="ctr">
              <a:buNone/>
            </a:pPr>
            <a:endParaRPr lang="ru-RU" sz="2500" b="1" dirty="0">
              <a:solidFill>
                <a:srgbClr val="C00000"/>
              </a:solidFill>
            </a:endParaRPr>
          </a:p>
          <a:p>
            <a:r>
              <a:rPr lang="ru-RU" sz="2500" dirty="0" smtClean="0"/>
              <a:t>на </a:t>
            </a:r>
            <a:r>
              <a:rPr lang="ru-RU" sz="2500" dirty="0"/>
              <a:t>освобождение от уплаты </a:t>
            </a:r>
            <a:r>
              <a:rPr lang="ru-RU" sz="2500" dirty="0" smtClean="0"/>
              <a:t>таможенных платежей;</a:t>
            </a:r>
            <a:endParaRPr lang="ru-RU" sz="2500" dirty="0"/>
          </a:p>
          <a:p>
            <a:r>
              <a:rPr lang="ru-RU" sz="2500" dirty="0" smtClean="0"/>
              <a:t>на </a:t>
            </a:r>
            <a:r>
              <a:rPr lang="ru-RU" sz="2500" dirty="0"/>
              <a:t>получение разрешения на временное проживание вне квот, вида на жительство, а также на приобретение гражданства Российской Федерации в упрощенном </a:t>
            </a:r>
            <a:r>
              <a:rPr lang="ru-RU" sz="2500" dirty="0" smtClean="0"/>
              <a:t>порядке;</a:t>
            </a:r>
          </a:p>
          <a:p>
            <a:r>
              <a:rPr lang="ru-RU" sz="2500" dirty="0" smtClean="0"/>
              <a:t>на </a:t>
            </a:r>
            <a:r>
              <a:rPr lang="ru-RU" sz="2500" dirty="0"/>
              <a:t>получение дошкольного, начального общего, основного общего, среднего (полного) общего образования, а также начального, среднего, высшего и послевузовского профессионального образования, дополнительного профессионального образования;</a:t>
            </a:r>
          </a:p>
          <a:p>
            <a:r>
              <a:rPr lang="ru-RU" sz="2500" dirty="0" smtClean="0"/>
              <a:t>на </a:t>
            </a:r>
            <a:r>
              <a:rPr lang="ru-RU" sz="2500" dirty="0"/>
              <a:t>получение медицинской помощи в рамках программ государственных гарантий бесплатного оказания гражданам медицинской помощи в соответствии с законодательством Российской Федерации;</a:t>
            </a:r>
          </a:p>
          <a:p>
            <a:r>
              <a:rPr lang="ru-RU" sz="2500" dirty="0" smtClean="0"/>
              <a:t>на </a:t>
            </a:r>
            <a:r>
              <a:rPr lang="ru-RU" sz="2500" dirty="0"/>
              <a:t>предоставление мест в учреждениях социального обслуживания населения и оказание иных услуг в соответствии с законодательством Российской Федерации о социальном обслуживании граждан;</a:t>
            </a:r>
          </a:p>
          <a:p>
            <a:r>
              <a:rPr lang="ru-RU" sz="2500" dirty="0" smtClean="0"/>
              <a:t> </a:t>
            </a:r>
            <a:r>
              <a:rPr lang="ru-RU" sz="2500" dirty="0"/>
              <a:t>на получение услуг в области содействия занятости населения в части содействия в поиске подходящей работы, </a:t>
            </a:r>
            <a:r>
              <a:rPr lang="ru-RU" sz="2500" dirty="0" smtClean="0"/>
              <a:t>трудоустройства;</a:t>
            </a:r>
          </a:p>
          <a:p>
            <a:r>
              <a:rPr lang="ru-RU" sz="2500" dirty="0" smtClean="0"/>
              <a:t>на </a:t>
            </a:r>
            <a:r>
              <a:rPr lang="ru-RU" sz="2500" dirty="0"/>
              <a:t>получение государственных гарантий и социальной поддержки в зависимости от выбранной территории вселения, в том числе:</a:t>
            </a:r>
          </a:p>
          <a:p>
            <a:pPr marL="0" indent="0">
              <a:buNone/>
            </a:pPr>
            <a:r>
              <a:rPr lang="ru-RU" sz="2500" dirty="0"/>
              <a:t>а) на компенсацию за счет средств федерального бюджета расходов на переезд к будущему месту проживания, включая оплату проезда и провоз личных </a:t>
            </a:r>
            <a:r>
              <a:rPr lang="ru-RU" sz="2500" dirty="0" smtClean="0"/>
              <a:t>вещей;</a:t>
            </a:r>
            <a:endParaRPr lang="ru-RU" sz="2500" dirty="0"/>
          </a:p>
          <a:p>
            <a:pPr marL="0" indent="0">
              <a:buNone/>
            </a:pPr>
            <a:r>
              <a:rPr lang="ru-RU" sz="2500" dirty="0"/>
              <a:t>б) на компенсацию за счет средств федерального бюджета расходов на уплату государственной пошлины за оформление документов, определяющих правовой статус переселенцев на территории Российской Федерации;</a:t>
            </a:r>
          </a:p>
          <a:p>
            <a:pPr marL="0" indent="0">
              <a:buNone/>
            </a:pPr>
            <a:r>
              <a:rPr lang="ru-RU" sz="2500" dirty="0"/>
              <a:t>в) на получение за счет средств федерального бюджета подъемных;</a:t>
            </a:r>
          </a:p>
          <a:p>
            <a:pPr marL="0" indent="0">
              <a:buNone/>
            </a:pPr>
            <a:r>
              <a:rPr lang="ru-RU" sz="2500" dirty="0"/>
              <a:t>г) на получение за счет средств федерального бюджета ежемесячного пособия при отсутствии дохода от </a:t>
            </a:r>
            <a:r>
              <a:rPr lang="ru-RU" sz="2500" dirty="0" smtClean="0"/>
              <a:t>трудовой деятельности </a:t>
            </a:r>
            <a:r>
              <a:rPr lang="ru-RU" sz="2500" dirty="0"/>
              <a:t>в период до приобретения гражданства Российской Федерации (но не более чем в </a:t>
            </a:r>
            <a:r>
              <a:rPr lang="ru-RU" sz="2500" dirty="0" smtClean="0"/>
              <a:t>течение 6 месяцев</a:t>
            </a:r>
            <a:r>
              <a:rPr lang="ru-RU" sz="2500" dirty="0"/>
              <a:t>). </a:t>
            </a:r>
            <a:r>
              <a:rPr lang="ru-RU" sz="2500" dirty="0" smtClean="0"/>
              <a:t>Для приоритетных регионов.</a:t>
            </a:r>
            <a:endParaRPr lang="ru-RU" sz="2500" dirty="0"/>
          </a:p>
          <a:p>
            <a:endParaRPr lang="ru-RU" dirty="0"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316619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62000" y="5301208"/>
            <a:ext cx="6781800" cy="870992"/>
          </a:xfrm>
        </p:spPr>
        <p:txBody>
          <a:bodyPr>
            <a:normAutofit/>
          </a:bodyPr>
          <a:lstStyle/>
          <a:p>
            <a:r>
              <a:rPr lang="ru-RU" sz="4400" dirty="0" smtClean="0"/>
              <a:t>Трудоустройство</a:t>
            </a:r>
            <a:endParaRPr lang="ru-RU" sz="44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827584" y="692696"/>
            <a:ext cx="7543800" cy="4615408"/>
          </a:xfrm>
        </p:spPr>
        <p:txBody>
          <a:bodyPr>
            <a:normAutofit/>
          </a:bodyPr>
          <a:lstStyle/>
          <a:p>
            <a:endParaRPr lang="ru-RU" sz="1400" dirty="0"/>
          </a:p>
          <a:p>
            <a:pPr marL="0" indent="0">
              <a:buNone/>
            </a:pPr>
            <a:r>
              <a:rPr lang="ru-RU" sz="1400" dirty="0" smtClean="0"/>
              <a:t>	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152893"/>
              </p:ext>
            </p:extLst>
          </p:nvPr>
        </p:nvGraphicFramePr>
        <p:xfrm>
          <a:off x="1259632" y="1916832"/>
          <a:ext cx="6096000" cy="256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56807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Миграционный статус иностранца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Разрешительный документ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Временно пребывающий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Патент (разрешение на работу)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Временно проживающий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Разрешение на временное проживание в РФ 	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Постоянно проживающий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Вид на жительство в РФ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71600" y="692696"/>
            <a:ext cx="67687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Разрешительные документы в зависимости  от миграционного статуса иностранного работника</a:t>
            </a:r>
          </a:p>
          <a:p>
            <a:pPr algn="ctr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974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Трудоустройство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932040" y="1844824"/>
            <a:ext cx="3384376" cy="3312369"/>
          </a:xfrm>
          <a:solidFill>
            <a:schemeClr val="bg1">
              <a:lumMod val="85000"/>
            </a:schemeClr>
          </a:solidFill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sz="1400" b="1" dirty="0" smtClean="0"/>
              <a:t>На основании </a:t>
            </a:r>
            <a:r>
              <a:rPr lang="ru-RU" sz="1400" b="1" u="sng" dirty="0" smtClean="0"/>
              <a:t>разрешения на работу </a:t>
            </a:r>
            <a:r>
              <a:rPr lang="ru-RU" sz="1400" b="1" dirty="0" smtClean="0"/>
              <a:t>продолжают работать:</a:t>
            </a:r>
          </a:p>
          <a:p>
            <a:pPr marL="0" indent="0" algn="ctr">
              <a:buNone/>
            </a:pPr>
            <a:endParaRPr lang="ru-RU" sz="1400" b="1" dirty="0" smtClean="0">
              <a:solidFill>
                <a:schemeClr val="accent1"/>
              </a:solidFill>
            </a:endParaRPr>
          </a:p>
          <a:p>
            <a:r>
              <a:rPr lang="ru-RU" sz="1400" dirty="0" smtClean="0"/>
              <a:t>высококвалифицированные </a:t>
            </a:r>
            <a:r>
              <a:rPr lang="ru-RU" sz="1400" dirty="0"/>
              <a:t>специалисты и члены их семей; </a:t>
            </a:r>
          </a:p>
          <a:p>
            <a:pPr algn="just"/>
            <a:r>
              <a:rPr lang="ru-RU" sz="1400" dirty="0" smtClean="0"/>
              <a:t> </a:t>
            </a:r>
            <a:r>
              <a:rPr lang="ru-RU" sz="1400" dirty="0"/>
              <a:t>студенты, обучающиеся в РФ по </a:t>
            </a:r>
            <a:r>
              <a:rPr lang="ru-RU" sz="1400" b="1" dirty="0"/>
              <a:t>очной</a:t>
            </a:r>
            <a:r>
              <a:rPr lang="ru-RU" sz="1400" dirty="0"/>
              <a:t> форме </a:t>
            </a:r>
            <a:r>
              <a:rPr lang="ru-RU" sz="1400" dirty="0" smtClean="0"/>
              <a:t>(</a:t>
            </a:r>
            <a:r>
              <a:rPr lang="ru-RU" sz="1400" dirty="0"/>
              <a:t>НО: разрешение на работу или патент не требуются студентам, трудоустроившимся на время каникул или поступающим на работу в само учебное заведение в свободное от учебы время).   </a:t>
            </a:r>
          </a:p>
          <a:p>
            <a:pPr algn="just"/>
            <a:r>
              <a:rPr lang="ru-RU" sz="1400" dirty="0" smtClean="0"/>
              <a:t>"</a:t>
            </a:r>
            <a:r>
              <a:rPr lang="ru-RU" sz="1400" dirty="0"/>
              <a:t>безвизовые" иностранцы, которые получили разрешение на работу до 1 января 2015 г. </a:t>
            </a:r>
            <a:r>
              <a:rPr lang="ru-RU" sz="1400" dirty="0" smtClean="0"/>
              <a:t>(</a:t>
            </a:r>
            <a:r>
              <a:rPr lang="ru-RU" sz="1400" i="1" dirty="0" smtClean="0"/>
              <a:t>Такие </a:t>
            </a:r>
            <a:r>
              <a:rPr lang="ru-RU" sz="1400" i="1" dirty="0"/>
              <a:t>разрешения признаются действующими до окончания срока их действия или аннулирования, после чего им нужно будет получать патент по новым </a:t>
            </a:r>
            <a:r>
              <a:rPr lang="ru-RU" sz="1400" i="1" dirty="0" smtClean="0"/>
              <a:t>правилам</a:t>
            </a:r>
            <a:r>
              <a:rPr lang="ru-RU" sz="1400" dirty="0" smtClean="0"/>
              <a:t>).</a:t>
            </a:r>
            <a:endParaRPr lang="ru-RU" sz="1400" dirty="0"/>
          </a:p>
          <a:p>
            <a:pPr marL="0" indent="0">
              <a:buNone/>
            </a:pPr>
            <a:endParaRPr lang="ru-RU" sz="1400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43608" y="1268760"/>
            <a:ext cx="3657600" cy="3888432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ru-RU" sz="1500" b="1" dirty="0" smtClean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ru-RU" sz="1900" b="1" dirty="0" smtClean="0">
                <a:solidFill>
                  <a:schemeClr val="accent1"/>
                </a:solidFill>
              </a:rPr>
              <a:t>К работодателям относятся:</a:t>
            </a:r>
          </a:p>
          <a:p>
            <a:pPr marL="0" indent="0">
              <a:buNone/>
            </a:pPr>
            <a:endParaRPr lang="ru-RU" sz="1500" b="1" dirty="0" smtClean="0">
              <a:solidFill>
                <a:schemeClr val="accent1"/>
              </a:solidFill>
            </a:endParaRPr>
          </a:p>
          <a:p>
            <a:pPr algn="just"/>
            <a:r>
              <a:rPr lang="ru-RU" sz="1600" dirty="0" smtClean="0"/>
              <a:t> </a:t>
            </a:r>
            <a:r>
              <a:rPr lang="ru-RU" sz="1500" dirty="0" smtClean="0"/>
              <a:t>юридические </a:t>
            </a:r>
            <a:r>
              <a:rPr lang="ru-RU" sz="1500" dirty="0"/>
              <a:t>лица и ИП, ранее принимавшие указанных иностранцев по разрешению на </a:t>
            </a:r>
            <a:r>
              <a:rPr lang="ru-RU" sz="1500" dirty="0" smtClean="0"/>
              <a:t>работу;</a:t>
            </a:r>
          </a:p>
          <a:p>
            <a:pPr marL="0" indent="0" algn="just">
              <a:buNone/>
            </a:pPr>
            <a:endParaRPr lang="ru-RU" sz="1500" dirty="0"/>
          </a:p>
          <a:p>
            <a:pPr algn="just"/>
            <a:r>
              <a:rPr lang="ru-RU" sz="1500" dirty="0" smtClean="0"/>
              <a:t>  граждане РФ</a:t>
            </a:r>
            <a:r>
              <a:rPr lang="ru-RU" sz="1500" dirty="0"/>
              <a:t>, нанимающие названных иностранцев для выполнения работ (оказания услуг) по обеспечению личных, домашних и иных нужд, не связанных с предпринимательской </a:t>
            </a:r>
            <a:r>
              <a:rPr lang="ru-RU" sz="1500" dirty="0" smtClean="0"/>
              <a:t>деятельностью;</a:t>
            </a:r>
          </a:p>
          <a:p>
            <a:pPr marL="0" indent="0" algn="just">
              <a:buNone/>
            </a:pPr>
            <a:endParaRPr lang="ru-RU" sz="1500" dirty="0"/>
          </a:p>
          <a:p>
            <a:pPr algn="just"/>
            <a:r>
              <a:rPr lang="ru-RU" sz="1500" dirty="0" smtClean="0"/>
              <a:t>частные </a:t>
            </a:r>
            <a:r>
              <a:rPr lang="ru-RU" sz="1500" dirty="0"/>
              <a:t>нотариусы, адвокаты (учредившие адвокатский кабинет), иные лица, чья профессиональная деятельность подлежит </a:t>
            </a:r>
            <a:r>
              <a:rPr lang="ru-RU" sz="1500" dirty="0" smtClean="0"/>
              <a:t>гос. регистрации </a:t>
            </a:r>
            <a:r>
              <a:rPr lang="ru-RU" sz="1500" dirty="0"/>
              <a:t>и (или) лицензированию в соответствии с законом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043608" y="548680"/>
            <a:ext cx="6984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/>
              <a:t>Патент для работы у граждан и юридических лиц - </a:t>
            </a:r>
            <a:r>
              <a:rPr lang="ru-RU" sz="1600" u="sng" dirty="0" smtClean="0"/>
              <a:t>с 01.01.2015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90472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62000" y="5301208"/>
            <a:ext cx="6781800" cy="870992"/>
          </a:xfrm>
        </p:spPr>
        <p:txBody>
          <a:bodyPr>
            <a:normAutofit/>
          </a:bodyPr>
          <a:lstStyle/>
          <a:p>
            <a:r>
              <a:rPr lang="ru-RU" sz="4400" dirty="0" smtClean="0"/>
              <a:t>Трудоустройство</a:t>
            </a:r>
            <a:endParaRPr lang="ru-RU" sz="44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6154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400" b="1" dirty="0"/>
              <a:t>Документы, необходимые для получения патента</a:t>
            </a:r>
            <a:r>
              <a:rPr lang="ru-RU" sz="1400" b="1" dirty="0" smtClean="0"/>
              <a:t>:</a:t>
            </a:r>
          </a:p>
          <a:p>
            <a:pPr marL="0" indent="0" algn="ctr">
              <a:buNone/>
            </a:pPr>
            <a:endParaRPr lang="ru-RU" sz="1400" dirty="0"/>
          </a:p>
          <a:p>
            <a:r>
              <a:rPr lang="ru-RU" sz="1400" dirty="0" smtClean="0"/>
              <a:t>Документ</a:t>
            </a:r>
            <a:r>
              <a:rPr lang="ru-RU" sz="1400" dirty="0"/>
              <a:t>, удостоверяющий личность иностранного гражданина;</a:t>
            </a:r>
          </a:p>
          <a:p>
            <a:pPr algn="just"/>
            <a:r>
              <a:rPr lang="ru-RU" sz="1400" dirty="0"/>
              <a:t>М</a:t>
            </a:r>
            <a:r>
              <a:rPr lang="ru-RU" sz="1400" dirty="0" smtClean="0"/>
              <a:t>играционная </a:t>
            </a:r>
            <a:r>
              <a:rPr lang="ru-RU" sz="1400" dirty="0"/>
              <a:t>карта </a:t>
            </a:r>
            <a:r>
              <a:rPr lang="ru-RU" sz="1400" b="1" dirty="0"/>
              <a:t>с указанием работы как цели визита</a:t>
            </a:r>
            <a:r>
              <a:rPr lang="ru-RU" sz="1400" dirty="0"/>
              <a:t> в Российскую Федерацию. </a:t>
            </a:r>
            <a:endParaRPr lang="ru-RU" sz="1400" dirty="0" smtClean="0"/>
          </a:p>
          <a:p>
            <a:pPr algn="just"/>
            <a:r>
              <a:rPr lang="ru-RU" sz="1400" dirty="0" smtClean="0"/>
              <a:t>Полис </a:t>
            </a:r>
            <a:r>
              <a:rPr lang="ru-RU" sz="1400" dirty="0"/>
              <a:t>добровольного медицинского страхования (ДМС) или договор с медицинской организацией о предоставлении платных услуг. </a:t>
            </a:r>
            <a:endParaRPr lang="ru-RU" sz="1400" dirty="0" smtClean="0"/>
          </a:p>
          <a:p>
            <a:pPr algn="just"/>
            <a:r>
              <a:rPr lang="ru-RU" sz="1400" dirty="0" smtClean="0"/>
              <a:t>Документы</a:t>
            </a:r>
            <a:r>
              <a:rPr lang="ru-RU" sz="1400" dirty="0"/>
              <a:t>, подтверждающие отсутствие у иностранного гражданина наркомании и инфекционных заболеваний, которые представляют опасность для окружающих, (</a:t>
            </a:r>
            <a:r>
              <a:rPr lang="ru-RU" sz="1400" i="1" dirty="0"/>
              <a:t>лепра (болезнь </a:t>
            </a:r>
            <a:r>
              <a:rPr lang="ru-RU" sz="1400" i="1" dirty="0" err="1"/>
              <a:t>Гансена</a:t>
            </a:r>
            <a:r>
              <a:rPr lang="ru-RU" sz="1400" i="1" dirty="0"/>
              <a:t>), туберкулёз, сифилис, </a:t>
            </a:r>
            <a:r>
              <a:rPr lang="ru-RU" sz="1400" i="1" dirty="0" err="1"/>
              <a:t>хламидийная</a:t>
            </a:r>
            <a:r>
              <a:rPr lang="ru-RU" sz="1400" i="1" dirty="0"/>
              <a:t> </a:t>
            </a:r>
            <a:r>
              <a:rPr lang="ru-RU" sz="1400" i="1" dirty="0" err="1"/>
              <a:t>лимфогранулема</a:t>
            </a:r>
            <a:r>
              <a:rPr lang="ru-RU" sz="1400" i="1" dirty="0"/>
              <a:t> (венерическая), </a:t>
            </a:r>
            <a:r>
              <a:rPr lang="ru-RU" sz="1400" i="1" dirty="0" err="1"/>
              <a:t>шанкроид</a:t>
            </a:r>
            <a:r>
              <a:rPr lang="ru-RU" sz="1400" dirty="0" smtClean="0"/>
              <a:t>)</a:t>
            </a:r>
          </a:p>
          <a:p>
            <a:pPr algn="just"/>
            <a:r>
              <a:rPr lang="ru-RU" sz="1400" dirty="0" smtClean="0"/>
              <a:t>Сертификат </a:t>
            </a:r>
            <a:r>
              <a:rPr lang="ru-RU" sz="1400" dirty="0"/>
              <a:t>об </a:t>
            </a:r>
            <a:r>
              <a:rPr lang="ru-RU" sz="1400" dirty="0" smtClean="0"/>
              <a:t> ВИЧ-инфекции</a:t>
            </a:r>
            <a:endParaRPr lang="ru-RU" sz="1400" dirty="0"/>
          </a:p>
          <a:p>
            <a:pPr algn="just"/>
            <a:r>
              <a:rPr lang="ru-RU" sz="1400" dirty="0" smtClean="0"/>
              <a:t>Сертификат</a:t>
            </a:r>
            <a:r>
              <a:rPr lang="ru-RU" sz="1400" dirty="0"/>
              <a:t>, подтверждающий владение русским языком, знание истории России и основ законодательства </a:t>
            </a:r>
            <a:r>
              <a:rPr lang="ru-RU" sz="1400" dirty="0" smtClean="0"/>
              <a:t>РФ (документ об образовании). </a:t>
            </a:r>
          </a:p>
          <a:p>
            <a:pPr algn="just"/>
            <a:r>
              <a:rPr lang="ru-RU" sz="1400" dirty="0" smtClean="0"/>
              <a:t>Документы </a:t>
            </a:r>
            <a:r>
              <a:rPr lang="ru-RU" sz="1400" dirty="0"/>
              <a:t>о постановке иностранного гражданина на учет по месту пребывания. </a:t>
            </a:r>
            <a:endParaRPr lang="ru-RU" sz="1400" dirty="0" smtClean="0"/>
          </a:p>
          <a:p>
            <a:pPr algn="just"/>
            <a:r>
              <a:rPr lang="ru-RU" sz="1400" dirty="0" smtClean="0"/>
              <a:t>Документ</a:t>
            </a:r>
            <a:r>
              <a:rPr lang="ru-RU" sz="1400" dirty="0"/>
              <a:t>, подтверждающий уплату штрафа </a:t>
            </a:r>
            <a:r>
              <a:rPr lang="ru-RU" sz="1400" dirty="0" smtClean="0"/>
              <a:t>(если </a:t>
            </a:r>
            <a:r>
              <a:rPr lang="ru-RU" sz="1400" dirty="0"/>
              <a:t>иностранный гражданин </a:t>
            </a:r>
            <a:r>
              <a:rPr lang="ru-RU" sz="1400" dirty="0" smtClean="0"/>
              <a:t>обращается за </a:t>
            </a:r>
            <a:r>
              <a:rPr lang="ru-RU" sz="1400" dirty="0"/>
              <a:t>получением патента по истечении тридцати календарных дней со дня въезда в </a:t>
            </a:r>
            <a:r>
              <a:rPr lang="ru-RU" sz="1400" dirty="0" smtClean="0"/>
              <a:t>РФ, он оплачивает штраф  за такое нарушение – 10-15 тыс. руб. (ст. 18.20. КоАП РФ)</a:t>
            </a:r>
            <a:endParaRPr lang="ru-RU" sz="1400" dirty="0"/>
          </a:p>
          <a:p>
            <a:pPr marL="0" indent="0" algn="just">
              <a:buNone/>
            </a:pPr>
            <a:endParaRPr lang="ru-RU" sz="1400" b="1" dirty="0"/>
          </a:p>
          <a:p>
            <a:pPr marL="0" indent="0" algn="just">
              <a:buNone/>
            </a:pPr>
            <a:r>
              <a:rPr lang="ru-RU" sz="1400" b="1" dirty="0"/>
              <a:t>Срок обращения – не позднее 30 дней с момента пересечения </a:t>
            </a:r>
            <a:r>
              <a:rPr lang="ru-RU" sz="1400" b="1" dirty="0" smtClean="0"/>
              <a:t>границы.</a:t>
            </a:r>
          </a:p>
          <a:p>
            <a:pPr marL="0" indent="0" algn="just">
              <a:buNone/>
            </a:pPr>
            <a:r>
              <a:rPr lang="ru-RU" sz="1400" b="1" dirty="0" smtClean="0"/>
              <a:t>Срок </a:t>
            </a:r>
            <a:r>
              <a:rPr lang="ru-RU" sz="1400" b="1" dirty="0"/>
              <a:t>оформления – 10 рабочих дней</a:t>
            </a:r>
          </a:p>
        </p:txBody>
      </p:sp>
    </p:spTree>
    <p:extLst>
      <p:ext uri="{BB962C8B-B14F-4D97-AF65-F5344CB8AC3E}">
        <p14:creationId xmlns:p14="http://schemas.microsoft.com/office/powerpoint/2010/main" val="300555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62000" y="5301208"/>
            <a:ext cx="6781800" cy="870992"/>
          </a:xfrm>
        </p:spPr>
        <p:txBody>
          <a:bodyPr>
            <a:normAutofit/>
          </a:bodyPr>
          <a:lstStyle/>
          <a:p>
            <a:r>
              <a:rPr lang="ru-RU" sz="4400" dirty="0" smtClean="0"/>
              <a:t>Трудоустройство</a:t>
            </a:r>
            <a:endParaRPr lang="ru-RU" sz="44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6154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b="1" dirty="0" smtClean="0"/>
              <a:t>Документы, необходимы при трудоустройстве </a:t>
            </a:r>
          </a:p>
          <a:p>
            <a:pPr marL="0" indent="0" algn="ctr">
              <a:buNone/>
            </a:pPr>
            <a:r>
              <a:rPr lang="ru-RU" sz="1400" b="1" dirty="0" smtClean="0"/>
              <a:t>(ч.1 ст.65 Трудового кодекса РФ)</a:t>
            </a:r>
          </a:p>
          <a:p>
            <a:pPr marL="0" indent="0" algn="ctr">
              <a:buNone/>
            </a:pPr>
            <a:endParaRPr lang="ru-RU" sz="1400" b="1" dirty="0"/>
          </a:p>
          <a:p>
            <a:pPr marL="0" indent="0" algn="just">
              <a:buNone/>
            </a:pPr>
            <a:r>
              <a:rPr lang="ru-RU" sz="1400" dirty="0" smtClean="0"/>
              <a:t>- </a:t>
            </a:r>
            <a:r>
              <a:rPr lang="ru-RU" sz="1400" dirty="0"/>
              <a:t>паспорт или иной документ, удостоверяющий личность;</a:t>
            </a:r>
          </a:p>
          <a:p>
            <a:pPr marL="0" indent="0" algn="just">
              <a:buNone/>
            </a:pPr>
            <a:r>
              <a:rPr lang="ru-RU" sz="1400" dirty="0" smtClean="0"/>
              <a:t>- трудовая книжка </a:t>
            </a:r>
          </a:p>
          <a:p>
            <a:pPr marL="0" indent="0" algn="just">
              <a:buNone/>
            </a:pPr>
            <a:r>
              <a:rPr lang="ru-RU" sz="1400" dirty="0" smtClean="0"/>
              <a:t>- документ </a:t>
            </a:r>
            <a:r>
              <a:rPr lang="ru-RU" sz="1400" dirty="0"/>
              <a:t>об </a:t>
            </a:r>
            <a:r>
              <a:rPr lang="ru-RU" sz="1400" dirty="0" smtClean="0"/>
              <a:t>образовании,  квалификации </a:t>
            </a:r>
            <a:r>
              <a:rPr lang="ru-RU" sz="1400" dirty="0"/>
              <a:t>или наличии специальных </a:t>
            </a:r>
            <a:r>
              <a:rPr lang="ru-RU" sz="1400" dirty="0" smtClean="0"/>
              <a:t>знаний  (процедура </a:t>
            </a:r>
            <a:r>
              <a:rPr lang="ru-RU" sz="1400" dirty="0"/>
              <a:t>признания в ФГНУ «</a:t>
            </a:r>
            <a:r>
              <a:rPr lang="ru-RU" sz="1400" dirty="0" err="1"/>
              <a:t>Главэкспертцентр</a:t>
            </a:r>
            <a:r>
              <a:rPr lang="ru-RU" sz="1400" dirty="0"/>
              <a:t>»: г. Москва, ул. Вавилова, д. 1, оф.13. Тел. (495) </a:t>
            </a:r>
            <a:r>
              <a:rPr lang="ru-RU" sz="1400" dirty="0" smtClean="0"/>
              <a:t>317-17-10, кроме документов об образовании, </a:t>
            </a:r>
            <a:r>
              <a:rPr lang="ru-RU" sz="1400" b="1" dirty="0" smtClean="0"/>
              <a:t>полученных </a:t>
            </a:r>
            <a:r>
              <a:rPr lang="ru-RU" sz="1400" b="1" dirty="0"/>
              <a:t>на Украине до 15 мая 1992г. и после 26 мая 2000г</a:t>
            </a:r>
            <a:r>
              <a:rPr lang="ru-RU" sz="1400" b="1" dirty="0" smtClean="0"/>
              <a:t>.)</a:t>
            </a:r>
            <a:r>
              <a:rPr lang="ru-RU" sz="1400" dirty="0" smtClean="0"/>
              <a:t>;</a:t>
            </a:r>
          </a:p>
          <a:p>
            <a:pPr marL="0" indent="0" algn="just">
              <a:buNone/>
            </a:pPr>
            <a:r>
              <a:rPr lang="ru-RU" sz="1400" dirty="0" smtClean="0"/>
              <a:t>- страховое свидетельство  обязательного </a:t>
            </a:r>
            <a:r>
              <a:rPr lang="ru-RU" sz="1400" dirty="0"/>
              <a:t>пенсионного страхования РФ (СНИЛС)</a:t>
            </a:r>
          </a:p>
          <a:p>
            <a:pPr marL="0" indent="0" algn="just">
              <a:buNone/>
            </a:pPr>
            <a:r>
              <a:rPr lang="ru-RU" sz="1400" dirty="0" smtClean="0"/>
              <a:t>- справка об отсутствии судимости  (при трудоустройстве в </a:t>
            </a:r>
            <a:r>
              <a:rPr lang="ru-RU" sz="1400" dirty="0"/>
              <a:t>сфере образования, воспитания, развития </a:t>
            </a:r>
            <a:r>
              <a:rPr lang="ru-RU" sz="1400" dirty="0" smtClean="0"/>
              <a:t>несовершеннолетних и т.п.)</a:t>
            </a:r>
          </a:p>
          <a:p>
            <a:pPr marL="0" indent="0" algn="just">
              <a:buNone/>
            </a:pPr>
            <a:r>
              <a:rPr lang="ru-RU" sz="1400" i="1" dirty="0" smtClean="0"/>
              <a:t>При </a:t>
            </a:r>
            <a:r>
              <a:rPr lang="ru-RU" sz="1400" i="1" dirty="0"/>
              <a:t>заключении трудового договора впервые трудовую книжку и страховое свидетельство обязательного пенсионного страхования иностранному работнику оформляет </a:t>
            </a:r>
            <a:r>
              <a:rPr lang="ru-RU" sz="1400" i="1" dirty="0" smtClean="0"/>
              <a:t>работодатель</a:t>
            </a:r>
          </a:p>
          <a:p>
            <a:pPr marL="0" indent="0">
              <a:buNone/>
            </a:pPr>
            <a:r>
              <a:rPr lang="ru-RU" sz="1400" dirty="0" smtClean="0"/>
              <a:t>- </a:t>
            </a:r>
            <a:r>
              <a:rPr lang="ru-RU" sz="1400" b="1" dirty="0" smtClean="0"/>
              <a:t>договор </a:t>
            </a:r>
            <a:r>
              <a:rPr lang="ru-RU" sz="1400" b="1" dirty="0"/>
              <a:t>или полис </a:t>
            </a:r>
            <a:r>
              <a:rPr lang="ru-RU" sz="1400" b="1" dirty="0" smtClean="0"/>
              <a:t>ДМС </a:t>
            </a:r>
            <a:r>
              <a:rPr lang="ru-RU" sz="1400" dirty="0" smtClean="0"/>
              <a:t>(для  </a:t>
            </a:r>
            <a:r>
              <a:rPr lang="ru-RU" sz="1400" dirty="0"/>
              <a:t>временно </a:t>
            </a:r>
            <a:r>
              <a:rPr lang="ru-RU" sz="1400" dirty="0" smtClean="0"/>
              <a:t>пребывающих иностранных граждан) </a:t>
            </a:r>
            <a:endParaRPr lang="ru-RU" sz="1400" dirty="0"/>
          </a:p>
          <a:p>
            <a:pPr marL="0" indent="0">
              <a:buNone/>
            </a:pPr>
            <a:r>
              <a:rPr lang="ru-RU" sz="1400" dirty="0" smtClean="0"/>
              <a:t>-</a:t>
            </a:r>
            <a:r>
              <a:rPr lang="ru-RU" sz="1400" b="1" dirty="0" smtClean="0"/>
              <a:t> разрешение </a:t>
            </a:r>
            <a:r>
              <a:rPr lang="ru-RU" sz="1400" b="1" dirty="0"/>
              <a:t>на работу или патент.</a:t>
            </a:r>
            <a:r>
              <a:rPr lang="ru-RU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7454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57606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4000" dirty="0" smtClean="0"/>
              <a:t>Работа у физических лиц</a:t>
            </a:r>
            <a:endParaRPr lang="ru-RU" sz="4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1616199"/>
              </p:ext>
            </p:extLst>
          </p:nvPr>
        </p:nvGraphicFramePr>
        <p:xfrm>
          <a:off x="457200" y="1773238"/>
          <a:ext cx="8229600" cy="457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Трудовой договор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Гражданско-правовой</a:t>
                      </a:r>
                      <a:r>
                        <a:rPr lang="ru-RU" baseline="0" dirty="0" smtClean="0"/>
                        <a:t> договор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Уведомление</a:t>
                      </a:r>
                      <a:r>
                        <a:rPr lang="ru-RU" baseline="0" dirty="0" smtClean="0"/>
                        <a:t> ФМС в течение 3-х дней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aseline="0" dirty="0" smtClean="0"/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Регистрация договора в органах местного самоуправления по месту жительства (ч.4 ст. 303 ТК РФ) </a:t>
                      </a:r>
                    </a:p>
                    <a:p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Начисление страховых взносов с выплат иностранным сотрудникам: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-в  Фонд социального 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в Фонд пенсионного страхования</a:t>
                      </a:r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Оплата труда не должна быть ниже МРОТ (5965 рублей в месяц), при работе 40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часов в неделю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Уведомление</a:t>
                      </a:r>
                      <a:r>
                        <a:rPr lang="ru-RU" baseline="0" dirty="0" smtClean="0"/>
                        <a:t> ФМС в течение 3-х дней</a:t>
                      </a:r>
                    </a:p>
                    <a:p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Начисление взносов – в добровольном порядке</a:t>
                      </a:r>
                    </a:p>
                    <a:p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Оплата труда в любом размере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944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62000" y="5301208"/>
            <a:ext cx="6781800" cy="870992"/>
          </a:xfrm>
        </p:spPr>
        <p:txBody>
          <a:bodyPr>
            <a:normAutofit/>
          </a:bodyPr>
          <a:lstStyle/>
          <a:p>
            <a:r>
              <a:rPr lang="ru-RU" sz="4400" dirty="0" smtClean="0"/>
              <a:t>Трудоустройство</a:t>
            </a:r>
            <a:endParaRPr lang="ru-RU" sz="44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615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b="1" dirty="0" smtClean="0"/>
              <a:t>Иностранный работник не вправе трудоустраиваться в сфере </a:t>
            </a:r>
            <a:r>
              <a:rPr lang="ru-RU" sz="1200" i="1" dirty="0" smtClean="0"/>
              <a:t>(Постановление  Правительства РФ от 19.12.2014 N 1420 </a:t>
            </a:r>
            <a:r>
              <a:rPr lang="ru-RU" sz="1200" i="1" dirty="0"/>
              <a:t>Об установлении на 2015 год допустимой доли иностранных работников, используемых хозяйствующими субъектами, осуществляющими деятельность в отдельных видах экономической деятельности на территории Российской </a:t>
            </a:r>
            <a:r>
              <a:rPr lang="ru-RU" sz="1200" i="1" dirty="0" smtClean="0"/>
              <a:t>Федерации</a:t>
            </a:r>
            <a:r>
              <a:rPr lang="ru-RU" sz="1200" dirty="0" smtClean="0"/>
              <a:t>)</a:t>
            </a:r>
            <a:r>
              <a:rPr lang="ru-RU" sz="1200" b="1" dirty="0" smtClean="0"/>
              <a:t>:</a:t>
            </a:r>
          </a:p>
          <a:p>
            <a:endParaRPr lang="ru-RU" sz="1400" dirty="0"/>
          </a:p>
          <a:p>
            <a:pPr marL="0" indent="0">
              <a:buNone/>
            </a:pPr>
            <a:r>
              <a:rPr lang="ru-RU" sz="1400" dirty="0"/>
              <a:t>- </a:t>
            </a:r>
            <a:r>
              <a:rPr lang="ru-RU" sz="1400" dirty="0" smtClean="0"/>
              <a:t>розничной торговли </a:t>
            </a:r>
            <a:r>
              <a:rPr lang="ru-RU" sz="1400" dirty="0"/>
              <a:t>фармацевтическими </a:t>
            </a:r>
            <a:r>
              <a:rPr lang="ru-RU" sz="1400" dirty="0" smtClean="0"/>
              <a:t>товарами;</a:t>
            </a:r>
            <a:endParaRPr lang="ru-RU" sz="1400" dirty="0"/>
          </a:p>
          <a:p>
            <a:pPr marL="0" indent="0">
              <a:buNone/>
            </a:pPr>
            <a:r>
              <a:rPr lang="ru-RU" sz="1400" dirty="0"/>
              <a:t>- </a:t>
            </a:r>
            <a:r>
              <a:rPr lang="ru-RU" sz="1400" dirty="0" smtClean="0"/>
              <a:t>розничной торговли </a:t>
            </a:r>
            <a:r>
              <a:rPr lang="ru-RU" sz="1400" dirty="0"/>
              <a:t>в палатках и на </a:t>
            </a:r>
            <a:r>
              <a:rPr lang="ru-RU" sz="1400" dirty="0" smtClean="0"/>
              <a:t>рынках;</a:t>
            </a:r>
            <a:endParaRPr lang="ru-RU" sz="1400" dirty="0"/>
          </a:p>
          <a:p>
            <a:pPr marL="0" indent="0">
              <a:buNone/>
            </a:pPr>
            <a:r>
              <a:rPr lang="ru-RU" sz="1400" dirty="0"/>
              <a:t>- </a:t>
            </a:r>
            <a:r>
              <a:rPr lang="ru-RU" sz="1400" dirty="0" smtClean="0"/>
              <a:t> розничной торговли лекарственными средствами в специализированных магазинах (аптеках);</a:t>
            </a:r>
          </a:p>
          <a:p>
            <a:pPr marL="0" indent="0">
              <a:buNone/>
            </a:pPr>
            <a:r>
              <a:rPr lang="ru-RU" sz="1400" dirty="0" smtClean="0"/>
              <a:t>- </a:t>
            </a:r>
            <a:r>
              <a:rPr lang="ru-RU" sz="1400" dirty="0" smtClean="0"/>
              <a:t>прочей розничной </a:t>
            </a:r>
            <a:r>
              <a:rPr lang="ru-RU" sz="1400" dirty="0"/>
              <a:t>торговли </a:t>
            </a:r>
            <a:r>
              <a:rPr lang="ru-RU" sz="1400" dirty="0" smtClean="0"/>
              <a:t>вне </a:t>
            </a:r>
            <a:r>
              <a:rPr lang="ru-RU" sz="1400" dirty="0" smtClean="0"/>
              <a:t>магазинов</a:t>
            </a:r>
            <a:endParaRPr lang="ru-RU" sz="3800" b="1" dirty="0"/>
          </a:p>
        </p:txBody>
      </p:sp>
    </p:spTree>
    <p:extLst>
      <p:ext uri="{BB962C8B-B14F-4D97-AF65-F5344CB8AC3E}">
        <p14:creationId xmlns:p14="http://schemas.microsoft.com/office/powerpoint/2010/main" val="112256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112474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4294967295"/>
          </p:nvPr>
        </p:nvSpPr>
        <p:spPr>
          <a:xfrm>
            <a:off x="796291" y="1052736"/>
            <a:ext cx="7543800" cy="496855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2500" b="1" dirty="0"/>
              <a:t>Подтверждение иностранными гражданами владения русским языком, знания истории России и основ законодательства Российской Федерации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) сертификатом о владении русским языком, знании истории России и основ законодательства Российской </a:t>
            </a:r>
            <a:r>
              <a:rPr lang="ru-RU" dirty="0" smtClean="0"/>
              <a:t>Федерации (на 5 лет);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2) документом государственного образца об образовании (на уровне не ниже основного общего образования), выданным образовательным учреждением на территории государства, входившего в состав СССР, до 1 сентября 1991 года;</a:t>
            </a:r>
          </a:p>
          <a:p>
            <a:pPr marL="0" indent="0">
              <a:buNone/>
            </a:pPr>
            <a:r>
              <a:rPr lang="ru-RU" dirty="0"/>
              <a:t>3) документом об образовании и (или) о квалификации, выданным лицам, успешно прошедшим государственную итоговую аттестацию на территории Российской Федерации с 1 сентября 1991 года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/>
              <a:t>От подтверждения владения русским языком, знания истории России и основ законодательства Российской Федерации </a:t>
            </a:r>
            <a:r>
              <a:rPr lang="ru-RU" b="1" u="sng" dirty="0">
                <a:solidFill>
                  <a:schemeClr val="accent1"/>
                </a:solidFill>
              </a:rPr>
              <a:t>при подаче заявления о выдаче разрешения на временное проживание или вида на жительство освобождаются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 smtClean="0"/>
              <a:t>1) недееспособные и </a:t>
            </a:r>
            <a:r>
              <a:rPr lang="ru-RU" dirty="0"/>
              <a:t>ограниченные в </a:t>
            </a:r>
            <a:r>
              <a:rPr lang="ru-RU" dirty="0" smtClean="0"/>
              <a:t>дееспособности иностранные граждане;</a:t>
            </a:r>
          </a:p>
          <a:p>
            <a:pPr marL="0" indent="0" algn="just">
              <a:buNone/>
            </a:pPr>
            <a:r>
              <a:rPr lang="ru-RU" dirty="0" smtClean="0"/>
              <a:t>2</a:t>
            </a:r>
            <a:r>
              <a:rPr lang="ru-RU" dirty="0"/>
              <a:t>) </a:t>
            </a:r>
            <a:r>
              <a:rPr lang="ru-RU" dirty="0" smtClean="0"/>
              <a:t>не </a:t>
            </a:r>
            <a:r>
              <a:rPr lang="ru-RU" dirty="0"/>
              <a:t>достигшие возраста </a:t>
            </a:r>
            <a:r>
              <a:rPr lang="ru-RU" b="1" dirty="0" smtClean="0"/>
              <a:t>18 лет</a:t>
            </a:r>
            <a:r>
              <a:rPr lang="ru-RU" dirty="0"/>
              <a:t>;</a:t>
            </a:r>
          </a:p>
          <a:p>
            <a:pPr marL="0" indent="0" algn="just">
              <a:buNone/>
            </a:pPr>
            <a:r>
              <a:rPr lang="ru-RU" dirty="0"/>
              <a:t>3) </a:t>
            </a:r>
            <a:r>
              <a:rPr lang="ru-RU" dirty="0" smtClean="0"/>
              <a:t> </a:t>
            </a:r>
            <a:r>
              <a:rPr lang="ru-RU" b="1" dirty="0"/>
              <a:t>мужчины</a:t>
            </a:r>
            <a:r>
              <a:rPr lang="ru-RU" dirty="0"/>
              <a:t>, достигшие возраста </a:t>
            </a:r>
            <a:r>
              <a:rPr lang="ru-RU" b="1" dirty="0" smtClean="0"/>
              <a:t>65 лет</a:t>
            </a:r>
            <a:r>
              <a:rPr lang="ru-RU" dirty="0"/>
              <a:t>;</a:t>
            </a:r>
          </a:p>
          <a:p>
            <a:pPr marL="0" indent="0" algn="just">
              <a:buNone/>
            </a:pPr>
            <a:r>
              <a:rPr lang="ru-RU" dirty="0"/>
              <a:t>4) </a:t>
            </a:r>
            <a:r>
              <a:rPr lang="ru-RU" dirty="0" smtClean="0"/>
              <a:t> </a:t>
            </a:r>
            <a:r>
              <a:rPr lang="ru-RU" b="1" dirty="0"/>
              <a:t>женщины</a:t>
            </a:r>
            <a:r>
              <a:rPr lang="ru-RU" dirty="0"/>
              <a:t>, достигшие возраста </a:t>
            </a:r>
            <a:r>
              <a:rPr lang="ru-RU" b="1" dirty="0" smtClean="0"/>
              <a:t>60 лет</a:t>
            </a:r>
            <a:r>
              <a:rPr lang="ru-RU" b="1" dirty="0"/>
              <a:t>;</a:t>
            </a:r>
          </a:p>
          <a:p>
            <a:pPr marL="0" indent="0" algn="just">
              <a:buNone/>
            </a:pPr>
            <a:r>
              <a:rPr lang="ru-RU" dirty="0"/>
              <a:t>5) </a:t>
            </a:r>
            <a:r>
              <a:rPr lang="ru-RU" dirty="0" smtClean="0"/>
              <a:t>участники </a:t>
            </a:r>
            <a:r>
              <a:rPr lang="ru-RU" dirty="0"/>
              <a:t>Государственной </a:t>
            </a:r>
            <a:r>
              <a:rPr lang="ru-RU" dirty="0" smtClean="0"/>
              <a:t>программы по </a:t>
            </a:r>
            <a:r>
              <a:rPr lang="ru-RU" dirty="0"/>
              <a:t>оказанию содействия добровольному переселению в Российскую Федерацию соотечественников, проживающих за рубежом, и члены их </a:t>
            </a:r>
            <a:r>
              <a:rPr lang="ru-RU" dirty="0" smtClean="0"/>
              <a:t>семей;</a:t>
            </a:r>
            <a:endParaRPr lang="ru-RU" dirty="0"/>
          </a:p>
          <a:p>
            <a:pPr marL="0" indent="0" algn="just">
              <a:buNone/>
            </a:pPr>
            <a:r>
              <a:rPr lang="ru-RU" dirty="0"/>
              <a:t>6) иностранные граждане - высококвалифицированные специалисты и члены их </a:t>
            </a:r>
            <a:r>
              <a:rPr lang="ru-RU" dirty="0" smtClean="0"/>
              <a:t>семей.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/>
              <a:t>Пройти тестирование </a:t>
            </a:r>
            <a:r>
              <a:rPr lang="ru-RU" dirty="0" smtClean="0"/>
              <a:t>можно </a:t>
            </a:r>
            <a:r>
              <a:rPr lang="ru-RU" b="1" dirty="0"/>
              <a:t>только</a:t>
            </a:r>
            <a:r>
              <a:rPr lang="ru-RU" dirty="0"/>
              <a:t> в образовательных организациях, перечень которых утвержден федеральным органом исполнительной </a:t>
            </a:r>
            <a:r>
              <a:rPr lang="ru-RU" dirty="0" smtClean="0"/>
              <a:t>власти.</a:t>
            </a:r>
            <a:r>
              <a:rPr lang="ru-RU" dirty="0"/>
              <a:t> </a:t>
            </a:r>
          </a:p>
          <a:p>
            <a:pPr marL="0" indent="0" algn="just">
              <a:buNone/>
            </a:pPr>
            <a:endParaRPr lang="ru-RU" dirty="0"/>
          </a:p>
          <a:p>
            <a:endParaRPr lang="ru-RU" dirty="0"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282341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40741" y="692696"/>
            <a:ext cx="8229600" cy="43204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600" dirty="0" smtClean="0"/>
              <a:t>Обжалование решений ФМС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412776"/>
            <a:ext cx="81369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 Порядок </a:t>
            </a:r>
            <a:r>
              <a:rPr lang="ru-RU" sz="1400" dirty="0" smtClean="0"/>
              <a:t>работы с жалобами  </a:t>
            </a:r>
            <a:r>
              <a:rPr lang="ru-RU" sz="1400" dirty="0"/>
              <a:t>в ФМС России регламентируется Федеральным законом от 2 мая 2005 г. N 59-ФЗ </a:t>
            </a:r>
            <a:r>
              <a:rPr lang="ru-RU" sz="1400" dirty="0" smtClean="0"/>
              <a:t>«О </a:t>
            </a:r>
            <a:r>
              <a:rPr lang="ru-RU" sz="1400" dirty="0"/>
              <a:t>порядке рассмотрения обращений граждан Российской </a:t>
            </a:r>
            <a:r>
              <a:rPr lang="ru-RU" sz="1400" dirty="0" smtClean="0"/>
              <a:t>Федерации», </a:t>
            </a:r>
            <a:r>
              <a:rPr lang="ru-RU" sz="1400" dirty="0"/>
              <a:t>Правилами подачи и рассмотрения жалоб на решения и действия (бездействие) федеральных органов исполнительной власти и их должностных лиц, федеральных государственных служащих, должностных лиц государственных внебюджетных фондов Российской Федерации, утвержденными постановлением Правительства Российской Федерации от 16 августа 2012 г. N 840</a:t>
            </a:r>
          </a:p>
          <a:p>
            <a:endParaRPr lang="ru-RU" sz="1400" dirty="0" smtClean="0"/>
          </a:p>
          <a:p>
            <a:r>
              <a:rPr lang="ru-RU" sz="1400" b="1" dirty="0" smtClean="0"/>
              <a:t>Жалоба </a:t>
            </a:r>
            <a:r>
              <a:rPr lang="ru-RU" sz="1400" b="1" dirty="0"/>
              <a:t>может быть </a:t>
            </a:r>
            <a:r>
              <a:rPr lang="ru-RU" sz="1400" b="1" dirty="0" smtClean="0"/>
              <a:t>подана</a:t>
            </a:r>
            <a:r>
              <a:rPr lang="ru-RU" sz="1400" b="1" dirty="0"/>
              <a:t> </a:t>
            </a:r>
            <a:r>
              <a:rPr lang="ru-RU" sz="1400" b="1" dirty="0" smtClean="0"/>
              <a:t> в </a:t>
            </a:r>
            <a:r>
              <a:rPr lang="ru-RU" sz="1400" b="1" dirty="0"/>
              <a:t>следующих случаях: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/>
              <a:t>нарушение срока регистрации документов о предоставлении государственной услуги;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/>
              <a:t>нарушение срока предоставления государственной услуги;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/>
              <a:t>требование у заявителя документов и (или) платы, не предусмотренных Административным регламентом для предоставления государственной услуги;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/>
              <a:t>отказ в приеме документов, предоставление которых предусмотрено Административным регламентом для предоставления государственной услуги, у заявителя;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/>
              <a:t>отказ в предоставлении государственной услуги, если основания отказа не предусмотрены федеральными законами и принятыми в соответствии с ними иными нормативными правовыми актами;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/>
              <a:t>отказ должностного лица территориального органа ФМС России в исправлении допущенных опечаток и ошибок в выданных в результате предоставления государственной услуги документах либо нарушение установленного срока таких исправлений</a:t>
            </a:r>
            <a:r>
              <a:rPr lang="ru-RU" sz="1400" dirty="0" smtClean="0"/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400" dirty="0" smtClean="0"/>
          </a:p>
          <a:p>
            <a:endParaRPr lang="ru-RU" sz="1400" dirty="0"/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68049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40741" y="692696"/>
            <a:ext cx="8229600" cy="43204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600" dirty="0" smtClean="0"/>
              <a:t>Обжалование решений ФМС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412776"/>
            <a:ext cx="8136904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 </a:t>
            </a:r>
            <a:r>
              <a:rPr lang="ru-RU" sz="1400" b="1" dirty="0"/>
              <a:t>Жалоба должна содержать</a:t>
            </a:r>
            <a:r>
              <a:rPr lang="ru-RU" sz="1400" b="1" dirty="0" smtClean="0"/>
              <a:t>:</a:t>
            </a:r>
          </a:p>
          <a:p>
            <a:endParaRPr lang="ru-RU" sz="1400" b="1" dirty="0"/>
          </a:p>
          <a:p>
            <a:pPr algn="just"/>
            <a:r>
              <a:rPr lang="ru-RU" sz="1400" dirty="0"/>
              <a:t>а) наименование органа, предоставляющего государственную услугу, должностного лица органа, предоставляющего государственную услугу, либо федерального государственного служащего, решения и действия (бездействие) которых обжалуются</a:t>
            </a:r>
            <a:r>
              <a:rPr lang="ru-RU" sz="1400" dirty="0" smtClean="0"/>
              <a:t>;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dirty="0"/>
              <a:t>б) фамилию, имя, отчество (при наличии), сведения о месте жительства заявителя - физического лица либо наименование, сведения о месте нахождения заявителя - юридического лица, а также номер (номера) контактного телефона, адрес (адреса) электронной почты (при наличии) и почтовый адрес, по которым должен быть направлен ответ заявителю</a:t>
            </a:r>
            <a:r>
              <a:rPr lang="ru-RU" sz="1400" dirty="0" smtClean="0"/>
              <a:t>;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dirty="0"/>
              <a:t>в) сведения об обжалуемых решениях и действиях (бездействии) органа, предоставляющего государственную услугу, его должностного лица либо федерального государственного служащего</a:t>
            </a:r>
            <a:r>
              <a:rPr lang="ru-RU" sz="1400" dirty="0" smtClean="0"/>
              <a:t>;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dirty="0"/>
              <a:t>г) доводы, на основании которых заявитель не согласен с решением и действием (бездействием) органа, предоставляющего государственную услугу, его должностного лица либо федерального государственного служащего. </a:t>
            </a:r>
            <a:endParaRPr lang="ru-RU" sz="1400" dirty="0" smtClean="0"/>
          </a:p>
          <a:p>
            <a:pPr algn="just"/>
            <a:r>
              <a:rPr lang="ru-RU" sz="1400" dirty="0" smtClean="0"/>
              <a:t>Заявителем </a:t>
            </a:r>
            <a:r>
              <a:rPr lang="ru-RU" sz="1400" dirty="0"/>
              <a:t>могут быть представлены документы (при наличии), подтверждающие доводы заявителя, либо их копии.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Срок рассмотрения - </a:t>
            </a:r>
            <a:r>
              <a:rPr lang="ru-RU" sz="1400" b="1" dirty="0" smtClean="0"/>
              <a:t>15 </a:t>
            </a:r>
            <a:r>
              <a:rPr lang="ru-RU" sz="1400" b="1" dirty="0"/>
              <a:t>рабочих дней </a:t>
            </a:r>
            <a:r>
              <a:rPr lang="ru-RU" sz="1400" dirty="0"/>
              <a:t>со дня ее регистрации, если более короткие сроки </a:t>
            </a:r>
            <a:r>
              <a:rPr lang="ru-RU" sz="1400" dirty="0" smtClean="0"/>
              <a:t>не </a:t>
            </a:r>
            <a:r>
              <a:rPr lang="ru-RU" sz="1400" dirty="0"/>
              <a:t>установлены органом, уполномоченным на ее </a:t>
            </a:r>
            <a:r>
              <a:rPr lang="ru-RU" sz="1400" dirty="0" smtClean="0"/>
              <a:t>рассмотрение.</a:t>
            </a:r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75768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40741" y="692696"/>
            <a:ext cx="8229600" cy="43204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600" dirty="0" smtClean="0"/>
              <a:t>Социальное обеспечение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844824"/>
            <a:ext cx="813690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</a:rPr>
              <a:t> </a:t>
            </a:r>
            <a:r>
              <a:rPr lang="ru-RU" sz="1600" b="1" dirty="0" smtClean="0">
                <a:solidFill>
                  <a:schemeClr val="accent1"/>
                </a:solidFill>
              </a:rPr>
              <a:t>Право на пенсионное обеспечение  имеют</a:t>
            </a:r>
            <a:r>
              <a:rPr lang="ru-RU" sz="160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Беженцы (удостоверение беженца , не </a:t>
            </a:r>
            <a:r>
              <a:rPr lang="ru-RU" sz="1600" dirty="0" smtClean="0"/>
              <a:t>«временное </a:t>
            </a:r>
            <a:r>
              <a:rPr lang="ru-RU" sz="1600" dirty="0"/>
              <a:t>убежище»)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Постоянно проживающие иностранные граждане </a:t>
            </a:r>
            <a:r>
              <a:rPr lang="ru-RU" sz="1600" dirty="0" smtClean="0"/>
              <a:t>(вид </a:t>
            </a:r>
            <a:r>
              <a:rPr lang="ru-RU" sz="1600" dirty="0" smtClean="0"/>
              <a:t>на жительство)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 smtClean="0"/>
          </a:p>
          <a:p>
            <a:r>
              <a:rPr lang="ru-RU" sz="1600" b="1" dirty="0">
                <a:solidFill>
                  <a:schemeClr val="accent1"/>
                </a:solidFill>
              </a:rPr>
              <a:t>Право на </a:t>
            </a:r>
            <a:r>
              <a:rPr lang="ru-RU" sz="1600" b="1" dirty="0" smtClean="0">
                <a:solidFill>
                  <a:schemeClr val="accent1"/>
                </a:solidFill>
              </a:rPr>
              <a:t>получение пособий на детей имеют: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Беженцы </a:t>
            </a:r>
            <a:r>
              <a:rPr lang="ru-RU" sz="1600" dirty="0"/>
              <a:t>(удостоверение </a:t>
            </a:r>
            <a:r>
              <a:rPr lang="ru-RU" sz="1600" dirty="0" smtClean="0"/>
              <a:t>беженца, </a:t>
            </a:r>
            <a:r>
              <a:rPr lang="ru-RU" sz="1600" dirty="0"/>
              <a:t>не </a:t>
            </a:r>
            <a:r>
              <a:rPr lang="ru-RU" sz="1600" dirty="0" smtClean="0"/>
              <a:t>«временное </a:t>
            </a:r>
            <a:r>
              <a:rPr lang="ru-RU" sz="1600" dirty="0"/>
              <a:t>убежище</a:t>
            </a:r>
            <a:r>
              <a:rPr lang="ru-RU" sz="1600" dirty="0" smtClean="0"/>
              <a:t>»)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 </a:t>
            </a:r>
            <a:r>
              <a:rPr lang="ru-RU" sz="1600" dirty="0"/>
              <a:t>Постоянно проживающие иностранные граждане </a:t>
            </a:r>
            <a:r>
              <a:rPr lang="ru-RU" sz="1600" dirty="0" smtClean="0"/>
              <a:t>(вид </a:t>
            </a:r>
            <a:r>
              <a:rPr lang="ru-RU" sz="1600" dirty="0"/>
              <a:t>на жительство)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 </a:t>
            </a:r>
            <a:r>
              <a:rPr lang="ru-RU" sz="1600" dirty="0" smtClean="0"/>
              <a:t>Временно проживающие </a:t>
            </a:r>
            <a:r>
              <a:rPr lang="ru-RU" sz="1600" dirty="0"/>
              <a:t>иностранные граждане </a:t>
            </a:r>
            <a:r>
              <a:rPr lang="ru-RU" sz="1600" dirty="0" smtClean="0"/>
              <a:t>и подлежащие </a:t>
            </a:r>
            <a:r>
              <a:rPr lang="ru-RU" sz="1600" dirty="0"/>
              <a:t>обязательному социальному страхованию на случай временной нетрудоспособности и в связи с материнством </a:t>
            </a:r>
            <a:r>
              <a:rPr lang="ru-RU" sz="1600" dirty="0" smtClean="0"/>
              <a:t>(</a:t>
            </a:r>
            <a:r>
              <a:rPr lang="ru-RU" sz="1600" i="1" dirty="0" smtClean="0"/>
              <a:t>например</a:t>
            </a:r>
            <a:r>
              <a:rPr lang="ru-RU" sz="1600" dirty="0" smtClean="0"/>
              <a:t>: лица работающие по трудовым </a:t>
            </a:r>
            <a:r>
              <a:rPr lang="ru-RU" sz="1600" dirty="0" smtClean="0"/>
              <a:t>договорам</a:t>
            </a:r>
            <a:r>
              <a:rPr lang="ru-RU" sz="1600" dirty="0"/>
              <a:t> </a:t>
            </a:r>
            <a:r>
              <a:rPr lang="ru-RU" sz="1600" dirty="0" smtClean="0"/>
              <a:t>-</a:t>
            </a:r>
            <a:r>
              <a:rPr lang="ru-RU" sz="1600" dirty="0" smtClean="0"/>
              <a:t> </a:t>
            </a:r>
            <a:r>
              <a:rPr lang="ru-RU" sz="1600" dirty="0" smtClean="0"/>
              <a:t>ст. 2 ФЗ от </a:t>
            </a:r>
            <a:r>
              <a:rPr lang="ru-RU" sz="1600" dirty="0"/>
              <a:t>29.12.2006 N </a:t>
            </a:r>
            <a:r>
              <a:rPr lang="ru-RU" sz="1600" dirty="0" smtClean="0"/>
              <a:t>255-ФЗ </a:t>
            </a:r>
            <a:r>
              <a:rPr lang="ru-RU" sz="1600" dirty="0"/>
              <a:t>"Об обязательном социальном страховании на случай временной нетрудоспособности и в связи с материнством" </a:t>
            </a:r>
            <a:r>
              <a:rPr lang="ru-RU" sz="1600" dirty="0" smtClean="0"/>
              <a:t>).</a:t>
            </a:r>
            <a:endParaRPr lang="ru-RU" sz="1600" dirty="0"/>
          </a:p>
          <a:p>
            <a:endParaRPr lang="ru-RU" sz="1400" dirty="0"/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07928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2532</TotalTime>
  <Words>4369</Words>
  <Application>Microsoft Office PowerPoint</Application>
  <PresentationFormat>Экран (4:3)</PresentationFormat>
  <Paragraphs>450</Paragraphs>
  <Slides>31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NewsPrint</vt:lpstr>
      <vt:lpstr>ПРАВОВАЯ ПОМОЩЬ  БЕЖЕНЦАМ С УКРАИНЫ, НАХОДЯЩИМСЯ НА ТЕРРИТОРИИ  РОССИЙСКОЙ ФЕДЕРАЦИИ</vt:lpstr>
      <vt:lpstr>Нормативно-правовые акты</vt:lpstr>
      <vt:lpstr>Пересечение границы с РФ</vt:lpstr>
      <vt:lpstr>Если утерян паспорт гражданина Украины</vt:lpstr>
      <vt:lpstr>Презентация PowerPoint</vt:lpstr>
      <vt:lpstr>  Регистрация иностранных граждан </vt:lpstr>
      <vt:lpstr>  Регистрация иностранных граждан </vt:lpstr>
      <vt:lpstr>  Регистрация иностранных граждан </vt:lpstr>
      <vt:lpstr>  Регистрация иностранных граждан </vt:lpstr>
      <vt:lpstr>  Ответственность иностранного гражданина  </vt:lpstr>
      <vt:lpstr>  Ответственность принимающей стороны </vt:lpstr>
      <vt:lpstr>  Право на законное пребывание/проживание в РФ </vt:lpstr>
      <vt:lpstr>  Временное убежище </vt:lpstr>
      <vt:lpstr>  Временное убежище </vt:lpstr>
      <vt:lpstr>  Разрешение на временное проживание </vt:lpstr>
      <vt:lpstr>  Разрешение на временное проживание </vt:lpstr>
      <vt:lpstr>  Разрешение на временное проживание </vt:lpstr>
      <vt:lpstr>Вид на жительство</vt:lpstr>
      <vt:lpstr>Гражданство РФ</vt:lpstr>
      <vt:lpstr>Переселение соотечественников</vt:lpstr>
      <vt:lpstr>Переселение соотечественников</vt:lpstr>
      <vt:lpstr>Трудоустройство</vt:lpstr>
      <vt:lpstr>Трудоустройство</vt:lpstr>
      <vt:lpstr>Трудоустройство</vt:lpstr>
      <vt:lpstr>Трудоустройство</vt:lpstr>
      <vt:lpstr>Работа у физических лиц</vt:lpstr>
      <vt:lpstr>Трудоустройство</vt:lpstr>
      <vt:lpstr>Презентация PowerPoint</vt:lpstr>
      <vt:lpstr>Обжалование решений ФМС</vt:lpstr>
      <vt:lpstr>Обжалование решений ФМС</vt:lpstr>
      <vt:lpstr>Социальное обеспечение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Старинова Наталия</dc:creator>
  <cp:lastModifiedBy>ODzisyak</cp:lastModifiedBy>
  <cp:revision>129</cp:revision>
  <cp:lastPrinted>2014-05-16T16:56:12Z</cp:lastPrinted>
  <dcterms:created xsi:type="dcterms:W3CDTF">2014-05-14T11:04:22Z</dcterms:created>
  <dcterms:modified xsi:type="dcterms:W3CDTF">2015-04-03T07:53:38Z</dcterms:modified>
</cp:coreProperties>
</file>