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7" r:id="rId2"/>
    <p:sldId id="307" r:id="rId3"/>
    <p:sldId id="303" r:id="rId4"/>
    <p:sldId id="306" r:id="rId5"/>
    <p:sldId id="308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36">
          <p15:clr>
            <a:srgbClr val="A4A3A4"/>
          </p15:clr>
        </p15:guide>
        <p15:guide id="4" pos="8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0000"/>
    <a:srgbClr val="C4DFE2"/>
    <a:srgbClr val="5C0000"/>
    <a:srgbClr val="061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6459" autoAdjust="0"/>
  </p:normalViewPr>
  <p:slideViewPr>
    <p:cSldViewPr>
      <p:cViewPr varScale="1">
        <p:scale>
          <a:sx n="71" d="100"/>
          <a:sy n="71" d="100"/>
        </p:scale>
        <p:origin x="-1344" y="-96"/>
      </p:cViewPr>
      <p:guideLst>
        <p:guide orient="horz" pos="2160"/>
        <p:guide pos="2880"/>
        <p:guide pos="336"/>
        <p:guide pos="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D0C39DF-8C86-4ED6-BA85-303D838728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9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24C23-1B86-4CB7-BE70-B6D1A206F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94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B2C65-E5C9-4974-9BF7-02C255293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75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AA71D-A7C8-40C9-A909-1416C23CD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15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3A35D94-24B4-433D-A747-10D9EE600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0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774A4-88B6-472E-B408-AC0193F83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8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9C76-3C06-4642-A350-361636262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65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40E64-05C0-4F6B-B6C3-DC42E4EE9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15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2424D-047F-4482-A4F1-FBCC984FB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29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CA2E9-E7E1-47CD-8298-B92F24953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4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D97D4-CBAC-461A-A95E-4346681DB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742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390383D-51AE-4ED8-A049-476E3B750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0" r:id="rId2"/>
    <p:sldLayoutId id="2147483801" r:id="rId3"/>
    <p:sldLayoutId id="2147483802" r:id="rId4"/>
    <p:sldLayoutId id="2147483809" r:id="rId5"/>
    <p:sldLayoutId id="2147483810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48235" y="6044173"/>
            <a:ext cx="8382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Русская </a:t>
            </a:r>
            <a:r>
              <a:rPr lang="ru-RU" sz="1400" b="1" i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Православная  </a:t>
            </a:r>
            <a:r>
              <a:rPr lang="ru-RU" sz="1400" b="1" i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Церковь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8259" y="2590800"/>
            <a:ext cx="8767482" cy="132343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dirty="0">
                <a:solidFill>
                  <a:srgbClr val="C00000"/>
                </a:solidFill>
                <a:latin typeface="+mn-lt"/>
              </a:rPr>
              <a:t>Координационный центр по противодействию наркомании </a:t>
            </a:r>
            <a:endParaRPr lang="ru-RU" sz="28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8235" y="5562600"/>
            <a:ext cx="83819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+mn-lt"/>
              </a:rPr>
              <a:t>Синодальный отдел по церковной благотворительности и социальному служению</a:t>
            </a:r>
            <a:endParaRPr lang="ru-RU" sz="1600" i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100" y="762000"/>
            <a:ext cx="8229600" cy="761999"/>
          </a:xfrm>
        </p:spPr>
        <p:txBody>
          <a:bodyPr/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ЗАДАЧИ КООРДИНАЦИОННОГО ЦЕНТРА</a:t>
            </a:r>
            <a:endParaRPr lang="ru-RU" sz="24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1904999"/>
            <a:ext cx="8001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dirty="0" smtClean="0">
                <a:solidFill>
                  <a:srgbClr val="333333"/>
                </a:solidFill>
                <a:latin typeface="+mn-lt"/>
              </a:rPr>
              <a:t>Мониторинг</a:t>
            </a:r>
            <a:r>
              <a:rPr lang="ru-RU" dirty="0">
                <a:solidFill>
                  <a:srgbClr val="333333"/>
                </a:solidFill>
                <a:latin typeface="+mn-lt"/>
              </a:rPr>
              <a:t>, включающий в себя: сбор и анализ информации о деятельности церковных организаций в деле реабилитации наркозависимых; </a:t>
            </a:r>
            <a:endParaRPr lang="ru-RU" dirty="0" smtClean="0">
              <a:solidFill>
                <a:srgbClr val="333333"/>
              </a:solidFill>
              <a:latin typeface="+mn-lt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dirty="0" smtClean="0">
                <a:solidFill>
                  <a:srgbClr val="333333"/>
                </a:solidFill>
                <a:latin typeface="+mn-lt"/>
              </a:rPr>
              <a:t>Координация </a:t>
            </a:r>
            <a:r>
              <a:rPr lang="ru-RU" dirty="0">
                <a:solidFill>
                  <a:srgbClr val="333333"/>
                </a:solidFill>
                <a:latin typeface="+mn-lt"/>
              </a:rPr>
              <a:t>деятельности церковных организаций в деле реабилитации наркозависимых; </a:t>
            </a:r>
            <a:endParaRPr lang="ru-RU" dirty="0" smtClean="0">
              <a:solidFill>
                <a:srgbClr val="333333"/>
              </a:solidFill>
              <a:latin typeface="+mn-lt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dirty="0" smtClean="0">
                <a:solidFill>
                  <a:srgbClr val="333333"/>
                </a:solidFill>
                <a:latin typeface="+mn-lt"/>
              </a:rPr>
              <a:t>Создание</a:t>
            </a:r>
            <a:r>
              <a:rPr lang="ru-RU" dirty="0">
                <a:solidFill>
                  <a:srgbClr val="333333"/>
                </a:solidFill>
                <a:latin typeface="+mn-lt"/>
              </a:rPr>
              <a:t>, апробация и внедрение церковной методологии реабилитации; </a:t>
            </a:r>
            <a:endParaRPr lang="ru-RU" dirty="0" smtClean="0">
              <a:solidFill>
                <a:srgbClr val="333333"/>
              </a:solidFill>
              <a:latin typeface="+mn-lt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dirty="0" smtClean="0">
                <a:solidFill>
                  <a:srgbClr val="333333"/>
                </a:solidFill>
                <a:latin typeface="+mn-lt"/>
              </a:rPr>
              <a:t>Координация </a:t>
            </a:r>
            <a:r>
              <a:rPr lang="ru-RU" dirty="0">
                <a:solidFill>
                  <a:srgbClr val="333333"/>
                </a:solidFill>
                <a:latin typeface="+mn-lt"/>
              </a:rPr>
              <a:t>взаимодействия церковных реабилитационных структур с государственными и общественными организациями</a:t>
            </a:r>
            <a:r>
              <a:rPr lang="ru-RU" dirty="0" smtClean="0">
                <a:solidFill>
                  <a:srgbClr val="333333"/>
                </a:solidFill>
                <a:latin typeface="+mn-lt"/>
              </a:rPr>
              <a:t>;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dirty="0" smtClean="0">
                <a:solidFill>
                  <a:srgbClr val="333333"/>
                </a:solidFill>
                <a:latin typeface="+mn-lt"/>
              </a:rPr>
              <a:t>Анализ </a:t>
            </a:r>
            <a:r>
              <a:rPr lang="ru-RU" dirty="0">
                <a:solidFill>
                  <a:srgbClr val="333333"/>
                </a:solidFill>
                <a:latin typeface="+mn-lt"/>
              </a:rPr>
              <a:t>и экспертиза услуг по реабилитации, предлагаемых общественными организациями с точки зрения православного мировоззрения. 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9644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3"/>
          <p:cNvSpPr>
            <a:spLocks noGrp="1" noChangeArrowheads="1"/>
          </p:cNvSpPr>
          <p:nvPr>
            <p:ph type="title"/>
          </p:nvPr>
        </p:nvSpPr>
        <p:spPr>
          <a:xfrm>
            <a:off x="533400" y="632593"/>
            <a:ext cx="7448668" cy="762000"/>
          </a:xfrm>
        </p:spPr>
        <p:txBody>
          <a:bodyPr/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МЫ В СЕТИ</a:t>
            </a:r>
            <a:r>
              <a:rPr lang="ru-RU" sz="2400" dirty="0">
                <a:latin typeface="+mn-lt"/>
              </a:rPr>
              <a:t/>
            </a:r>
            <a:br>
              <a:rPr lang="ru-RU" sz="2400" dirty="0">
                <a:latin typeface="+mn-lt"/>
              </a:rPr>
            </a:b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52400" y="139459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Создан информационный сайт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http://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protivnarko.ru/</a:t>
            </a:r>
          </a:p>
          <a:p>
            <a:pPr algn="ctr"/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-457200" y="5488752"/>
            <a:ext cx="804764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sz="1200" dirty="0" smtClean="0"/>
              <a:t>	</a:t>
            </a:r>
            <a:r>
              <a:rPr lang="ru-RU" sz="1200" dirty="0" smtClean="0"/>
              <a:t>Созданы </a:t>
            </a:r>
            <a:r>
              <a:rPr lang="ru-RU" sz="1200" dirty="0"/>
              <a:t>группы в социальных сетях:</a:t>
            </a:r>
          </a:p>
          <a:p>
            <a:r>
              <a:rPr lang="en-US" sz="1200" dirty="0"/>
              <a:t>	</a:t>
            </a:r>
            <a:r>
              <a:rPr lang="ru-RU" sz="1200" dirty="0"/>
              <a:t>		</a:t>
            </a:r>
            <a:r>
              <a:rPr lang="en-US" sz="1200" dirty="0" smtClean="0"/>
              <a:t>Facebook</a:t>
            </a:r>
            <a:r>
              <a:rPr lang="ru-RU" sz="1200" dirty="0" smtClean="0"/>
              <a:t>:   </a:t>
            </a:r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</a:rPr>
              <a:t>www.facebook.com/IoannKronstadtskyFond</a:t>
            </a:r>
            <a:endParaRPr lang="en-US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1200" dirty="0"/>
              <a:t>	</a:t>
            </a:r>
            <a:r>
              <a:rPr lang="ru-RU" sz="1200" dirty="0"/>
              <a:t>		</a:t>
            </a:r>
            <a:r>
              <a:rPr lang="ru-RU" sz="1200" dirty="0" err="1" smtClean="0"/>
              <a:t>Вконтакте</a:t>
            </a:r>
            <a:r>
              <a:rPr lang="ru-RU" sz="1200" dirty="0" smtClean="0"/>
              <a:t>:  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vk.com/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ioannkronstadtskyfond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1200" dirty="0"/>
              <a:t>	</a:t>
            </a:r>
            <a:r>
              <a:rPr lang="ru-RU" sz="1200" dirty="0"/>
              <a:t>		</a:t>
            </a:r>
            <a:r>
              <a:rPr lang="ru-RU" sz="1200" dirty="0" smtClean="0"/>
              <a:t>Одноклассники: </a:t>
            </a:r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</a:rPr>
              <a:t>www.odnoklassniki.ru/ioannkronstadtskyfond</a:t>
            </a:r>
          </a:p>
          <a:p>
            <a:r>
              <a:rPr lang="en-US" sz="1200" dirty="0" smtClean="0"/>
              <a:t>			</a:t>
            </a:r>
            <a:r>
              <a:rPr lang="ru-RU" sz="1200" dirty="0" smtClean="0"/>
              <a:t>Канал </a:t>
            </a:r>
            <a:r>
              <a:rPr lang="ru-RU" sz="1200" dirty="0"/>
              <a:t>на </a:t>
            </a:r>
            <a:r>
              <a:rPr lang="en-US" sz="1200" dirty="0" smtClean="0"/>
              <a:t>Youtube</a:t>
            </a:r>
            <a:r>
              <a:rPr lang="ru-RU" sz="1200" dirty="0" smtClean="0"/>
              <a:t>:</a:t>
            </a:r>
            <a:r>
              <a:rPr lang="en-US" sz="1200" dirty="0" smtClean="0"/>
              <a:t> </a:t>
            </a:r>
            <a:r>
              <a:rPr lang="ru-RU" sz="1200" dirty="0" smtClean="0"/>
              <a:t> 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www.youtube.com/user/ccfodacanal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1000" y="2010623"/>
            <a:ext cx="8458200" cy="347812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2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868" y="2139738"/>
            <a:ext cx="6553200" cy="321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5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62000" y="3124438"/>
            <a:ext cx="7848600" cy="281916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2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0" name="Rectangle 13"/>
          <p:cNvSpPr>
            <a:spLocks noGrp="1" noChangeArrowheads="1"/>
          </p:cNvSpPr>
          <p:nvPr>
            <p:ph type="title"/>
          </p:nvPr>
        </p:nvSpPr>
        <p:spPr>
          <a:xfrm>
            <a:off x="381000" y="647700"/>
            <a:ext cx="8566292" cy="45720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ИЗДАНЫ МАТЕРИАЛЫ: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162959"/>
            <a:ext cx="830329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Georgia"/>
              </a:rPr>
              <a:t>Документ 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Georgia"/>
              </a:rPr>
              <a:t>об участии Русской Православной Церкви в реабилитации </a:t>
            </a:r>
            <a: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Georgia"/>
              </a:rPr>
              <a:t>наркозависимых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Georgia"/>
              </a:rPr>
              <a:t>В храм пришел наркозависимый. Как помочь?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Georgia"/>
              </a:rPr>
              <a:t>Журнал воспитанника. Первый этап «Прийти в себя»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Georgia"/>
              </a:rPr>
              <a:t>Журнал подготовительного этапа реабилитации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Georgia"/>
              </a:rPr>
              <a:t>Методология социальной реабилитации наркозависимых в церковной общине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Georgia"/>
              </a:rPr>
              <a:t>Презентационная папка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Georgia"/>
              </a:rPr>
              <a:t>Фильм «Пропадал и нашелся»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Georgia"/>
              </a:rPr>
              <a:t>Фильм «Школа консультанта»</a:t>
            </a:r>
          </a:p>
          <a:p>
            <a:endParaRPr lang="ru-RU" sz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/>
            </a:endParaRPr>
          </a:p>
          <a:p>
            <a:pPr algn="ctr"/>
            <a:r>
              <a:rPr lang="ru-RU" sz="1000" b="1" dirty="0" smtClean="0">
                <a:solidFill>
                  <a:schemeClr val="bg2">
                    <a:lumMod val="25000"/>
                  </a:schemeClr>
                </a:solidFill>
                <a:latin typeface="Georgia"/>
              </a:rPr>
              <a:t>Брошюры и видео распространяются на мероприятиях, реализуемых в рамках проектов фонда</a:t>
            </a:r>
            <a:endParaRPr lang="ru-RU" sz="1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71" y="3217314"/>
            <a:ext cx="2546129" cy="261622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468" y="3217314"/>
            <a:ext cx="2543819" cy="25979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6092" y="6050128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n-lt"/>
              </a:rPr>
              <a:t>Повышен </a:t>
            </a:r>
            <a:r>
              <a:rPr lang="ru-RU" b="1" dirty="0">
                <a:latin typeface="+mn-lt"/>
              </a:rPr>
              <a:t>уровень информированности участников мероприятий </a:t>
            </a:r>
            <a:endParaRPr lang="ru-RU" b="1" dirty="0" smtClean="0">
              <a:latin typeface="+mn-lt"/>
            </a:endParaRPr>
          </a:p>
          <a:p>
            <a:pPr algn="ctr"/>
            <a:r>
              <a:rPr lang="ru-RU" b="1" dirty="0" smtClean="0">
                <a:latin typeface="+mn-lt"/>
              </a:rPr>
              <a:t>о </a:t>
            </a:r>
            <a:r>
              <a:rPr lang="ru-RU" b="1" dirty="0">
                <a:latin typeface="+mn-lt"/>
              </a:rPr>
              <a:t>церковной антинаркотической деятельности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122" y="3384356"/>
            <a:ext cx="1548356" cy="229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6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457200"/>
            <a:ext cx="8229600" cy="838200"/>
          </a:xfrm>
        </p:spPr>
        <p:txBody>
          <a:bodyPr/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КОНТАКТЫ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295400"/>
            <a:ext cx="76962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Общие вопросы координации:</a:t>
            </a:r>
            <a:endParaRPr lang="ru-RU" b="1" dirty="0">
              <a:solidFill>
                <a:srgbClr val="002060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ru-RU" i="1" dirty="0" smtClean="0">
                <a:solidFill>
                  <a:srgbClr val="333333"/>
                </a:solidFill>
                <a:latin typeface="+mn-lt"/>
              </a:rPr>
              <a:t>Лазарев Алексей Владиславович</a:t>
            </a:r>
          </a:p>
          <a:p>
            <a:pPr>
              <a:spcAft>
                <a:spcPts val="600"/>
              </a:spcAft>
            </a:pPr>
            <a:r>
              <a:rPr lang="ru-RU" i="1" dirty="0" smtClean="0">
                <a:solidFill>
                  <a:srgbClr val="333333"/>
                </a:solidFill>
                <a:latin typeface="+mn-lt"/>
              </a:rPr>
              <a:t>Тел: +7 968 712 2626</a:t>
            </a:r>
          </a:p>
          <a:p>
            <a:pPr>
              <a:spcAft>
                <a:spcPts val="600"/>
              </a:spcAft>
            </a:pPr>
            <a:r>
              <a:rPr lang="en-US" i="1" dirty="0" smtClean="0">
                <a:solidFill>
                  <a:srgbClr val="333333"/>
                </a:solidFill>
                <a:latin typeface="+mn-lt"/>
              </a:rPr>
              <a:t>email: ccfoda@gmail.com</a:t>
            </a:r>
            <a:endParaRPr lang="ru-RU" i="1" dirty="0">
              <a:solidFill>
                <a:srgbClr val="333333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ru-RU" b="1" dirty="0" smtClean="0">
              <a:solidFill>
                <a:srgbClr val="333333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Первичное </a:t>
            </a:r>
            <a:r>
              <a:rPr lang="ru-RU" b="1" dirty="0">
                <a:solidFill>
                  <a:srgbClr val="002060"/>
                </a:solidFill>
                <a:latin typeface="+mn-lt"/>
              </a:rPr>
              <a:t>консультирование, подготовка к церковной реабилитации и </a:t>
            </a:r>
            <a:r>
              <a:rPr lang="ru-RU" b="1" dirty="0" smtClean="0">
                <a:solidFill>
                  <a:srgbClr val="002060"/>
                </a:solidFill>
                <a:latin typeface="+mn-lt"/>
              </a:rPr>
              <a:t>сопровождение наркозависимых и их родственников:</a:t>
            </a:r>
          </a:p>
          <a:p>
            <a:pPr>
              <a:spcAft>
                <a:spcPts val="600"/>
              </a:spcAft>
            </a:pPr>
            <a:r>
              <a:rPr lang="ru-RU" i="1" dirty="0" smtClean="0">
                <a:solidFill>
                  <a:srgbClr val="333333"/>
                </a:solidFill>
                <a:latin typeface="+mn-lt"/>
              </a:rPr>
              <a:t>Черепанов Андрей Леонидович</a:t>
            </a:r>
            <a:endParaRPr lang="ru-RU" i="1" dirty="0">
              <a:solidFill>
                <a:srgbClr val="333333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ru-RU" i="1" dirty="0">
                <a:solidFill>
                  <a:srgbClr val="333333"/>
                </a:solidFill>
                <a:latin typeface="+mn-lt"/>
              </a:rPr>
              <a:t>Тел: +7 968 712 </a:t>
            </a:r>
            <a:r>
              <a:rPr lang="ru-RU" i="1" dirty="0" smtClean="0">
                <a:solidFill>
                  <a:srgbClr val="333333"/>
                </a:solidFill>
                <a:latin typeface="+mn-lt"/>
              </a:rPr>
              <a:t>3030</a:t>
            </a:r>
            <a:endParaRPr lang="ru-RU" i="1" dirty="0">
              <a:solidFill>
                <a:srgbClr val="333333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en-US" i="1" dirty="0">
                <a:solidFill>
                  <a:srgbClr val="333333"/>
                </a:solidFill>
                <a:latin typeface="+mn-lt"/>
              </a:rPr>
              <a:t>email: </a:t>
            </a:r>
            <a:r>
              <a:rPr lang="en-US" i="1" dirty="0" smtClean="0">
                <a:solidFill>
                  <a:srgbClr val="333333"/>
                </a:solidFill>
                <a:latin typeface="+mn-lt"/>
              </a:rPr>
              <a:t>omulka55@gmail.com</a:t>
            </a:r>
          </a:p>
          <a:p>
            <a:pPr>
              <a:spcAft>
                <a:spcPts val="600"/>
              </a:spcAft>
            </a:pPr>
            <a:endParaRPr lang="ru-RU" dirty="0">
              <a:solidFill>
                <a:srgbClr val="333333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002060"/>
                </a:solidFill>
                <a:latin typeface="+mn-lt"/>
              </a:rPr>
              <a:t>http://protivnarko.ru/</a:t>
            </a:r>
            <a:endParaRPr lang="ru-RU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30171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2861</TotalTime>
  <Words>173</Words>
  <Application>Microsoft Office PowerPoint</Application>
  <PresentationFormat>Экран (4:3)</PresentationFormat>
  <Paragraphs>41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Городская</vt:lpstr>
      <vt:lpstr>Презентация PowerPoint</vt:lpstr>
      <vt:lpstr>ОСНОВНЫЕ ЗАДАЧИ КООРДИНАЦИОННОГО ЦЕНТРА</vt:lpstr>
      <vt:lpstr>МЫ В СЕТИ </vt:lpstr>
      <vt:lpstr>ИЗДАНЫ МАТЕРИАЛЫ: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Кондратьев Мефодий</dc:creator>
  <cp:lastModifiedBy>FondAdmin</cp:lastModifiedBy>
  <cp:revision>180</cp:revision>
  <cp:lastPrinted>1601-01-01T00:00:00Z</cp:lastPrinted>
  <dcterms:created xsi:type="dcterms:W3CDTF">1601-01-01T00:00:00Z</dcterms:created>
  <dcterms:modified xsi:type="dcterms:W3CDTF">2015-04-01T22:47:16Z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