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256" r:id="rId2"/>
    <p:sldId id="310" r:id="rId3"/>
    <p:sldId id="312" r:id="rId4"/>
    <p:sldId id="262" r:id="rId5"/>
    <p:sldId id="300" r:id="rId6"/>
    <p:sldId id="281" r:id="rId7"/>
    <p:sldId id="264" r:id="rId8"/>
    <p:sldId id="280" r:id="rId9"/>
    <p:sldId id="311" r:id="rId10"/>
    <p:sldId id="279" r:id="rId11"/>
    <p:sldId id="299" r:id="rId12"/>
    <p:sldId id="303" r:id="rId13"/>
    <p:sldId id="290" r:id="rId14"/>
    <p:sldId id="268" r:id="rId15"/>
    <p:sldId id="284" r:id="rId16"/>
    <p:sldId id="298" r:id="rId17"/>
    <p:sldId id="296" r:id="rId18"/>
    <p:sldId id="306" r:id="rId19"/>
    <p:sldId id="304" r:id="rId20"/>
    <p:sldId id="305" r:id="rId21"/>
    <p:sldId id="302" r:id="rId22"/>
    <p:sldId id="307" r:id="rId23"/>
    <p:sldId id="276" r:id="rId24"/>
    <p:sldId id="277" r:id="rId25"/>
    <p:sldId id="288" r:id="rId26"/>
    <p:sldId id="285" r:id="rId27"/>
    <p:sldId id="292" r:id="rId28"/>
    <p:sldId id="301" r:id="rId29"/>
    <p:sldId id="308" r:id="rId30"/>
    <p:sldId id="309" r:id="rId31"/>
    <p:sldId id="293" r:id="rId32"/>
    <p:sldId id="272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01D62BD-32A1-41D2-9CCA-9E490E24D5B1}">
          <p14:sldIdLst>
            <p14:sldId id="256"/>
            <p14:sldId id="310"/>
            <p14:sldId id="312"/>
            <p14:sldId id="262"/>
            <p14:sldId id="300"/>
            <p14:sldId id="281"/>
            <p14:sldId id="264"/>
            <p14:sldId id="280"/>
            <p14:sldId id="311"/>
            <p14:sldId id="279"/>
          </p14:sldIdLst>
        </p14:section>
        <p14:section name="Раздел без заголовка" id="{E97EFCD7-0DD5-4358-8857-3F99375BA66A}">
          <p14:sldIdLst>
            <p14:sldId id="299"/>
            <p14:sldId id="303"/>
            <p14:sldId id="290"/>
            <p14:sldId id="268"/>
            <p14:sldId id="284"/>
            <p14:sldId id="298"/>
            <p14:sldId id="296"/>
            <p14:sldId id="306"/>
            <p14:sldId id="304"/>
            <p14:sldId id="305"/>
            <p14:sldId id="302"/>
            <p14:sldId id="307"/>
            <p14:sldId id="276"/>
            <p14:sldId id="277"/>
            <p14:sldId id="288"/>
            <p14:sldId id="285"/>
            <p14:sldId id="292"/>
            <p14:sldId id="301"/>
            <p14:sldId id="308"/>
            <p14:sldId id="309"/>
            <p14:sldId id="293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30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3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6F56DE-AC0F-4D2D-9D6A-E00E3DFD4A1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F89B16-4FBD-46A9-839D-4B050F3C8F2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333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368C3F-851E-4C4E-89A5-899FD49C5C65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13A95D-13B9-48F4-A2F5-73598D07BF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27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4BD53A-B84B-485A-B8C3-441FEA2DB2A3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24976-E678-476A-AF48-198EE701910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C0F48B-75F3-48FF-BC21-FECF8204F5D9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6CCFB-72CE-49D6-A4F3-B7DF872E1E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54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3FFB8D-2C7A-4856-A747-7F7130A6442C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92ABB4-EF9A-4965-A2F3-665C9902BB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88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006C1-6F78-4DC6-AA84-2CCE669C5945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62E66-0C50-4D0D-A326-E9BBACD701A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48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57DCF-2986-4213-BF8F-06A0C8D91CEF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B3A8D-6F4F-41A3-A5E5-7BA92EF1104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20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6F1A53-B1F0-4011-9C4C-6FDD3B6042D6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FF4B55-4B3C-4A33-9132-CC683CF84F8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31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1B352B-7FF3-4B28-98AC-64527FCE9FC2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76C47-9D68-49C8-869B-2D3ECDACB47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05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296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177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1012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109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8307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716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ACDF5B-9682-4C7C-BA1C-5F7B23E23A26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9397E-ED1C-4061-A049-A8DD30A7016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043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3839EE-5ECF-4015-B0DC-9D727EDF16CE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0CFE21-C4DD-406B-B1DE-4DECF2550F2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42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0AD58BDE-7FC5-406B-B57E-1EAF6F75DBA0}" type="datetimeFigureOut">
              <a:rPr lang="ru-RU" smtClean="0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400A468-3A55-41E8-A0CA-B129EAF95F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685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5" Type="http://schemas.openxmlformats.org/officeDocument/2006/relationships/hyperlink" Target="http://www.mc-miloserdie.ru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2447063"/>
            <a:ext cx="1835055" cy="1835055"/>
          </a:xfrm>
          <a:prstGeom prst="rect">
            <a:avLst/>
          </a:prstGeom>
        </p:spPr>
      </p:pic>
      <p:pic>
        <p:nvPicPr>
          <p:cNvPr id="12" name="Рисунок 11"/>
          <p:cNvPicPr>
            <a:picLocks noGrp="1" noChangeAspect="1"/>
          </p:cNvPicPr>
          <p:nvPr>
            <p:ph type="pic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0"/>
          <a:stretch/>
        </p:blipFill>
        <p:spPr>
          <a:xfrm>
            <a:off x="0" y="-99392"/>
            <a:ext cx="5688632" cy="7158550"/>
          </a:xfrm>
          <a:prstGeom prst="snip2DiagRect">
            <a:avLst>
              <a:gd name="adj1" fmla="val 10815"/>
              <a:gd name="adj2" fmla="val 0"/>
            </a:avLst>
          </a:prstGeo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108972"/>
            <a:ext cx="7704855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20000"/>
              </a:lnSpc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Марфо-Мариинский 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>
                <a:solidFill>
                  <a:srgbClr val="FF0000"/>
                </a:solidFill>
              </a:rPr>
              <a:t>медицинский центр</a:t>
            </a:r>
          </a:p>
          <a:p>
            <a:pPr algn="ctr" fontAlgn="auto">
              <a:lnSpc>
                <a:spcPct val="120000"/>
              </a:lnSpc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«Милосердие»</a:t>
            </a:r>
          </a:p>
          <a:p>
            <a:pPr algn="ctr" fontAlgn="auto">
              <a:lnSpc>
                <a:spcPct val="120000"/>
              </a:lnSpc>
              <a:defRPr/>
            </a:pPr>
            <a:r>
              <a:rPr lang="en-US" sz="2400" b="1" i="1" dirty="0" smtClean="0">
                <a:solidFill>
                  <a:srgbClr val="FF0000"/>
                </a:solidFill>
                <a:hlinkClick r:id="rId5"/>
              </a:rPr>
              <a:t>www.mc-miloserdie.ru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 fontAlgn="auto">
              <a:lnSpc>
                <a:spcPct val="120000"/>
              </a:lnSpc>
              <a:defRPr/>
            </a:pPr>
            <a:endParaRPr lang="ru-RU" sz="2400" b="1" i="1" dirty="0" smtClean="0">
              <a:solidFill>
                <a:srgbClr val="FF0000"/>
              </a:solidFill>
            </a:endParaRPr>
          </a:p>
          <a:p>
            <a:pPr algn="ctr" fontAlgn="auto">
              <a:lnSpc>
                <a:spcPct val="120000"/>
              </a:lnSpc>
              <a:defRPr/>
            </a:pPr>
            <a:r>
              <a:rPr lang="en-US" sz="2000" b="1" i="1" dirty="0" smtClean="0">
                <a:solidFill>
                  <a:schemeClr val="bg1"/>
                </a:solidFill>
              </a:rPr>
              <a:t>(495)951 48 75</a:t>
            </a:r>
            <a:r>
              <a:rPr lang="ru-RU" sz="2000" b="1" i="1" dirty="0" smtClean="0">
                <a:solidFill>
                  <a:schemeClr val="bg1"/>
                </a:solidFill>
              </a:rPr>
              <a:t>,(495)951 02 50</a:t>
            </a:r>
            <a:endParaRPr lang="ru-RU" sz="2000" b="1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6" y="4221088"/>
            <a:ext cx="7340803" cy="2338188"/>
          </a:xfrm>
        </p:spPr>
        <p:txBody>
          <a:bodyPr>
            <a:normAutofit/>
          </a:bodyPr>
          <a:lstStyle/>
          <a:p>
            <a:r>
              <a:rPr lang="ru-RU" sz="1400" dirty="0"/>
              <a:t>В исторической части    Москвы, на территории Марфо-Мариинской Обители  с середины апреля 2010года  открылся медицинский центр «Милосердие».  Обитель основана в 1909 году, великой княгиней Елизаветой Федоровной. После трагической гибели супруга, Московского генерал-губернатора Сергея Александровича Романова, Елизавета Федоровна все свои личные средства вложила в развитие и благотворительную деятельность созданной ею  Обители. Одной из главных целей,  которые поставила перед собой Елизавета Федоровна,  стало оказание безвозмездной помощи больным, немощным и неимущим.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714" y="223648"/>
            <a:ext cx="5025286" cy="327736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88640"/>
            <a:ext cx="4949381" cy="3926508"/>
          </a:xfrm>
        </p:spPr>
      </p:pic>
    </p:spTree>
    <p:extLst>
      <p:ext uri="{BB962C8B-B14F-4D97-AF65-F5344CB8AC3E}">
        <p14:creationId xmlns:p14="http://schemas.microsoft.com/office/powerpoint/2010/main" val="3818627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6027" y="3081454"/>
            <a:ext cx="5817973" cy="376713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319454"/>
            <a:ext cx="8280920" cy="152400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 2009году, в год столетия со дня основания Марфо-Мариинской обители, её Попечительским советом было принято решение создать медицинский центр 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реабилитации детей и подростков с различными формами детского  церебрального паралича – одного из самых тяжелых врожденных заболеваний. Так как обитель, как религиозная организация не могла получить медицинскую лицензию, было принято решение о создании частного учреждения здравоохранения, учредителем которого и стала </a:t>
            </a:r>
            <a:r>
              <a:rPr lang="ru-RU" sz="2000">
                <a:solidFill>
                  <a:schemeClr val="bg1"/>
                </a:solidFill>
              </a:rPr>
              <a:t>Марфо-Мариинская </a:t>
            </a:r>
            <a:r>
              <a:rPr lang="ru-RU" sz="2000" smtClean="0">
                <a:solidFill>
                  <a:schemeClr val="bg1"/>
                </a:solidFill>
              </a:rPr>
              <a:t>обитель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 </a:t>
            </a:r>
            <a:r>
              <a:rPr lang="ru-RU" sz="2000" dirty="0">
                <a:solidFill>
                  <a:schemeClr val="bg1"/>
                </a:solidFill>
              </a:rPr>
              <a:t>Большой вклад в дело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организации </a:t>
            </a:r>
            <a:r>
              <a:rPr lang="ru-RU" sz="2000" dirty="0">
                <a:solidFill>
                  <a:schemeClr val="bg1"/>
                </a:solidFill>
              </a:rPr>
              <a:t>работы медицинского Центра и обеспечение качества оказываемых </a:t>
            </a:r>
            <a:r>
              <a:rPr lang="ru-RU" sz="2000" dirty="0" smtClean="0">
                <a:solidFill>
                  <a:schemeClr val="bg1"/>
                </a:solidFill>
              </a:rPr>
              <a:t>услуг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внесла основатель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отечественной школы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организации </a:t>
            </a:r>
            <a:r>
              <a:rPr lang="ru-RU" sz="2000" dirty="0" smtClean="0">
                <a:solidFill>
                  <a:schemeClr val="bg1"/>
                </a:solidFill>
              </a:rPr>
              <a:t>медицинской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помощи детям с детским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церебральным параличом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доктор </a:t>
            </a:r>
            <a:r>
              <a:rPr lang="ru-RU" sz="2000" dirty="0" smtClean="0">
                <a:solidFill>
                  <a:schemeClr val="bg1"/>
                </a:solidFill>
              </a:rPr>
              <a:t>медицинских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наук </a:t>
            </a:r>
            <a:r>
              <a:rPr lang="ru-RU" sz="2000" dirty="0" smtClean="0">
                <a:solidFill>
                  <a:schemeClr val="bg1"/>
                </a:solidFill>
              </a:rPr>
              <a:t>профессор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К.А.Семенова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92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79296" cy="1066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Структура  медицинского центра включает: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center4.jpg"/>
          <p:cNvPicPr>
            <a:picLocks noGrp="1" noChangeAspect="1"/>
          </p:cNvPicPr>
          <p:nvPr>
            <p:ph type="pic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193" y="1196752"/>
            <a:ext cx="4762872" cy="4339952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93065" y="1120434"/>
            <a:ext cx="4350934" cy="4925144"/>
          </a:xfrm>
        </p:spPr>
        <p:txBody>
          <a:bodyPr>
            <a:noAutofit/>
          </a:bodyPr>
          <a:lstStyle/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Реабилитационное отделение</a:t>
            </a:r>
          </a:p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Группа дневного пребывания детей с ДЦП</a:t>
            </a:r>
          </a:p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Выездная паллиативная служба для детей</a:t>
            </a:r>
            <a:endParaRPr lang="ru-RU" sz="2400" dirty="0">
              <a:solidFill>
                <a:schemeClr val="bg1"/>
              </a:solidFill>
            </a:endParaRPr>
          </a:p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Выездная паллиативная служба больных  БАС и другими нейромышечными заболеваниями</a:t>
            </a:r>
          </a:p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Группа круглосуточного пребывания(</a:t>
            </a:r>
            <a:r>
              <a:rPr lang="ru-RU" sz="2400" dirty="0" err="1" smtClean="0">
                <a:solidFill>
                  <a:schemeClr val="bg1"/>
                </a:solidFill>
              </a:rPr>
              <a:t>респис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6086" y="5536704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Всего в медцентре </a:t>
            </a:r>
          </a:p>
          <a:p>
            <a:r>
              <a:rPr lang="ru-RU" sz="2800" b="1" dirty="0" smtClean="0">
                <a:latin typeface="Constantia" pitchFamily="18" charset="0"/>
              </a:rPr>
              <a:t>Работает </a:t>
            </a:r>
            <a:r>
              <a:rPr lang="en-US" sz="2800" b="1" dirty="0" smtClean="0">
                <a:latin typeface="Constantia" pitchFamily="18" charset="0"/>
              </a:rPr>
              <a:t>1</a:t>
            </a:r>
            <a:r>
              <a:rPr lang="ru-RU" sz="2800" b="1" dirty="0" smtClean="0">
                <a:latin typeface="Constantia" pitchFamily="18" charset="0"/>
              </a:rPr>
              <a:t>20</a:t>
            </a:r>
            <a:r>
              <a:rPr lang="ru-RU" sz="2800" b="1" u="sng" dirty="0" smtClean="0">
                <a:latin typeface="Constantia" pitchFamily="18" charset="0"/>
              </a:rPr>
              <a:t> сотрудников</a:t>
            </a:r>
            <a:endParaRPr lang="ru-RU" sz="2800" b="1" u="sng" dirty="0">
              <a:latin typeface="Constant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01208"/>
            <a:ext cx="6554867" cy="122413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Объект 5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936" y="1008010"/>
            <a:ext cx="3457843" cy="4841979"/>
          </a:xfrm>
        </p:spPr>
      </p:pic>
      <p:pic>
        <p:nvPicPr>
          <p:cNvPr id="5" name="Содержимое 4" descr="center4.jpg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08" y="2708921"/>
            <a:ext cx="5402121" cy="3816423"/>
          </a:xfrm>
        </p:spPr>
      </p:pic>
      <p:sp>
        <p:nvSpPr>
          <p:cNvPr id="3" name="Прямоугольник 2"/>
          <p:cNvSpPr/>
          <p:nvPr/>
        </p:nvSpPr>
        <p:spPr>
          <a:xfrm>
            <a:off x="320407" y="8468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Реабилитационный центр детей с ДЦП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7426" y="689201"/>
            <a:ext cx="49546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реабилитационном отделении медицинского центра работают 35 человек (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неврологи,врачЛФК,иглорефлексотерапевт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инструкторы ЛФК, массажисты, психологи, логопеды, педагоги по социальной адаптации,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арттерапевты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).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16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182" y="188640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Реабилитационный центр детей с ДЦП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10" name="Содержимое 5" descr="IMG_1247.JPG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139552"/>
            <a:ext cx="4211960" cy="3369568"/>
          </a:xfr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06" y="2491175"/>
            <a:ext cx="4987245" cy="3988311"/>
          </a:xfrm>
        </p:spPr>
      </p:pic>
      <p:sp>
        <p:nvSpPr>
          <p:cNvPr id="8" name="TextBox 7"/>
          <p:cNvSpPr txBox="1"/>
          <p:nvPr/>
        </p:nvSpPr>
        <p:spPr>
          <a:xfrm>
            <a:off x="3995936" y="364502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4932312"/>
            <a:ext cx="3131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00507" y="-25055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Реабилитационный центр детей с ДЦП</a:t>
            </a:r>
            <a:br>
              <a:rPr lang="ru-RU" sz="3200" b="1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</a:rPr>
            </a:b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721182"/>
            <a:ext cx="3432663" cy="4704714"/>
          </a:xfrm>
        </p:spPr>
      </p:pic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94" y="1340768"/>
            <a:ext cx="5097106" cy="3384376"/>
          </a:xfrm>
        </p:spPr>
      </p:pic>
      <p:sp>
        <p:nvSpPr>
          <p:cNvPr id="14" name="Прямоугольник 13"/>
          <p:cNvSpPr/>
          <p:nvPr/>
        </p:nvSpPr>
        <p:spPr>
          <a:xfrm>
            <a:off x="2541765" y="5013176"/>
            <a:ext cx="4008727" cy="177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год реабилитацию проходят 400 детей с ДЦП из них 150 по благотворительной программе, а 250 по субсидии департамента соцзащиты </a:t>
            </a:r>
            <a:r>
              <a:rPr lang="ru-RU" dirty="0" err="1" smtClean="0"/>
              <a:t>г.Москвы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2192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Отделение дневного пребывания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IMG_3678.JPG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836712"/>
            <a:ext cx="4348162" cy="2897376"/>
          </a:xfrm>
        </p:spPr>
      </p:pic>
      <p:sp>
        <p:nvSpPr>
          <p:cNvPr id="3" name="TextBox 2"/>
          <p:cNvSpPr txBox="1"/>
          <p:nvPr/>
        </p:nvSpPr>
        <p:spPr>
          <a:xfrm>
            <a:off x="251520" y="836712"/>
            <a:ext cx="4320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Группа дневного пребывания открылась </a:t>
            </a:r>
            <a:r>
              <a:rPr lang="ru-RU" sz="2000" u="sng" dirty="0" smtClean="0">
                <a:latin typeface="+mn-lt"/>
              </a:rPr>
              <a:t>с декабря 2011 года на благотворительные средства</a:t>
            </a:r>
            <a:r>
              <a:rPr lang="ru-RU" sz="2000" dirty="0" smtClean="0">
                <a:latin typeface="+mn-lt"/>
              </a:rPr>
              <a:t>. Её посещают дети с ДЦП  2 раза в неделю с 9 до 18часов. Родители оставляют малышей и могут заняться своими делами.</a:t>
            </a:r>
            <a:endParaRPr lang="ru-RU" sz="20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3216" y="4089837"/>
            <a:ext cx="3923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+mn-lt"/>
              </a:rPr>
              <a:t>. Дети, которых не принимают в обычные детские сады получают возможность общаться и получать навыки социальной адаптации.</a:t>
            </a:r>
            <a:endParaRPr lang="ru-RU" sz="2000" dirty="0">
              <a:latin typeface="+mn-lt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03" y="3573016"/>
            <a:ext cx="3948113" cy="2961084"/>
          </a:xfrm>
        </p:spPr>
      </p:pic>
    </p:spTree>
    <p:extLst>
      <p:ext uri="{BB962C8B-B14F-4D97-AF65-F5344CB8AC3E}">
        <p14:creationId xmlns:p14="http://schemas.microsoft.com/office/powerpoint/2010/main" val="130038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/>
              <a:t>В течении дня  по индивидуальной программе с детьми занимаются: психолог, логопед, педагоги . Дети, которые никогда не посещали детские учреждения, имеют возможность общаться с другими детьми и воспитателями </a:t>
            </a:r>
            <a:r>
              <a:rPr lang="ru-RU" sz="2200" dirty="0" smtClean="0"/>
              <a:t>, </a:t>
            </a:r>
            <a:r>
              <a:rPr lang="ru-RU" sz="2200" dirty="0"/>
              <a:t>что дает толчок к приобретению новых </a:t>
            </a:r>
            <a:r>
              <a:rPr lang="ru-RU" sz="2200" dirty="0" smtClean="0"/>
              <a:t>навыков.</a:t>
            </a:r>
            <a:endParaRPr lang="ru-RU" sz="2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116632"/>
            <a:ext cx="5647385" cy="3767138"/>
          </a:xfrm>
        </p:spPr>
      </p:pic>
    </p:spTree>
    <p:extLst>
      <p:ext uri="{BB962C8B-B14F-4D97-AF65-F5344CB8AC3E}">
        <p14:creationId xmlns:p14="http://schemas.microsoft.com/office/powerpoint/2010/main" val="220240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3922"/>
            <a:ext cx="8229600" cy="1219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Служба респираторной и </a:t>
            </a:r>
            <a:r>
              <a:rPr lang="ru-RU" dirty="0" err="1" smtClean="0">
                <a:solidFill>
                  <a:srgbClr val="FF0000"/>
                </a:solidFill>
              </a:rPr>
              <a:t>нутритивной</a:t>
            </a:r>
            <a:r>
              <a:rPr lang="ru-RU" dirty="0" smtClean="0">
                <a:solidFill>
                  <a:srgbClr val="FF0000"/>
                </a:solidFill>
              </a:rPr>
              <a:t> поддержки пациентов с нейромышечными заболеваниями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627" name="Содержимое 3"/>
          <p:cNvSpPr>
            <a:spLocks noGrp="1"/>
          </p:cNvSpPr>
          <p:nvPr>
            <p:ph sz="half" idx="13"/>
          </p:nvPr>
        </p:nvSpPr>
        <p:spPr>
          <a:xfrm>
            <a:off x="0" y="1373122"/>
            <a:ext cx="5076056" cy="234391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Служба начала работу </a:t>
            </a:r>
            <a:r>
              <a:rPr lang="ru-RU" u="sng" dirty="0" smtClean="0">
                <a:solidFill>
                  <a:schemeClr val="bg1"/>
                </a:solidFill>
              </a:rPr>
              <a:t>с 1 марта 2012 года на благотворительные средства.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Сотрудники (9 чел):  врач-пульмонолог, 1реаниматолог, 3 медсестры, 2администратора, координатор сайта,     1 соцработник.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Активно помогают волонтеры, среди которых и врачи-неврологи, психологи.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789040"/>
            <a:ext cx="4283968" cy="3172266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396678"/>
            <a:ext cx="3948112" cy="3023730"/>
          </a:xfrm>
        </p:spPr>
      </p:pic>
      <p:sp>
        <p:nvSpPr>
          <p:cNvPr id="8" name="TextBox 7"/>
          <p:cNvSpPr txBox="1"/>
          <p:nvPr/>
        </p:nvSpPr>
        <p:spPr>
          <a:xfrm>
            <a:off x="4602017" y="4653136"/>
            <a:ext cx="44284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Основные </a:t>
            </a:r>
            <a:r>
              <a:rPr lang="ru-RU" sz="2400" dirty="0" smtClean="0">
                <a:solidFill>
                  <a:schemeClr val="bg1"/>
                </a:solidFill>
              </a:rPr>
              <a:t>пациенты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больные БАС </a:t>
            </a:r>
            <a:r>
              <a:rPr lang="ru-RU" sz="2400" dirty="0" smtClean="0">
                <a:solidFill>
                  <a:schemeClr val="bg1"/>
                </a:solidFill>
              </a:rPr>
              <a:t>– 108 человек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( из них: </a:t>
            </a:r>
            <a:r>
              <a:rPr lang="ru-RU" sz="2400" dirty="0" smtClean="0">
                <a:solidFill>
                  <a:schemeClr val="bg1"/>
                </a:solidFill>
              </a:rPr>
              <a:t>10 </a:t>
            </a:r>
            <a:r>
              <a:rPr lang="ru-RU" sz="2400" dirty="0">
                <a:solidFill>
                  <a:schemeClr val="bg1"/>
                </a:solidFill>
              </a:rPr>
              <a:t>на </a:t>
            </a:r>
            <a:r>
              <a:rPr lang="ru-RU" sz="2400" dirty="0" smtClean="0">
                <a:solidFill>
                  <a:schemeClr val="bg1"/>
                </a:solidFill>
              </a:rPr>
              <a:t>ИВЛ,66 -НИВЛ</a:t>
            </a:r>
            <a:r>
              <a:rPr lang="ru-RU" sz="2400" dirty="0">
                <a:solidFill>
                  <a:schemeClr val="bg1"/>
                </a:solidFill>
              </a:rPr>
              <a:t>)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24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55537"/>
            <a:ext cx="5505296" cy="367019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836712"/>
            <a:ext cx="4254624" cy="5672833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4025733"/>
            <a:ext cx="7704856" cy="2432473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Дети и подростки с диагнозами: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400" dirty="0" smtClean="0"/>
              <a:t>миопатия </a:t>
            </a:r>
            <a:r>
              <a:rPr lang="ru-RU" sz="2400" dirty="0" err="1" smtClean="0"/>
              <a:t>Дюшена</a:t>
            </a:r>
            <a:r>
              <a:rPr lang="ru-RU" sz="2400" dirty="0" smtClean="0"/>
              <a:t>  и СМА –</a:t>
            </a:r>
            <a:br>
              <a:rPr lang="ru-RU" sz="2400" dirty="0" smtClean="0"/>
            </a:br>
            <a:r>
              <a:rPr lang="ru-RU" sz="2400" dirty="0" smtClean="0"/>
              <a:t> 21 пациент</a:t>
            </a:r>
            <a:br>
              <a:rPr lang="ru-RU" sz="2400" dirty="0" smtClean="0"/>
            </a:br>
            <a:r>
              <a:rPr lang="ru-RU" sz="2400" dirty="0" smtClean="0"/>
              <a:t>(на ИВЛ-5; на НИВЛ18)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040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2" y="-35736"/>
            <a:ext cx="889248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Служба респираторной и </a:t>
            </a:r>
            <a:r>
              <a:rPr lang="ru-RU" dirty="0" err="1">
                <a:solidFill>
                  <a:srgbClr val="FF0000"/>
                </a:solidFill>
              </a:rPr>
              <a:t>нутритивной</a:t>
            </a:r>
            <a:r>
              <a:rPr lang="ru-RU" dirty="0">
                <a:solidFill>
                  <a:srgbClr val="FF0000"/>
                </a:solidFill>
              </a:rPr>
              <a:t> поддержки пациентов с нейромышечными заболеваниями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3"/>
          </p:nvPr>
        </p:nvSpPr>
        <p:spPr>
          <a:xfrm>
            <a:off x="323528" y="1628800"/>
            <a:ext cx="8640960" cy="468052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Врачи консультируют по настройке аппаратов ИВЛ и НИВЛ на дому и в клиниках.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Осуществляется ночная </a:t>
            </a:r>
            <a:r>
              <a:rPr lang="ru-RU" sz="2400" dirty="0" err="1" smtClean="0">
                <a:solidFill>
                  <a:schemeClr val="bg1"/>
                </a:solidFill>
              </a:rPr>
              <a:t>пульсоксиметрия</a:t>
            </a:r>
            <a:r>
              <a:rPr lang="ru-RU" sz="2400" dirty="0" smtClean="0">
                <a:solidFill>
                  <a:schemeClr val="bg1"/>
                </a:solidFill>
              </a:rPr>
              <a:t> и спирометрия на дому.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Проводятся ежемесячные клиники для больных БАС, где в один день пациент и родственники могут проконсультироваться с неврологом, пульмонологом, психологом, поговорить со священником и просто пообщаться с такими же пациентами.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Работает сайт через который можно получить ответы на все вопросы по заболеванию    </a:t>
            </a:r>
            <a:r>
              <a:rPr lang="en-US" sz="2400" b="1" u="sng" dirty="0" smtClean="0">
                <a:solidFill>
                  <a:schemeClr val="bg1"/>
                </a:solidFill>
              </a:rPr>
              <a:t>mndfund.ru</a:t>
            </a:r>
            <a:endParaRPr lang="ru-RU" sz="2400" b="1" u="sng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827584" y="3212976"/>
            <a:ext cx="3948238" cy="37592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38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125" y="76200"/>
            <a:ext cx="8960753" cy="152400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Служба респираторной и </a:t>
            </a:r>
            <a:r>
              <a:rPr lang="ru-RU" dirty="0" err="1" smtClean="0">
                <a:solidFill>
                  <a:srgbClr val="FF0000"/>
                </a:solidFill>
              </a:rPr>
              <a:t>нутритивной</a:t>
            </a:r>
            <a:r>
              <a:rPr lang="ru-RU" dirty="0" smtClean="0">
                <a:solidFill>
                  <a:srgbClr val="FF0000"/>
                </a:solidFill>
              </a:rPr>
              <a:t> поддержки пациентов с нейромышечными заболеваниями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SCN0191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398" y="1573091"/>
            <a:ext cx="3944938" cy="2959713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xfrm>
            <a:off x="273882" y="4725144"/>
            <a:ext cx="8815363" cy="187220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Благодаря благотворительной </a:t>
            </a:r>
            <a:r>
              <a:rPr lang="ru-RU" b="1" u="sng" dirty="0" smtClean="0">
                <a:solidFill>
                  <a:schemeClr val="bg1"/>
                </a:solidFill>
              </a:rPr>
              <a:t>программе «Дыхание»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Приобретены и отдаются в безвозмездное пользование аппараты  искусственной  вентиляции легких, которые продляют жизнь пациентам с проблемами дыхания.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1043608" y="30557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Детская выездная паллиативная служба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3"/>
          </p:nvPr>
        </p:nvSpPr>
        <p:spPr>
          <a:xfrm>
            <a:off x="4644008" y="1484784"/>
            <a:ext cx="4316476" cy="4572000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smtClean="0">
                <a:solidFill>
                  <a:schemeClr val="bg1"/>
                </a:solidFill>
              </a:rPr>
              <a:t>Служба начала работу с 1 октября 2011 года за счет средств гранта НБФ, а с </a:t>
            </a:r>
            <a:r>
              <a:rPr lang="ru-RU" sz="2600" u="sng" dirty="0" smtClean="0">
                <a:solidFill>
                  <a:schemeClr val="bg1"/>
                </a:solidFill>
              </a:rPr>
              <a:t>01.11.12г.   </a:t>
            </a:r>
            <a:r>
              <a:rPr lang="ru-RU" sz="2600" u="sng" dirty="0" err="1" smtClean="0">
                <a:solidFill>
                  <a:schemeClr val="bg1"/>
                </a:solidFill>
              </a:rPr>
              <a:t>сущетвует</a:t>
            </a:r>
            <a:r>
              <a:rPr lang="ru-RU" sz="2600" u="sng" dirty="0" smtClean="0">
                <a:solidFill>
                  <a:schemeClr val="bg1"/>
                </a:solidFill>
              </a:rPr>
              <a:t> на благотворительные средства.</a:t>
            </a:r>
          </a:p>
          <a:p>
            <a:r>
              <a:rPr lang="ru-RU" sz="2600" dirty="0" smtClean="0">
                <a:solidFill>
                  <a:schemeClr val="bg1"/>
                </a:solidFill>
              </a:rPr>
              <a:t>Оказывает  на дому медицинскую, социальную, психологическую помощь семьям с неизлечимо больными детьми.</a:t>
            </a:r>
          </a:p>
          <a:p>
            <a:pPr algn="ctr"/>
            <a:endParaRPr lang="ru-RU" dirty="0"/>
          </a:p>
        </p:txBody>
      </p:sp>
      <p:pic>
        <p:nvPicPr>
          <p:cNvPr id="11" name="Содержимое 4" descr="DSCN0042.JPG"/>
          <p:cNvPicPr>
            <a:picLocks noGrp="1" noChangeAspect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772816"/>
            <a:ext cx="4258816" cy="355784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228600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Детская выездная паллиативная служба</a:t>
            </a:r>
            <a:endParaRPr lang="ru-RU" dirty="0"/>
          </a:p>
        </p:txBody>
      </p:sp>
      <p:pic>
        <p:nvPicPr>
          <p:cNvPr id="5" name="Содержимое 5" descr="IMG_3519.JPG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24744"/>
            <a:ext cx="3949700" cy="3525218"/>
          </a:xfrm>
        </p:spPr>
      </p:pic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4427984" y="1700224"/>
            <a:ext cx="4716016" cy="460909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Состав службы: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врач-педиатр, 2психолога, 3соцработника,  2медсестры, 3массажиста, администратор и 2патранажные сестры       (всего13 человек).</a:t>
            </a:r>
          </a:p>
          <a:p>
            <a:r>
              <a:rPr lang="ru-RU" sz="2400" b="1" i="1" u="sng" dirty="0" smtClean="0">
                <a:solidFill>
                  <a:schemeClr val="bg1"/>
                </a:solidFill>
              </a:rPr>
              <a:t>Нам  помогают  волонтеры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00144"/>
            <a:ext cx="3834384" cy="26578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403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88640"/>
            <a:ext cx="8892480" cy="63246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996952"/>
            <a:ext cx="6554867" cy="1524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Мы приобрели</a:t>
            </a:r>
            <a:br>
              <a:rPr lang="ru-RU" dirty="0" smtClean="0"/>
            </a:br>
            <a:r>
              <a:rPr lang="ru-RU" dirty="0" smtClean="0"/>
              <a:t> 3 массажных стола </a:t>
            </a:r>
            <a:br>
              <a:rPr lang="ru-RU" dirty="0" smtClean="0"/>
            </a:br>
            <a:r>
              <a:rPr lang="ru-RU" dirty="0" smtClean="0"/>
              <a:t>и наши инструкторы </a:t>
            </a:r>
            <a:br>
              <a:rPr lang="ru-RU" dirty="0" smtClean="0"/>
            </a:br>
            <a:r>
              <a:rPr lang="ru-RU" dirty="0" smtClean="0"/>
              <a:t>проводят курсами индивидуальные </a:t>
            </a:r>
            <a:br>
              <a:rPr lang="ru-RU" dirty="0" smtClean="0"/>
            </a:br>
            <a:r>
              <a:rPr lang="ru-RU" dirty="0" smtClean="0"/>
              <a:t>занятия с детьми.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При каждом диагнозе есть свои особенности, о которых мы стараемся побольше узнать у узких специалистов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665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230" y="21931"/>
            <a:ext cx="9173230" cy="617041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41168"/>
            <a:ext cx="9052897" cy="1524000"/>
          </a:xfrm>
        </p:spPr>
        <p:txBody>
          <a:bodyPr>
            <a:normAutofit/>
          </a:bodyPr>
          <a:lstStyle/>
          <a:p>
            <a:r>
              <a:rPr lang="ru-RU" dirty="0" smtClean="0"/>
              <a:t>Психологическая помощь необходима ребенку и всей семье.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58" y="3806675"/>
            <a:ext cx="8945339" cy="31668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Медсестры обучают родителей правильному уходу, объясняют как можно облегчить уход и контролируют симптомы, которые мама может не замечать.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908720"/>
            <a:ext cx="3456384" cy="3233387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6530" y="260648"/>
            <a:ext cx="5046712" cy="3364474"/>
          </a:xfrm>
        </p:spPr>
      </p:pic>
    </p:spTree>
    <p:extLst>
      <p:ext uri="{BB962C8B-B14F-4D97-AF65-F5344CB8AC3E}">
        <p14:creationId xmlns:p14="http://schemas.microsoft.com/office/powerpoint/2010/main" val="1255728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427" y="404664"/>
            <a:ext cx="8503096" cy="1524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Социальные работники помогают в оформлении инвалидности, ИПР и в сборе средств на необходимые нужды семьи больного ребенка через благотворительные фонды.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2753352"/>
            <a:ext cx="3956459" cy="398801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2636912"/>
            <a:ext cx="5472607" cy="3862785"/>
          </a:xfrm>
        </p:spPr>
      </p:pic>
    </p:spTree>
    <p:extLst>
      <p:ext uri="{BB962C8B-B14F-4D97-AF65-F5344CB8AC3E}">
        <p14:creationId xmlns:p14="http://schemas.microsoft.com/office/powerpoint/2010/main" val="2061430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74" y="689573"/>
            <a:ext cx="8880813" cy="1669193"/>
          </a:xfrm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Устраивают праздники на выезде и 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>
                <a:solidFill>
                  <a:schemeClr val="bg1"/>
                </a:solidFill>
              </a:rPr>
              <a:t/>
            </a:r>
            <a:br>
              <a:rPr lang="ru-RU" i="1" dirty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дни рождения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 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дома.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20" y="3609020"/>
            <a:ext cx="4093716" cy="3070287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842323"/>
            <a:ext cx="3948112" cy="2627127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3573016"/>
            <a:ext cx="4668211" cy="3106291"/>
          </a:xfrm>
        </p:spPr>
      </p:pic>
    </p:spTree>
    <p:extLst>
      <p:ext uri="{BB962C8B-B14F-4D97-AF65-F5344CB8AC3E}">
        <p14:creationId xmlns:p14="http://schemas.microsoft.com/office/powerpoint/2010/main" val="1355740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505" y="4869160"/>
            <a:ext cx="8935144" cy="1524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Семьям оказывается и духовная помощь. Проводятся регулярные встречи со священником. По необходимости священник выезжает на дом.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"/>
          <a:stretch/>
        </p:blipFill>
        <p:spPr>
          <a:xfrm>
            <a:off x="4391472" y="836712"/>
            <a:ext cx="4752528" cy="3816425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197" y="116632"/>
            <a:ext cx="4916894" cy="4176464"/>
          </a:xfrm>
        </p:spPr>
      </p:pic>
    </p:spTree>
    <p:extLst>
      <p:ext uri="{BB962C8B-B14F-4D97-AF65-F5344CB8AC3E}">
        <p14:creationId xmlns:p14="http://schemas.microsoft.com/office/powerpoint/2010/main" val="400089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8431088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 2014 года за счет средств очередного гранта появились 2 патронажные сестры, которые отпускают мам на несколько часов в день и ухаживают вместо них за детьми, ходят на прогулки.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1552" y="148709"/>
            <a:ext cx="3852936" cy="365976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268793"/>
            <a:ext cx="4902696" cy="3539676"/>
          </a:xfrm>
        </p:spPr>
      </p:pic>
    </p:spTree>
    <p:extLst>
      <p:ext uri="{BB962C8B-B14F-4D97-AF65-F5344CB8AC3E}">
        <p14:creationId xmlns:p14="http://schemas.microsoft.com/office/powerpoint/2010/main" val="3087410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663173" y="-33300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Паллиативная служба</a:t>
            </a:r>
            <a:r>
              <a:rPr lang="ru-RU" sz="4400" b="1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/>
            </a:r>
            <a:br>
              <a:rPr lang="ru-RU" sz="4400" b="1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003991"/>
            <a:ext cx="4572508" cy="3024336"/>
          </a:xfrm>
        </p:spPr>
      </p:pic>
      <p:sp>
        <p:nvSpPr>
          <p:cNvPr id="7" name="Прямоугольник 6"/>
          <p:cNvSpPr/>
          <p:nvPr/>
        </p:nvSpPr>
        <p:spPr>
          <a:xfrm>
            <a:off x="2667" y="728700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Семьи узнают о нас в основном от родителей, которые уже знают о нашей службе.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Первыми с семьей знакомятся врач и медсестра. Они определяют объем помощи и срочность участия конкретных специалистов службы.</a:t>
            </a:r>
          </a:p>
          <a:p>
            <a:endParaRPr lang="ru-RU" sz="2000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8492" y="420933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Помощь оказывается ребенку с угрожающими или ограничивающими жизнь состояниями и его семье. 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611" y="3212976"/>
            <a:ext cx="3948112" cy="3269203"/>
          </a:xfrm>
        </p:spPr>
      </p:pic>
    </p:spTree>
    <p:extLst>
      <p:ext uri="{BB962C8B-B14F-4D97-AF65-F5344CB8AC3E}">
        <p14:creationId xmlns:p14="http://schemas.microsoft.com/office/powerpoint/2010/main" val="137778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5771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Детская выездная паллиативная служба</a:t>
            </a:r>
            <a:endParaRPr lang="ru-RU" dirty="0"/>
          </a:p>
        </p:txBody>
      </p:sp>
      <p:pic>
        <p:nvPicPr>
          <p:cNvPr id="14" name="Содержимое 5" descr="IMG_3519.JPG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8024" y="1340768"/>
            <a:ext cx="4059238" cy="2937878"/>
          </a:xfrm>
        </p:spPr>
      </p:pic>
      <p:pic>
        <p:nvPicPr>
          <p:cNvPr id="13" name="Содержимое 4" descr="IMG_4313.JPG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854" y="3662622"/>
            <a:ext cx="4059238" cy="270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51520" y="148478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Ограничивающим продолжительность жизни у детей называют состояние, при котором обычно наступает преждевременная смерть; например, мышечная дистрофия </a:t>
            </a:r>
            <a:r>
              <a:rPr lang="ru-RU" dirty="0" err="1" smtClean="0">
                <a:solidFill>
                  <a:schemeClr val="bg1"/>
                </a:solidFill>
              </a:rPr>
              <a:t>Дюшена</a:t>
            </a:r>
            <a:r>
              <a:rPr lang="ru-RU" dirty="0" smtClean="0">
                <a:solidFill>
                  <a:schemeClr val="bg1"/>
                </a:solidFill>
              </a:rPr>
              <a:t>, СМА, мукополисахаридоз.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27984" y="4365104"/>
            <a:ext cx="4716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Угрожающими жизни называют заболевания, при которых велика вероятность преждевременной смерти в связи с тяжестью заболевания, но при которых существует так же шанс выживания и ребенок может дожить до взрослого состояния.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16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055" y="-80825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Детская выездная паллиативная служба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4639172" y="1196752"/>
            <a:ext cx="4337624" cy="22158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Constantia" pitchFamily="18" charset="0"/>
              </a:rPr>
              <a:t>Сейчас  в  выездной службе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Constantia" pitchFamily="18" charset="0"/>
              </a:rPr>
              <a:t> наблюдается более 80 детей с редкими  неизлечимыми заболеваниями: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31781" y="4495800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.</a:t>
            </a:r>
            <a:endParaRPr lang="ru-RU" u="sng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085" y="2981563"/>
            <a:ext cx="2498066" cy="3767138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65" y="1196752"/>
            <a:ext cx="4473143" cy="297238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51520" y="4292548"/>
            <a:ext cx="6251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Мукополисахаридоз</a:t>
            </a:r>
            <a:r>
              <a:rPr lang="ru-RU" sz="2400" dirty="0"/>
              <a:t>, буллезный </a:t>
            </a:r>
            <a:r>
              <a:rPr lang="ru-RU" sz="2400" dirty="0" err="1"/>
              <a:t>эпидермолиз</a:t>
            </a:r>
            <a:r>
              <a:rPr lang="ru-RU" sz="2400" dirty="0"/>
              <a:t>, тяжелые формы ДЦП,СМА, с-м </a:t>
            </a:r>
            <a:r>
              <a:rPr lang="ru-RU" sz="2400" dirty="0" err="1"/>
              <a:t>Дюшена</a:t>
            </a:r>
            <a:r>
              <a:rPr lang="ru-RU" sz="2400" dirty="0"/>
              <a:t>, с-м </a:t>
            </a:r>
            <a:r>
              <a:rPr lang="ru-RU" sz="2400" dirty="0" err="1"/>
              <a:t>Ретта</a:t>
            </a:r>
            <a:r>
              <a:rPr lang="ru-RU" sz="2400" dirty="0"/>
              <a:t>,  БЛД,  с-м </a:t>
            </a:r>
            <a:r>
              <a:rPr lang="ru-RU" sz="2400" dirty="0" err="1" smtClean="0"/>
              <a:t>Ундины,с</a:t>
            </a:r>
            <a:r>
              <a:rPr lang="ru-RU" sz="2400" dirty="0" smtClean="0"/>
              <a:t>-м </a:t>
            </a:r>
            <a:r>
              <a:rPr lang="ru-RU" sz="2400" dirty="0" err="1"/>
              <a:t>Патау</a:t>
            </a:r>
            <a:r>
              <a:rPr lang="ru-RU" sz="2400" dirty="0"/>
              <a:t>, </a:t>
            </a:r>
            <a:r>
              <a:rPr lang="ru-RU" sz="2400" dirty="0" err="1"/>
              <a:t>Ниманна</a:t>
            </a:r>
            <a:r>
              <a:rPr lang="ru-RU" sz="2400" dirty="0"/>
              <a:t> Пика, </a:t>
            </a:r>
            <a:r>
              <a:rPr lang="ru-RU" sz="2400" dirty="0" err="1"/>
              <a:t>муковисцедоз</a:t>
            </a:r>
            <a:r>
              <a:rPr lang="ru-RU" sz="2400" dirty="0"/>
              <a:t>, 4Р+, дети в вегетативном состоянии.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08407" y="-243408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Детская выездная паллиативная служба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980728"/>
            <a:ext cx="9144000" cy="24482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Для населения 100 000 человек необходима 1выездная команда </a:t>
            </a:r>
            <a:r>
              <a:rPr lang="ru-RU" sz="2400" b="1" dirty="0">
                <a:solidFill>
                  <a:schemeClr val="bg1"/>
                </a:solidFill>
              </a:rPr>
              <a:t>паллиативной </a:t>
            </a:r>
            <a:r>
              <a:rPr lang="ru-RU" sz="2400" b="1" dirty="0" smtClean="0">
                <a:solidFill>
                  <a:schemeClr val="bg1"/>
                </a:solidFill>
              </a:rPr>
              <a:t>помощи на дому.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Н</a:t>
            </a:r>
            <a:r>
              <a:rPr lang="ru-RU" sz="1600" dirty="0" smtClean="0">
                <a:solidFill>
                  <a:schemeClr val="bg1"/>
                </a:solidFill>
              </a:rPr>
              <a:t>а 12 000 000 – 120 выездных команд.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(Белая </a:t>
            </a:r>
            <a:r>
              <a:rPr lang="ru-RU" sz="2400" dirty="0">
                <a:solidFill>
                  <a:schemeClr val="bg1"/>
                </a:solidFill>
              </a:rPr>
              <a:t>книга: стандарты и нормы </a:t>
            </a:r>
            <a:r>
              <a:rPr lang="ru-RU" sz="2400" dirty="0" err="1">
                <a:solidFill>
                  <a:schemeClr val="bg1"/>
                </a:solidFill>
              </a:rPr>
              <a:t>хосписной</a:t>
            </a:r>
            <a:r>
              <a:rPr lang="ru-RU" sz="2400" dirty="0">
                <a:solidFill>
                  <a:schemeClr val="bg1"/>
                </a:solidFill>
              </a:rPr>
              <a:t> и паллиативной помощи в Европе: часть </a:t>
            </a:r>
            <a:r>
              <a:rPr lang="ru-RU" sz="2400" dirty="0" smtClean="0">
                <a:solidFill>
                  <a:schemeClr val="bg1"/>
                </a:solidFill>
              </a:rPr>
              <a:t>2)</a:t>
            </a:r>
          </a:p>
        </p:txBody>
      </p:sp>
      <p:pic>
        <p:nvPicPr>
          <p:cNvPr id="4" name="Содержимое 4" descr="IMG_367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9399" y="3501008"/>
            <a:ext cx="4348162" cy="3095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99392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Группа круглосуточного пребывания(</a:t>
            </a:r>
            <a:r>
              <a:rPr lang="ru-RU" dirty="0" err="1" smtClean="0">
                <a:solidFill>
                  <a:srgbClr val="FF0000"/>
                </a:solidFill>
              </a:rPr>
              <a:t>респис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2564904"/>
            <a:ext cx="5436096" cy="4164632"/>
          </a:xfrm>
        </p:spPr>
      </p:pic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-108520" y="332656"/>
            <a:ext cx="9252520" cy="2896013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2014 году открылось отделение социального отдыха </a:t>
            </a:r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 err="1" smtClean="0">
                <a:solidFill>
                  <a:schemeClr val="bg1"/>
                </a:solidFill>
              </a:rPr>
              <a:t>респис</a:t>
            </a:r>
            <a:r>
              <a:rPr lang="ru-RU" sz="2400" b="1" dirty="0" smtClean="0">
                <a:solidFill>
                  <a:schemeClr val="bg1"/>
                </a:solidFill>
              </a:rPr>
              <a:t>) </a:t>
            </a:r>
            <a:r>
              <a:rPr lang="ru-RU" sz="2400" dirty="0" smtClean="0">
                <a:solidFill>
                  <a:schemeClr val="bg1"/>
                </a:solidFill>
              </a:rPr>
              <a:t>для детей, наблюдающихся выездной службой, с круглосуточным уходом.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46563"/>
            <a:ext cx="37444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 Это </a:t>
            </a:r>
            <a:r>
              <a:rPr lang="ru-RU" sz="2400" b="1" dirty="0">
                <a:solidFill>
                  <a:schemeClr val="bg1"/>
                </a:solidFill>
              </a:rPr>
              <a:t>3 комнаты, в каждой из которых может жить 2 ребенка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Мамы </a:t>
            </a:r>
            <a:r>
              <a:rPr lang="ru-RU" sz="2400" dirty="0">
                <a:solidFill>
                  <a:schemeClr val="bg1"/>
                </a:solidFill>
              </a:rPr>
              <a:t>могут постоянно проживать с ребенком или уезжать </a:t>
            </a:r>
            <a:r>
              <a:rPr lang="ru-RU" sz="2400" dirty="0" smtClean="0">
                <a:solidFill>
                  <a:schemeClr val="bg1"/>
                </a:solidFill>
              </a:rPr>
              <a:t>домой.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Круглосуточно за детьми ухаживает сиделка, и наблюдает профессиональная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медсестра.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dirty="0" smtClean="0"/>
              <a:t>   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689" y="4509120"/>
            <a:ext cx="6980763" cy="20147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Срок пребывания в отделении до 30  дней  в год.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 Можно разбить эти дни, а можно приехать сразу на месяц.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116632"/>
            <a:ext cx="5469528" cy="3481000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3968" y="908720"/>
            <a:ext cx="4680520" cy="3528392"/>
          </a:xfrm>
        </p:spPr>
      </p:pic>
    </p:spTree>
    <p:extLst>
      <p:ext uri="{BB962C8B-B14F-4D97-AF65-F5344CB8AC3E}">
        <p14:creationId xmlns:p14="http://schemas.microsoft.com/office/powerpoint/2010/main" val="2967611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20688"/>
            <a:ext cx="5382986" cy="403724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4377" y="-315416"/>
            <a:ext cx="10585733" cy="15240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Mistral" panose="03090702030407020403" pitchFamily="66" charset="0"/>
              </a:rPr>
              <a:t>Группа </a:t>
            </a:r>
            <a:r>
              <a:rPr lang="ru-RU" dirty="0" smtClean="0">
                <a:solidFill>
                  <a:srgbClr val="FF0000"/>
                </a:solidFill>
                <a:latin typeface="Mistral" panose="03090702030407020403" pitchFamily="66" charset="0"/>
              </a:rPr>
              <a:t>круглосуточного    пребывания (</a:t>
            </a:r>
            <a:r>
              <a:rPr lang="ru-RU" dirty="0" err="1" smtClean="0">
                <a:solidFill>
                  <a:srgbClr val="FF0000"/>
                </a:solidFill>
                <a:latin typeface="Mistral" panose="03090702030407020403" pitchFamily="66" charset="0"/>
              </a:rPr>
              <a:t>респис</a:t>
            </a:r>
            <a:r>
              <a:rPr lang="ru-RU" dirty="0" smtClean="0">
                <a:solidFill>
                  <a:srgbClr val="FF0000"/>
                </a:solidFill>
                <a:latin typeface="Mistral" panose="03090702030407020403" pitchFamily="66" charset="0"/>
              </a:rPr>
              <a:t>)</a:t>
            </a:r>
            <a:endParaRPr lang="ru-RU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578300"/>
            <a:ext cx="5724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Родители несколько лет </a:t>
            </a:r>
            <a:r>
              <a:rPr lang="ru-RU" sz="2400" dirty="0" err="1" smtClean="0"/>
              <a:t>подрят</a:t>
            </a:r>
            <a:r>
              <a:rPr lang="ru-RU" sz="2400" dirty="0" smtClean="0"/>
              <a:t> ухаживают за ребенком с неизлечимым заболеванием, не бывают в отпуске и у них нет выходных нуждаются в такой передышке. 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20" y="764686"/>
            <a:ext cx="4045012" cy="6063952"/>
          </a:xfrm>
        </p:spPr>
      </p:pic>
    </p:spTree>
    <p:extLst>
      <p:ext uri="{BB962C8B-B14F-4D97-AF65-F5344CB8AC3E}">
        <p14:creationId xmlns:p14="http://schemas.microsoft.com/office/powerpoint/2010/main" val="1685666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708920"/>
            <a:ext cx="5292036" cy="3973097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332656"/>
            <a:ext cx="5058900" cy="37941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6554867" cy="1524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Медцентр находится на территории Марфо-Мариинской обители.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 Наши родители и дети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 могут посещать храм.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13196" y="494207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И гулять по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прекрасному </a:t>
            </a:r>
            <a:r>
              <a:rPr lang="ru-RU" sz="2800" dirty="0" smtClean="0">
                <a:solidFill>
                  <a:schemeClr val="bg1"/>
                </a:solidFill>
              </a:rPr>
              <a:t>парку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88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37416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Segoe Script" panose="020B0504020000000003" pitchFamily="34" charset="0"/>
              </a:rPr>
              <a:t>Группа круглосуточного пребывания</a:t>
            </a:r>
            <a:br>
              <a:rPr lang="ru-RU" dirty="0">
                <a:solidFill>
                  <a:srgbClr val="FF0000"/>
                </a:solidFill>
                <a:latin typeface="Segoe Script" panose="020B0504020000000003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Segoe Script" panose="020B0504020000000003" pitchFamily="34" charset="0"/>
              </a:rPr>
              <a:t>(</a:t>
            </a:r>
            <a:r>
              <a:rPr lang="ru-RU" b="1" dirty="0" err="1">
                <a:solidFill>
                  <a:srgbClr val="FF0000"/>
                </a:solidFill>
                <a:latin typeface="Segoe Script" panose="020B0504020000000003" pitchFamily="34" charset="0"/>
              </a:rPr>
              <a:t>респис</a:t>
            </a:r>
            <a:r>
              <a:rPr lang="ru-RU" b="1" dirty="0">
                <a:solidFill>
                  <a:srgbClr val="FF0000"/>
                </a:solidFill>
                <a:latin typeface="Segoe Script" panose="020B0504020000000003" pitchFamily="34" charset="0"/>
              </a:rPr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6069360" y="1727490"/>
            <a:ext cx="2677758" cy="3759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 этом году отделение посетил Патриарх.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 У нас часто бывают гости и детям , конечно это нравится, ведь все приходят с </a:t>
            </a:r>
            <a:r>
              <a:rPr lang="ru-RU" b="1" dirty="0" err="1" smtClean="0">
                <a:solidFill>
                  <a:schemeClr val="bg1"/>
                </a:solidFill>
              </a:rPr>
              <a:t>падарками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552975"/>
            <a:ext cx="5961856" cy="4734707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174281" y="2567372"/>
            <a:ext cx="159374" cy="13908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9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483233" y="1503504"/>
            <a:ext cx="648072" cy="6480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571484" y="4473558"/>
            <a:ext cx="432048" cy="43204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83568" y="3573016"/>
            <a:ext cx="720080" cy="7200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218051" y="1926084"/>
            <a:ext cx="288032" cy="28803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596336" y="2791166"/>
            <a:ext cx="432048" cy="5040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100392" y="1484784"/>
            <a:ext cx="648072" cy="5040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236296" y="6275644"/>
            <a:ext cx="504056" cy="43204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589090" y="5458653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72323" y="1503504"/>
            <a:ext cx="648072" cy="7200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9688" y="854054"/>
            <a:ext cx="504056" cy="5040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244408" y="404664"/>
            <a:ext cx="504056" cy="5040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8481078" y="2760870"/>
            <a:ext cx="360040" cy="28803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760851" y="440616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" name="Объект 29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0395" y="1024792"/>
            <a:ext cx="6195700" cy="454086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3867</TotalTime>
  <Words>1092</Words>
  <Application>Microsoft Office PowerPoint</Application>
  <PresentationFormat>Экран (4:3)</PresentationFormat>
  <Paragraphs>91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Сектор</vt:lpstr>
      <vt:lpstr> </vt:lpstr>
      <vt:lpstr>В исторической части    Москвы, на территории Марфо-Мариинской Обители  с середины апреля 2010года  открылся медицинский центр «Милосердие».  Обитель основана в 1909 году, великой княгиней Елизаветой Федоровной. После трагической гибели супруга, Московского генерал-губернатора Сергея Александровича Романова, Елизавета Федоровна все свои личные средства вложила в развитие и благотворительную деятельность созданной ею  Обители. Одной из главных целей,  которые поставила перед собой Елизавета Федоровна,  стало оказание безвозмездной помощи больным, немощным и неимущим.</vt:lpstr>
      <vt:lpstr>В 2009году, в год столетия со дня основания Марфо-Мариинской обители, её Попечительским советом было принято решение создать медицинский центр  реабилитации детей и подростков с различными формами детского  церебрального паралича – одного из самых тяжелых врожденных заболеваний. Так как обитель, как религиозная организация не могла получить медицинскую лицензию, было принято решение о создании частного учреждения здравоохранения, учредителем которого и стала Марфо-Мариинская обитель.    Большой вклад в дело  организации работы медицинского Центра и обеспечение качества оказываемых услуг  внесла основатель  отечественной школы  организации медицинской  помощи детям с детским  церебральным параличом  доктор медицинских  наук профессор  К.А.Семенова. </vt:lpstr>
      <vt:lpstr>Структура  медицинского центра включает:</vt:lpstr>
      <vt:lpstr> </vt:lpstr>
      <vt:lpstr>Реабилитационный центр детей с ДЦП </vt:lpstr>
      <vt:lpstr>Реабилитационный центр детей с ДЦП </vt:lpstr>
      <vt:lpstr>Отделение дневного пребывания </vt:lpstr>
      <vt:lpstr>В течении дня  по индивидуальной программе с детьми занимаются: психолог, логопед, педагоги . Дети, которые никогда не посещали детские учреждения, имеют возможность общаться с другими детьми и воспитателями , что дает толчок к приобретению новых навыков.</vt:lpstr>
      <vt:lpstr>Служба респираторной и нутритивной поддержки пациентов с нейромышечными заболеваниями</vt:lpstr>
      <vt:lpstr>Дети и подростки с диагнозами:  миопатия Дюшена  и СМА –  21 пациент (на ИВЛ-5; на НИВЛ18)</vt:lpstr>
      <vt:lpstr>Служба респираторной и нутритивной поддержки пациентов с нейромышечными заболеваниями</vt:lpstr>
      <vt:lpstr>Служба респираторной и нутритивной поддержки пациентов с нейромышечными заболеваниями</vt:lpstr>
      <vt:lpstr>Детская выездная паллиативная служба</vt:lpstr>
      <vt:lpstr>Детская выездная паллиативная служба</vt:lpstr>
      <vt:lpstr>Мы приобрели  3 массажных стола  и наши инструкторы  проводят курсами индивидуальные  занятия с детьми.   При каждом диагнозе есть свои особенности, о которых мы стараемся побольше узнать у узких специалистов</vt:lpstr>
      <vt:lpstr>Психологическая помощь необходима ребенку и всей семье.</vt:lpstr>
      <vt:lpstr>Медсестры обучают родителей правильному уходу, объясняют как можно облегчить уход и контролируют симптомы, которые мама может не замечать.</vt:lpstr>
      <vt:lpstr>Социальные работники помогают в оформлении инвалидности, ИПР и в сборе средств на необходимые нужды семьи больного ребенка через благотворительные фонды.</vt:lpstr>
      <vt:lpstr>Устраивают праздники на выезде и   дни рождения   дома.</vt:lpstr>
      <vt:lpstr>Семьям оказывается и духовная помощь. Проводятся регулярные встречи со священником. По необходимости священник выезжает на дом.</vt:lpstr>
      <vt:lpstr>С 2014 года за счет средств очередного гранта появились 2 патронажные сестры, которые отпускают мам на несколько часов в день и ухаживают вместо них за детьми, ходят на прогулки.</vt:lpstr>
      <vt:lpstr>Паллиативная служба </vt:lpstr>
      <vt:lpstr>Детская выездная паллиативная служба</vt:lpstr>
      <vt:lpstr>Детская выездная паллиативная служба</vt:lpstr>
      <vt:lpstr>Детская выездная паллиативная служба</vt:lpstr>
      <vt:lpstr>Группа круглосуточного пребывания(респис)</vt:lpstr>
      <vt:lpstr>Срок пребывания в отделении до 30  дней  в год.  Можно разбить эти дни, а можно приехать сразу на месяц.</vt:lpstr>
      <vt:lpstr>Группа круглосуточного    пребывания (респис)</vt:lpstr>
      <vt:lpstr>Медцентр находится на территории Марфо-Мариинской обители.  Наши родители и дети  могут посещать храм.</vt:lpstr>
      <vt:lpstr>Группа круглосуточного пребывания (респис)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Православная служба  «милосердие»</dc:title>
  <dc:creator>Паллиативная служба МММЦ "Милосердие"</dc:creator>
  <cp:lastModifiedBy>user</cp:lastModifiedBy>
  <cp:revision>276</cp:revision>
  <dcterms:created xsi:type="dcterms:W3CDTF">2012-09-19T13:37:51Z</dcterms:created>
  <dcterms:modified xsi:type="dcterms:W3CDTF">2015-04-01T08:58:41Z</dcterms:modified>
</cp:coreProperties>
</file>