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258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154" autoAdjust="0"/>
  </p:normalViewPr>
  <p:slideViewPr>
    <p:cSldViewPr snapToGrid="0">
      <p:cViewPr>
        <p:scale>
          <a:sx n="40" d="100"/>
          <a:sy n="40" d="100"/>
        </p:scale>
        <p:origin x="-2318" y="-112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120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ru-RU" smtClean="0"/>
              <a:pPr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dirty="0"/>
              <a:t>С</a:t>
            </a:r>
            <a:r>
              <a:rPr lang="ru-RU" dirty="0" smtClean="0"/>
              <a:t>овместный </a:t>
            </a:r>
            <a:r>
              <a:rPr lang="ru-RU" dirty="0"/>
              <a:t>семейный отдых </a:t>
            </a:r>
            <a:endParaRPr lang="ru-RU" sz="6000" b="0" i="0" dirty="0">
              <a:solidFill>
                <a:srgbClr val="3691AA">
                  <a:lumMod val="50000"/>
                </a:srgb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приход  </a:t>
            </a:r>
            <a:r>
              <a:rPr lang="ru-RU" dirty="0"/>
              <a:t>Свято-Троицкого храма г. Новороссийска совместно с Автономной некоммерческой организацией помощи лицам с расстройством аутистического спектра «Подснежник</a:t>
            </a:r>
            <a:r>
              <a:rPr lang="ru-RU" dirty="0" smtClean="0"/>
              <a:t>»</a:t>
            </a:r>
          </a:p>
          <a:p>
            <a:r>
              <a:rPr lang="ru-RU" dirty="0" smtClean="0"/>
              <a:t> </a:t>
            </a:r>
            <a:r>
              <a:rPr lang="ru-RU" dirty="0"/>
              <a:t>( г. Новороссийск</a:t>
            </a:r>
            <a:r>
              <a:rPr lang="ru-RU" dirty="0" smtClean="0"/>
              <a:t>)</a:t>
            </a:r>
            <a:endParaRPr lang="ru-RU" sz="1800" b="0" i="0" baseline="0" dirty="0">
              <a:solidFill>
                <a:srgbClr val="3691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3800" b="0" i="0" dirty="0" smtClean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Макет заголовка и содержимого со списком</a:t>
            </a:r>
            <a:endParaRPr lang="ru-RU" sz="3800" b="0" i="0" dirty="0">
              <a:solidFill>
                <a:srgbClr val="3691AA">
                  <a:lumMod val="50000"/>
                </a:srgb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ru-RU" sz="2400" b="0" i="0" dirty="0" smtClean="0">
                <a:solidFill>
                  <a:srgbClr val="3691AA">
                    <a:lumMod val="75000"/>
                  </a:srgbClr>
                </a:solidFill>
                <a:latin typeface="Georgia"/>
              </a:rPr>
              <a:t>50 человек 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ru-RU" sz="2400" b="0" i="0" dirty="0" smtClean="0">
                <a:solidFill>
                  <a:srgbClr val="3691AA">
                    <a:lumMod val="75000"/>
                  </a:srgbClr>
                </a:solidFill>
                <a:latin typeface="Georgia"/>
              </a:rPr>
              <a:t>23 ребёнка с родителями</a:t>
            </a: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ru-RU" sz="2400" b="0" i="0" dirty="0" smtClean="0">
                <a:solidFill>
                  <a:srgbClr val="3691AA">
                    <a:lumMod val="75000"/>
                  </a:srgbClr>
                </a:solidFill>
                <a:latin typeface="Georgia"/>
              </a:rPr>
              <a:t>13 детей с </a:t>
            </a:r>
            <a:r>
              <a:rPr lang="ru-RU" sz="2400" dirty="0"/>
              <a:t>расстройствами аутистического </a:t>
            </a:r>
            <a:r>
              <a:rPr lang="ru-RU" sz="2400" dirty="0" smtClean="0"/>
              <a:t>спектра + волонтёры</a:t>
            </a:r>
            <a:endParaRPr lang="ru-RU" sz="2400" b="0" i="0" dirty="0">
              <a:solidFill>
                <a:srgbClr val="3691AA">
                  <a:lumMod val="75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3364" y="265176"/>
            <a:ext cx="6130636" cy="1075944"/>
          </a:xfr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3691AA">
                    <a:lumMod val="50000"/>
                  </a:srgbClr>
                </a:solidFill>
                <a:latin typeface="Georgia"/>
              </a:rPr>
              <a:t>Наша дружная компания</a:t>
            </a:r>
            <a:endParaRPr lang="ru-RU" sz="3800" b="0" i="0" dirty="0">
              <a:solidFill>
                <a:srgbClr val="3691AA">
                  <a:lumMod val="50000"/>
                </a:srgbClr>
              </a:solidFill>
              <a:latin typeface="Georgia"/>
              <a:ea typeface="+mj-ea"/>
              <a:cs typeface="+mj-cs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679" y="1341120"/>
            <a:ext cx="7120311" cy="5340234"/>
          </a:xfrm>
        </p:spPr>
      </p:pic>
    </p:spTree>
    <p:extLst>
      <p:ext uri="{BB962C8B-B14F-4D97-AF65-F5344CB8AC3E}">
        <p14:creationId xmlns:p14="http://schemas.microsoft.com/office/powerpoint/2010/main" val="25786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7479" y="1381991"/>
            <a:ext cx="3377133" cy="3875809"/>
          </a:xfrm>
        </p:spPr>
        <p:txBody>
          <a:bodyPr>
            <a:normAutofit/>
          </a:bodyPr>
          <a:lstStyle/>
          <a:p>
            <a:pPr marL="0" indent="0" algn="l" defTabSz="91440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4400" b="0" i="0" dirty="0" smtClean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Хоровод- </a:t>
            </a:r>
          </a:p>
          <a:p>
            <a:pPr marL="0" indent="0" algn="l" defTabSz="91440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4400" b="0" i="0" dirty="0" smtClean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    дело </a:t>
            </a:r>
          </a:p>
          <a:p>
            <a:pPr marL="0" indent="0" algn="l" defTabSz="91440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4400" b="0" i="0" dirty="0" smtClean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  общее!</a:t>
            </a:r>
            <a:endParaRPr lang="ru-RU" sz="4400" b="0" i="0" dirty="0">
              <a:solidFill>
                <a:srgbClr val="3691AA">
                  <a:lumMod val="75000"/>
                </a:srgbClr>
              </a:solidFill>
              <a:latin typeface="Georgia"/>
              <a:ea typeface="+mn-ea"/>
              <a:cs typeface="+mn-cs"/>
            </a:endParaRPr>
          </a:p>
        </p:txBody>
      </p:sp>
      <p:pic>
        <p:nvPicPr>
          <p:cNvPr id="7" name="Рисунок 6" descr="Цветок, морская звезда и ракушки на белом песке крупным планом" title="Beach photo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22" y="519546"/>
            <a:ext cx="7287491" cy="546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3800" b="0" i="0" dirty="0" smtClean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НАШ РАСПОРЯДОК ДНЯ</a:t>
            </a:r>
            <a:endParaRPr lang="ru-RU" sz="3800" b="0" i="0" dirty="0">
              <a:solidFill>
                <a:srgbClr val="3691AA">
                  <a:lumMod val="50000"/>
                </a:srgb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1572768"/>
            <a:ext cx="11430000" cy="4807250"/>
          </a:xfrm>
        </p:spPr>
        <p:txBody>
          <a:bodyPr>
            <a:normAutofit/>
          </a:bodyPr>
          <a:lstStyle/>
          <a:p>
            <a:pPr lvl="0"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ru-RU" dirty="0"/>
              <a:t>8.00 – 8.30 - день начинался с забавной утренней зарядки, которую проводила мама Наташа, а помогал ей сын -9-летний Алексей.</a:t>
            </a:r>
          </a:p>
          <a:p>
            <a:pPr lvl="0"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ru-RU" dirty="0"/>
              <a:t>12.00-12.30 - занятие  </a:t>
            </a:r>
            <a:r>
              <a:rPr lang="ru-RU" dirty="0" smtClean="0"/>
              <a:t>«в </a:t>
            </a:r>
            <a:r>
              <a:rPr lang="ru-RU" dirty="0"/>
              <a:t>кругу», способствующее лучшему знакомству друг с другом и развитию умений общаться, подражать, соблюдать правила поведения.</a:t>
            </a:r>
          </a:p>
          <a:p>
            <a:pPr lvl="0"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ru-RU" dirty="0"/>
              <a:t>16.00-17.00 - занятие в «мастерской» - роспись по дереву, керамике, морскую гальку превращали в сказочных рыб и птиц, а белый лен и краски для ткани пригодились для создания штор на окна в класс воскресной школы.  </a:t>
            </a:r>
          </a:p>
          <a:p>
            <a:pPr lvl="0"/>
            <a:r>
              <a:rPr lang="ru-RU" dirty="0"/>
              <a:t>17.30-18.30 - фольклорное занятие. </a:t>
            </a:r>
          </a:p>
          <a:p>
            <a:r>
              <a:rPr lang="ru-RU" dirty="0"/>
              <a:t>Кроме вышеперечисленного, два раза в день - после зарядки и после ужина, все желающие встречались на пляже  для совместного купания и занятий в импровизированной глиняной «мастерской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0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372600" y="405245"/>
            <a:ext cx="2504209" cy="1236519"/>
          </a:xfrm>
        </p:spPr>
        <p:txBody>
          <a:bodyPr/>
          <a:lstStyle/>
          <a:p>
            <a:r>
              <a:rPr lang="ru-RU" dirty="0" smtClean="0"/>
              <a:t>УТРЕННЯЯ </a:t>
            </a:r>
          </a:p>
          <a:p>
            <a:r>
              <a:rPr lang="ru-RU" dirty="0" smtClean="0"/>
              <a:t>ЗАРЯДКА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205219"/>
            <a:ext cx="7942118" cy="595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187036" y="1572768"/>
            <a:ext cx="2753591" cy="766588"/>
          </a:xfrm>
        </p:spPr>
        <p:txBody>
          <a:bodyPr/>
          <a:lstStyle/>
          <a:p>
            <a:r>
              <a:rPr lang="ru-RU" dirty="0" smtClean="0"/>
              <a:t>       ПРОБЕЖКА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009" y="166254"/>
            <a:ext cx="8312727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9746" y="293542"/>
            <a:ext cx="7533409" cy="56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5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18" y="288347"/>
            <a:ext cx="8690264" cy="65176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7418" y="288347"/>
            <a:ext cx="110178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Добровольцам, участвующим в сопровождении особых детей очень важно:</a:t>
            </a:r>
            <a:b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1) знать, что особым детям хочется, чтобы с ними общались. У них есть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педагоги-дефектологи,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психологи, логопеды и т.п.. но почти нет возможности, чтобы с ними просто находился кто-то (но не мама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),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которому было бы интересно просто погулять с ними,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поговорить, поделиться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своими мироощущениями или послушать их. </a:t>
            </a:r>
            <a:b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2) Добровольцу необходимо уметь правильно распределять свои силы и время. чтобы остаться полноценным помощником до конца смены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82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413" y="685800"/>
            <a:ext cx="6096000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7479" y="4748644"/>
            <a:ext cx="3377133" cy="509155"/>
          </a:xfrm>
        </p:spPr>
        <p:txBody>
          <a:bodyPr/>
          <a:lstStyle/>
          <a:p>
            <a:r>
              <a:rPr lang="ru-RU" dirty="0" smtClean="0"/>
              <a:t>РАЗВИВАЕМ МЕЛКУЮ МОТОРИКУ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065" y="762000"/>
            <a:ext cx="4165156" cy="34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7479" y="685800"/>
            <a:ext cx="3377133" cy="748145"/>
          </a:xfrm>
        </p:spPr>
        <p:txBody>
          <a:bodyPr/>
          <a:lstStyle/>
          <a:p>
            <a:r>
              <a:rPr lang="ru-RU" dirty="0" smtClean="0"/>
              <a:t>МОРЕ И ПЕСОК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413" y="685800"/>
            <a:ext cx="6096000" cy="4572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737" y="1776845"/>
            <a:ext cx="4641273" cy="348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5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322" y="367687"/>
            <a:ext cx="6714114" cy="503558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413" y="5569527"/>
            <a:ext cx="9538855" cy="9351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                            НАШИ ТРУДЫ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5102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149" y="251655"/>
            <a:ext cx="8018751" cy="60140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915" y="1281752"/>
            <a:ext cx="3377133" cy="149262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…УЧАСТИЕ </a:t>
            </a:r>
          </a:p>
          <a:p>
            <a:r>
              <a:rPr lang="ru-RU" sz="2400" dirty="0" smtClean="0"/>
              <a:t>РОДИТЕЛЕЙ </a:t>
            </a:r>
          </a:p>
          <a:p>
            <a:r>
              <a:rPr lang="ru-RU" sz="2400" dirty="0" smtClean="0"/>
              <a:t>БЕСЦЕННО…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0319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413" y="685799"/>
            <a:ext cx="10274732" cy="5818909"/>
          </a:xfrm>
        </p:spPr>
        <p:txBody>
          <a:bodyPr>
            <a:normAutofit/>
          </a:bodyPr>
          <a:lstStyle/>
          <a:p>
            <a:r>
              <a:rPr lang="ru-RU" dirty="0"/>
              <a:t>Родителям  необходимо:</a:t>
            </a:r>
            <a:br>
              <a:rPr lang="ru-RU" dirty="0"/>
            </a:br>
            <a:r>
              <a:rPr lang="ru-RU" dirty="0"/>
              <a:t>1) </a:t>
            </a:r>
            <a:r>
              <a:rPr lang="ru-RU" dirty="0" smtClean="0"/>
              <a:t>Быть </a:t>
            </a:r>
            <a:r>
              <a:rPr lang="ru-RU" dirty="0"/>
              <a:t>готовыми к взаимовыручке,-особенно актуально это при нехватке добровольцев. Одной из задач нашего пребывания в </a:t>
            </a:r>
            <a:r>
              <a:rPr lang="ru-RU" dirty="0" smtClean="0"/>
              <a:t>"лагере</a:t>
            </a:r>
            <a:r>
              <a:rPr lang="ru-RU" dirty="0"/>
              <a:t>" была попытка ослабить патологическую связь "мать - особый ребенок", которая формируется </a:t>
            </a:r>
            <a:r>
              <a:rPr lang="ru-RU" dirty="0" smtClean="0"/>
              <a:t>по </a:t>
            </a:r>
            <a:r>
              <a:rPr lang="ru-RU" dirty="0"/>
              <a:t>причине пребывания друг с другом почти круглосуточно из года в год и мешает развитию взрослеющего ребенка и не позволяет родителю восстанавливать силы в нужной для дальнейшего плодотворного общения с ребенком мере. У нас было всего 4 добровольца и в решении этой проблемы нас очень выручали мамы  детей воскресной школы.</a:t>
            </a:r>
            <a:br>
              <a:rPr lang="ru-RU" dirty="0"/>
            </a:br>
            <a:r>
              <a:rPr lang="ru-RU" dirty="0"/>
              <a:t>2) </a:t>
            </a:r>
            <a:r>
              <a:rPr lang="ru-RU" dirty="0" smtClean="0"/>
              <a:t>Применять </a:t>
            </a:r>
            <a:r>
              <a:rPr lang="ru-RU" dirty="0"/>
              <a:t>и делиться своими знаниями и умениями в какой-либо области для обогащения программы семейного отдыха , т.е.  кто-то из родителей может взять на себя организацию какого-нибудь кружка во время лагеря или организовать мероприятие для родителей (лекции, мастер-классы и др.)</a:t>
            </a:r>
            <a:br>
              <a:rPr lang="ru-RU" dirty="0"/>
            </a:br>
            <a:r>
              <a:rPr lang="ru-RU" dirty="0"/>
              <a:t>3) </a:t>
            </a:r>
            <a:r>
              <a:rPr lang="ru-RU" dirty="0" smtClean="0"/>
              <a:t>Помнить</a:t>
            </a:r>
            <a:r>
              <a:rPr lang="ru-RU" dirty="0"/>
              <a:t>, что при ребенке и при </a:t>
            </a:r>
            <a:r>
              <a:rPr lang="ru-RU" dirty="0" smtClean="0"/>
              <a:t>особом в </a:t>
            </a:r>
            <a:r>
              <a:rPr lang="ru-RU" dirty="0"/>
              <a:t>том числе, не стоит обсуждать его проблемы с другими родителями  что нередко наблюдается. </a:t>
            </a:r>
            <a:br>
              <a:rPr lang="ru-RU" dirty="0"/>
            </a:br>
            <a:r>
              <a:rPr lang="ru-RU" dirty="0" smtClean="0"/>
              <a:t>4) Учиться </a:t>
            </a:r>
            <a:r>
              <a:rPr lang="ru-RU" dirty="0"/>
              <a:t>вести беседы с другими родителями особых детишек на темы кроме этих самых особенностей, учиться видеть мир вокруг и радоваться ему.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79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3018" y="762000"/>
            <a:ext cx="4668982" cy="27432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 добрый  путь </a:t>
            </a:r>
            <a:br>
              <a:rPr lang="ru-RU" sz="4000" dirty="0" smtClean="0"/>
            </a:br>
            <a:r>
              <a:rPr lang="ru-RU" sz="4000" dirty="0" smtClean="0"/>
              <a:t>         друзья!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40" y="446809"/>
            <a:ext cx="6844145" cy="5133109"/>
          </a:xfrm>
        </p:spPr>
      </p:pic>
    </p:spTree>
    <p:extLst>
      <p:ext uri="{BB962C8B-B14F-4D97-AF65-F5344CB8AC3E}">
        <p14:creationId xmlns:p14="http://schemas.microsoft.com/office/powerpoint/2010/main" val="197035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E16EE38-BA49-42A4-A3E0-5172A4B1D0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«Маринистика» (широкоэкранный формат)</Template>
  <TotalTime>0</TotalTime>
  <Words>217</Words>
  <Application>Microsoft Office PowerPoint</Application>
  <PresentationFormat>Произвольный</PresentationFormat>
  <Paragraphs>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Ocean_16x9_TP102895251</vt:lpstr>
      <vt:lpstr>Совместный семейный отдых </vt:lpstr>
      <vt:lpstr>Макет заголовка и содержимого со списком</vt:lpstr>
      <vt:lpstr>Наша дружная компания</vt:lpstr>
      <vt:lpstr>Презентация PowerPoint</vt:lpstr>
      <vt:lpstr>НАШ РАСПОРЯДОК ДНЯ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МОРЕ И ПЕСОК</vt:lpstr>
      <vt:lpstr>Презентация PowerPoint</vt:lpstr>
      <vt:lpstr>Презентация PowerPoint</vt:lpstr>
      <vt:lpstr>Презентация PowerPoint</vt:lpstr>
      <vt:lpstr>В добрый  путь           друзья!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2015-03-30T15:49:25Z</dcterms:created>
  <dcterms:modified xsi:type="dcterms:W3CDTF">2015-03-30T19:03:16Z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