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282" r:id="rId4"/>
    <p:sldId id="283" r:id="rId5"/>
    <p:sldId id="257" r:id="rId6"/>
    <p:sldId id="299" r:id="rId7"/>
    <p:sldId id="301" r:id="rId8"/>
    <p:sldId id="300" r:id="rId9"/>
    <p:sldId id="302" r:id="rId10"/>
    <p:sldId id="303" r:id="rId11"/>
    <p:sldId id="304" r:id="rId12"/>
    <p:sldId id="305" r:id="rId13"/>
    <p:sldId id="306" r:id="rId14"/>
    <p:sldId id="293" r:id="rId15"/>
    <p:sldId id="284" r:id="rId16"/>
    <p:sldId id="285" r:id="rId17"/>
    <p:sldId id="286" r:id="rId18"/>
    <p:sldId id="258" r:id="rId19"/>
    <p:sldId id="291" r:id="rId20"/>
    <p:sldId id="287" r:id="rId21"/>
    <p:sldId id="292" r:id="rId22"/>
    <p:sldId id="280" r:id="rId23"/>
    <p:sldId id="290" r:id="rId24"/>
    <p:sldId id="288" r:id="rId25"/>
    <p:sldId id="294" r:id="rId26"/>
    <p:sldId id="307" r:id="rId27"/>
    <p:sldId id="261" r:id="rId28"/>
    <p:sldId id="296" r:id="rId29"/>
    <p:sldId id="259" r:id="rId30"/>
    <p:sldId id="262" r:id="rId31"/>
    <p:sldId id="263" r:id="rId32"/>
    <p:sldId id="309" r:id="rId33"/>
    <p:sldId id="264" r:id="rId34"/>
    <p:sldId id="314" r:id="rId35"/>
    <p:sldId id="295" r:id="rId36"/>
    <p:sldId id="297" r:id="rId37"/>
    <p:sldId id="265" r:id="rId38"/>
    <p:sldId id="316" r:id="rId39"/>
    <p:sldId id="275" r:id="rId40"/>
    <p:sldId id="276" r:id="rId41"/>
    <p:sldId id="277" r:id="rId42"/>
    <p:sldId id="313" r:id="rId43"/>
    <p:sldId id="318" r:id="rId44"/>
    <p:sldId id="311" r:id="rId45"/>
    <p:sldId id="315" r:id="rId46"/>
    <p:sldId id="312" r:id="rId47"/>
    <p:sldId id="317" r:id="rId48"/>
    <p:sldId id="298" r:id="rId49"/>
    <p:sldId id="266" r:id="rId50"/>
    <p:sldId id="267" r:id="rId51"/>
    <p:sldId id="308" r:id="rId52"/>
    <p:sldId id="310" r:id="rId53"/>
    <p:sldId id="269" r:id="rId54"/>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74E1BA84-19F4-4D10-A660-A545A66F9253}" type="datetimeFigureOut">
              <a:rPr lang="ru-RU" smtClean="0"/>
              <a:t>26.03.2015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A2E32F5-6571-480B-ACAD-6BF9EE1B41C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E1BA84-19F4-4D10-A660-A545A66F9253}" type="datetimeFigureOut">
              <a:rPr lang="ru-RU" smtClean="0"/>
              <a:t>26.03.2015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4E1BA84-19F4-4D10-A660-A545A66F9253}" type="datetimeFigureOut">
              <a:rPr lang="ru-RU" smtClean="0"/>
              <a:t>26.03.2015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4E1BA84-19F4-4D10-A660-A545A66F9253}" type="datetimeFigureOut">
              <a:rPr lang="ru-RU" smtClean="0"/>
              <a:t>26.03.2015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74E1BA84-19F4-4D10-A660-A545A66F9253}" type="datetimeFigureOut">
              <a:rPr lang="ru-RU" smtClean="0"/>
              <a:t>26.03.2015</a:t>
            </a:fld>
            <a:endParaRPr lang="ru-RU"/>
          </a:p>
        </p:txBody>
      </p:sp>
      <p:sp>
        <p:nvSpPr>
          <p:cNvPr id="27" name="Номер слайда 26"/>
          <p:cNvSpPr>
            <a:spLocks noGrp="1"/>
          </p:cNvSpPr>
          <p:nvPr>
            <p:ph type="sldNum" sz="quarter" idx="11"/>
          </p:nvPr>
        </p:nvSpPr>
        <p:spPr/>
        <p:txBody>
          <a:bodyPr rtlCol="0"/>
          <a:lstStyle/>
          <a:p>
            <a:fld id="{1A2E32F5-6571-480B-ACAD-6BF9EE1B41C7}"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74E1BA84-19F4-4D10-A660-A545A66F9253}" type="datetimeFigureOut">
              <a:rPr lang="ru-RU" smtClean="0"/>
              <a:t>26.03.2015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1A2E32F5-6571-480B-ACAD-6BF9EE1B41C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4E1BA84-19F4-4D10-A660-A545A66F9253}" type="datetimeFigureOut">
              <a:rPr lang="ru-RU" smtClean="0"/>
              <a:t>26.03.2015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4E1BA84-19F4-4D10-A660-A545A66F9253}" type="datetimeFigureOut">
              <a:rPr lang="ru-RU" smtClean="0"/>
              <a:t>26.03.2015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4E1BA84-19F4-4D10-A660-A545A66F9253}" type="datetimeFigureOut">
              <a:rPr lang="ru-RU" smtClean="0"/>
              <a:t>26.03.2015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E1BA84-19F4-4D10-A660-A545A66F9253}" type="datetimeFigureOut">
              <a:rPr lang="ru-RU" smtClean="0"/>
              <a:t>26.03.2015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E1BA84-19F4-4D10-A660-A545A66F9253}" type="datetimeFigureOut">
              <a:rPr lang="ru-RU" smtClean="0"/>
              <a:t>26.03.2015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2E32F5-6571-480B-ACAD-6BF9EE1B41C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4E1BA84-19F4-4D10-A660-A545A66F9253}" type="datetimeFigureOut">
              <a:rPr lang="ru-RU" smtClean="0"/>
              <a:t>26.03.2015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A2E32F5-6571-480B-ACAD-6BF9EE1B41C7}"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052737"/>
            <a:ext cx="8458200" cy="252028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ru-RU" b="1" dirty="0" smtClean="0"/>
              <a:t/>
            </a:r>
            <a:br>
              <a:rPr lang="ru-RU" b="1" dirty="0" smtClean="0"/>
            </a:br>
            <a:r>
              <a:rPr lang="ru-RU" b="1" dirty="0"/>
              <a:t/>
            </a:r>
            <a:br>
              <a:rPr lang="ru-RU" b="1" dirty="0"/>
            </a:br>
            <a:r>
              <a:rPr lang="ru-RU" b="1" dirty="0" smtClean="0"/>
              <a:t>Об основах социального обслуживания граждан в Российской Федерации</a:t>
            </a:r>
            <a:r>
              <a:rPr lang="ru-RU" dirty="0"/>
              <a:t/>
            </a:r>
            <a:br>
              <a:rPr lang="ru-RU" dirty="0"/>
            </a:br>
            <a:endParaRPr lang="ru-RU" dirty="0"/>
          </a:p>
        </p:txBody>
      </p:sp>
      <p:sp>
        <p:nvSpPr>
          <p:cNvPr id="3" name="Подзаголовок 2"/>
          <p:cNvSpPr>
            <a:spLocks noGrp="1"/>
          </p:cNvSpPr>
          <p:nvPr>
            <p:ph type="subTitle" idx="1"/>
          </p:nvPr>
        </p:nvSpPr>
        <p:spPr/>
        <p:txBody>
          <a:bodyPr/>
          <a:lstStyle/>
          <a:p>
            <a:r>
              <a:rPr lang="ru-RU" dirty="0"/>
              <a:t>Федеральный закон от 28.12.2013 N 442-ФЗ</a:t>
            </a:r>
          </a:p>
          <a:p>
            <a:endParaRPr lang="ru-RU" dirty="0"/>
          </a:p>
        </p:txBody>
      </p:sp>
    </p:spTree>
    <p:extLst>
      <p:ext uri="{BB962C8B-B14F-4D97-AF65-F5344CB8AC3E}">
        <p14:creationId xmlns:p14="http://schemas.microsoft.com/office/powerpoint/2010/main" val="1169720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ru-RU" sz="4000" dirty="0" smtClean="0"/>
              <a:t>Нормативно-правовые акты федерального уровня</a:t>
            </a:r>
            <a:endParaRPr lang="ru-RU" sz="4000" dirty="0"/>
          </a:p>
        </p:txBody>
      </p:sp>
      <p:sp>
        <p:nvSpPr>
          <p:cNvPr id="3" name="Текст 2"/>
          <p:cNvSpPr>
            <a:spLocks noGrp="1"/>
          </p:cNvSpPr>
          <p:nvPr>
            <p:ph type="body" idx="1"/>
          </p:nvPr>
        </p:nvSpPr>
        <p:spPr/>
        <p:txBody>
          <a:bodyPr>
            <a:normAutofit/>
          </a:bodyPr>
          <a:lstStyle/>
          <a:p>
            <a:r>
              <a:rPr lang="ru-RU" dirty="0"/>
              <a:t>Федеральный закон от 28.12.2013 N 442-ФЗ</a:t>
            </a:r>
          </a:p>
          <a:p>
            <a:r>
              <a:rPr lang="ru-RU" dirty="0" smtClean="0"/>
              <a:t>Постановления </a:t>
            </a:r>
            <a:r>
              <a:rPr lang="ru-RU" dirty="0" smtClean="0"/>
              <a:t>Правительства</a:t>
            </a:r>
          </a:p>
          <a:p>
            <a:r>
              <a:rPr lang="ru-RU" dirty="0" smtClean="0"/>
              <a:t>Приказы Министерства труда и социальной защиты населения</a:t>
            </a:r>
            <a:endParaRPr lang="ru-RU" dirty="0"/>
          </a:p>
        </p:txBody>
      </p:sp>
    </p:spTree>
    <p:extLst>
      <p:ext uri="{BB962C8B-B14F-4D97-AF65-F5344CB8AC3E}">
        <p14:creationId xmlns:p14="http://schemas.microsoft.com/office/powerpoint/2010/main" val="856095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593808"/>
          </a:xfrm>
        </p:spPr>
        <p:txBody>
          <a:bodyPr>
            <a:normAutofit fontScale="62500" lnSpcReduction="20000"/>
          </a:bodyPr>
          <a:lstStyle/>
          <a:p>
            <a:r>
              <a:rPr lang="ru-RU" b="1" dirty="0"/>
              <a:t>Постановление Правительства РФ от 18.10.2014 N </a:t>
            </a:r>
            <a:r>
              <a:rPr lang="ru-RU" b="1" dirty="0" smtClean="0"/>
              <a:t>1075 </a:t>
            </a:r>
            <a:r>
              <a:rPr lang="ru-RU" dirty="0" smtClean="0"/>
              <a:t>"</a:t>
            </a:r>
            <a:r>
              <a:rPr lang="ru-RU" dirty="0"/>
              <a:t>Об утверждении Правил определения среднедушевого дохода для предоставления социальных услуг </a:t>
            </a:r>
            <a:r>
              <a:rPr lang="ru-RU" dirty="0" smtClean="0"/>
              <a:t>бесплатно«</a:t>
            </a:r>
          </a:p>
          <a:p>
            <a:r>
              <a:rPr lang="ru-RU" b="1" dirty="0"/>
              <a:t>Постановление Правительства РФ от 24.11.2014 N </a:t>
            </a:r>
            <a:r>
              <a:rPr lang="ru-RU" b="1" dirty="0" smtClean="0"/>
              <a:t>1236 </a:t>
            </a:r>
            <a:r>
              <a:rPr lang="ru-RU" dirty="0" smtClean="0"/>
              <a:t> "</a:t>
            </a:r>
            <a:r>
              <a:rPr lang="ru-RU" dirty="0"/>
              <a:t>Об утверждении примерного перечня социальных услуг по видам социальных </a:t>
            </a:r>
            <a:r>
              <a:rPr lang="ru-RU" dirty="0" smtClean="0"/>
              <a:t>услуг«</a:t>
            </a:r>
          </a:p>
          <a:p>
            <a:r>
              <a:rPr lang="ru-RU" dirty="0"/>
              <a:t>Постановление Правительства РФ от 24.11.2014 N </a:t>
            </a:r>
            <a:r>
              <a:rPr lang="ru-RU" dirty="0" smtClean="0"/>
              <a:t>1239  "</a:t>
            </a:r>
            <a:r>
              <a:rPr lang="ru-RU" dirty="0"/>
              <a:t>Об утверждении Правил размещения и обновления информации о поставщике социальных услуг на официальном сайте поставщика социальных услуг в информационно-телекоммуникационной сети "Интернет"</a:t>
            </a:r>
          </a:p>
          <a:p>
            <a:r>
              <a:rPr lang="ru-RU" b="1" dirty="0" smtClean="0"/>
              <a:t>Письмо </a:t>
            </a:r>
            <a:r>
              <a:rPr lang="ru-RU" b="1" dirty="0"/>
              <a:t>Минтруда России от 05.02.2014 N </a:t>
            </a:r>
            <a:r>
              <a:rPr lang="ru-RU" b="1" dirty="0" smtClean="0"/>
              <a:t>12-5/10/В-547</a:t>
            </a:r>
            <a:r>
              <a:rPr lang="ru-RU" dirty="0" smtClean="0"/>
              <a:t>  &lt;</a:t>
            </a:r>
            <a:r>
              <a:rPr lang="ru-RU" dirty="0"/>
              <a:t>О направлении информации по Федеральному закону от 28.12.2013 N 442-ФЗ "Об основах социального обслуживания граждан в Российской Федерации</a:t>
            </a:r>
            <a:r>
              <a:rPr lang="ru-RU" dirty="0" smtClean="0"/>
              <a:t>"&gt;</a:t>
            </a:r>
          </a:p>
          <a:p>
            <a:r>
              <a:rPr lang="ru-RU" b="1" dirty="0" smtClean="0"/>
              <a:t>Приказ </a:t>
            </a:r>
            <a:r>
              <a:rPr lang="ru-RU" b="1" dirty="0"/>
              <a:t>Минтруда России от 10.11.2014 N </a:t>
            </a:r>
            <a:r>
              <a:rPr lang="ru-RU" b="1" dirty="0" smtClean="0"/>
              <a:t>874н</a:t>
            </a:r>
            <a:r>
              <a:rPr lang="ru-RU" dirty="0" smtClean="0"/>
              <a:t> "</a:t>
            </a:r>
            <a:r>
              <a:rPr lang="ru-RU" dirty="0"/>
              <a:t>О примерной форме договора о предоставлении социальных услуг, а также о форме индивидуальной программы предоставления социальных </a:t>
            </a:r>
            <a:r>
              <a:rPr lang="ru-RU" dirty="0" smtClean="0"/>
              <a:t>услуг«</a:t>
            </a:r>
          </a:p>
          <a:p>
            <a:r>
              <a:rPr lang="ru-RU" b="1" dirty="0"/>
              <a:t>Приказ Минтруда России от 30.07.2014 N </a:t>
            </a:r>
            <a:r>
              <a:rPr lang="ru-RU" b="1" dirty="0" smtClean="0"/>
              <a:t>500н  </a:t>
            </a:r>
            <a:r>
              <a:rPr lang="ru-RU" dirty="0" smtClean="0"/>
              <a:t>"</a:t>
            </a:r>
            <a:r>
              <a:rPr lang="ru-RU" dirty="0"/>
              <a:t>Об утверждении рекомендаций по определению индивидуальной потребности в социальных услугах получателей социальных </a:t>
            </a:r>
            <a:r>
              <a:rPr lang="ru-RU" dirty="0" smtClean="0"/>
              <a:t>услуг«</a:t>
            </a:r>
          </a:p>
          <a:p>
            <a:r>
              <a:rPr lang="ru-RU" b="1" dirty="0"/>
              <a:t>Приказ Минтруда России от 17.04.2014 N </a:t>
            </a:r>
            <a:r>
              <a:rPr lang="ru-RU" b="1" dirty="0" smtClean="0"/>
              <a:t>258н</a:t>
            </a:r>
            <a:r>
              <a:rPr lang="ru-RU" dirty="0" smtClean="0"/>
              <a:t>  "</a:t>
            </a:r>
            <a:r>
              <a:rPr lang="ru-RU" dirty="0"/>
              <a:t>Об утверждении примерной номенклатуры организаций социального обслуживания"</a:t>
            </a:r>
          </a:p>
          <a:p>
            <a:endParaRPr lang="ru-RU" dirty="0" smtClean="0"/>
          </a:p>
          <a:p>
            <a:endParaRPr lang="ru-RU" dirty="0"/>
          </a:p>
          <a:p>
            <a:endParaRPr lang="ru-RU" dirty="0" smtClean="0"/>
          </a:p>
          <a:p>
            <a:endParaRPr lang="ru-RU" dirty="0" smtClean="0"/>
          </a:p>
          <a:p>
            <a:endParaRPr lang="ru-RU" dirty="0"/>
          </a:p>
          <a:p>
            <a:endParaRPr lang="ru-RU" dirty="0"/>
          </a:p>
          <a:p>
            <a:endParaRPr lang="ru-RU" dirty="0"/>
          </a:p>
        </p:txBody>
      </p:sp>
    </p:spTree>
    <p:extLst>
      <p:ext uri="{BB962C8B-B14F-4D97-AF65-F5344CB8AC3E}">
        <p14:creationId xmlns:p14="http://schemas.microsoft.com/office/powerpoint/2010/main" val="286319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449792"/>
          </a:xfrm>
        </p:spPr>
        <p:txBody>
          <a:bodyPr>
            <a:normAutofit fontScale="55000" lnSpcReduction="20000"/>
          </a:bodyPr>
          <a:lstStyle/>
          <a:p>
            <a:r>
              <a:rPr lang="ru-RU" b="1" dirty="0"/>
              <a:t>Приказ Минтруда России от 24.11.2014 N </a:t>
            </a:r>
            <a:r>
              <a:rPr lang="ru-RU" b="1" dirty="0" smtClean="0"/>
              <a:t>940н</a:t>
            </a:r>
            <a:r>
              <a:rPr lang="ru-RU" dirty="0" smtClean="0"/>
              <a:t> "Об </a:t>
            </a:r>
            <a:r>
              <a:rPr lang="ru-RU" dirty="0"/>
              <a:t>утверждении Правил организации деятельности организаций социального обслуживания, их структурных </a:t>
            </a:r>
            <a:r>
              <a:rPr lang="ru-RU" dirty="0" smtClean="0"/>
              <a:t>подразделений«</a:t>
            </a:r>
          </a:p>
          <a:p>
            <a:r>
              <a:rPr lang="ru-RU" b="1" dirty="0"/>
              <a:t>Приказ Минтруда России от 30.07.2014 N </a:t>
            </a:r>
            <a:r>
              <a:rPr lang="ru-RU" b="1" dirty="0" smtClean="0"/>
              <a:t>505н</a:t>
            </a:r>
            <a:r>
              <a:rPr lang="ru-RU" dirty="0" smtClean="0"/>
              <a:t>  "</a:t>
            </a:r>
            <a:r>
              <a:rPr lang="ru-RU" dirty="0"/>
              <a:t>Об утверждении рекомендуемых нормативов обеспечения мягким инвентарем получателей социальных услуг в стационарной форме социального </a:t>
            </a:r>
            <a:r>
              <a:rPr lang="ru-RU" dirty="0" smtClean="0"/>
              <a:t>обслуживания«</a:t>
            </a:r>
          </a:p>
          <a:p>
            <a:r>
              <a:rPr lang="ru-RU" b="1" dirty="0"/>
              <a:t>Приказ Минтруда России от 13.08.2014 N </a:t>
            </a:r>
            <a:r>
              <a:rPr lang="ru-RU" b="1" dirty="0" smtClean="0"/>
              <a:t>552н</a:t>
            </a:r>
            <a:r>
              <a:rPr lang="ru-RU" dirty="0" smtClean="0"/>
              <a:t> "</a:t>
            </a:r>
            <a:r>
              <a:rPr lang="ru-RU" dirty="0"/>
              <a:t>Об утверждении рекомендуемых норм питания при предоставлении социальных услуг в стационарной форме"</a:t>
            </a:r>
          </a:p>
          <a:p>
            <a:r>
              <a:rPr lang="ru-RU" b="1" dirty="0"/>
              <a:t>Приказ Минтруда России от 13.08.2014 N </a:t>
            </a:r>
            <a:r>
              <a:rPr lang="ru-RU" b="1" dirty="0" smtClean="0"/>
              <a:t>552н</a:t>
            </a:r>
            <a:r>
              <a:rPr lang="ru-RU" dirty="0" smtClean="0"/>
              <a:t>  "</a:t>
            </a:r>
            <a:r>
              <a:rPr lang="ru-RU" dirty="0"/>
              <a:t>Об утверждении рекомендуемых норм питания при предоставлении социальных услуг в стационарной </a:t>
            </a:r>
            <a:r>
              <a:rPr lang="ru-RU" dirty="0" smtClean="0"/>
              <a:t>форме«</a:t>
            </a:r>
          </a:p>
          <a:p>
            <a:r>
              <a:rPr lang="ru-RU" dirty="0"/>
              <a:t>Приказ Минтруда России от 25.07.2014 N 484н "Об утверждении рекомендаций по формированию и ведению реестра поставщиков социальных услуг«</a:t>
            </a:r>
          </a:p>
          <a:p>
            <a:r>
              <a:rPr lang="ru-RU" dirty="0"/>
              <a:t>Приказ Минтруда России от 25.07.2014 N 485н  "Об утверждении рекомендаций по формированию и ведению регистра получателей социальных </a:t>
            </a:r>
            <a:r>
              <a:rPr lang="ru-RU" dirty="0" smtClean="0"/>
              <a:t>услуг«</a:t>
            </a:r>
          </a:p>
          <a:p>
            <a:r>
              <a:rPr lang="ru-RU" dirty="0"/>
              <a:t>Приказ Минтруда России от 24.11.2014 N </a:t>
            </a:r>
            <a:r>
              <a:rPr lang="ru-RU" dirty="0" smtClean="0"/>
              <a:t>934н  "</a:t>
            </a:r>
            <a:r>
              <a:rPr lang="ru-RU" dirty="0"/>
              <a:t>Об утверждении методических рекомендаций по расчету потребностей субъектов Российской Федерации в развитии сети организаций социального </a:t>
            </a:r>
            <a:r>
              <a:rPr lang="ru-RU" dirty="0" smtClean="0"/>
              <a:t>обслуживания«</a:t>
            </a:r>
          </a:p>
          <a:p>
            <a:r>
              <a:rPr lang="ru-RU" dirty="0"/>
              <a:t>ОЖИДАЕТСЯ: Приказ Минтруда России "Об утверждении рекомендаций по организации межведомственного взаимодействия исполнительных органов государственной власти субъектов Российской Федерации при предоставлении социальных услуг, а также при содействии в предоставлении медицинской, психологической, педагогической, юридической, социальной помощи, не относящейся к социальным услугам (социальном сопровождении)«</a:t>
            </a:r>
          </a:p>
          <a:p>
            <a:endParaRPr lang="ru-RU" dirty="0"/>
          </a:p>
          <a:p>
            <a:endParaRPr lang="ru-RU" dirty="0"/>
          </a:p>
          <a:p>
            <a:endParaRPr lang="ru-RU" dirty="0" smtClean="0"/>
          </a:p>
          <a:p>
            <a:endParaRPr lang="ru-RU" dirty="0"/>
          </a:p>
          <a:p>
            <a:endParaRPr lang="ru-RU" dirty="0"/>
          </a:p>
          <a:p>
            <a:endParaRPr lang="ru-RU" dirty="0"/>
          </a:p>
          <a:p>
            <a:endParaRPr lang="ru-RU" dirty="0" smtClean="0"/>
          </a:p>
          <a:p>
            <a:endParaRPr lang="ru-RU" dirty="0"/>
          </a:p>
          <a:p>
            <a:endParaRPr lang="ru-RU" dirty="0" smtClean="0"/>
          </a:p>
          <a:p>
            <a:endParaRPr lang="ru-RU" dirty="0"/>
          </a:p>
        </p:txBody>
      </p:sp>
    </p:spTree>
    <p:extLst>
      <p:ext uri="{BB962C8B-B14F-4D97-AF65-F5344CB8AC3E}">
        <p14:creationId xmlns:p14="http://schemas.microsoft.com/office/powerpoint/2010/main" val="2606562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Полномочия государственных органов субъектов Федерации</a:t>
            </a:r>
            <a:endParaRPr lang="ru-RU" dirty="0"/>
          </a:p>
        </p:txBody>
      </p:sp>
      <p:sp>
        <p:nvSpPr>
          <p:cNvPr id="3" name="Объект 2"/>
          <p:cNvSpPr>
            <a:spLocks noGrp="1"/>
          </p:cNvSpPr>
          <p:nvPr>
            <p:ph idx="1"/>
          </p:nvPr>
        </p:nvSpPr>
        <p:spPr>
          <a:solidFill>
            <a:schemeClr val="bg1"/>
          </a:solidFill>
        </p:spPr>
        <p:txBody>
          <a:bodyPr>
            <a:normAutofit/>
          </a:bodyPr>
          <a:lstStyle/>
          <a:p>
            <a:pPr marL="109728" indent="0">
              <a:buNone/>
            </a:pPr>
            <a:r>
              <a:rPr lang="ru-RU" sz="1100" dirty="0"/>
              <a:t>К полномочиям органов государственной власти субъектов Российской Федерации в сфере социального обслуживания относятся</a:t>
            </a:r>
            <a:r>
              <a:rPr lang="ru-RU" sz="1100" dirty="0" smtClean="0"/>
              <a:t>:</a:t>
            </a:r>
          </a:p>
          <a:p>
            <a:pPr marL="109728" indent="0">
              <a:buNone/>
            </a:pPr>
            <a:endParaRPr lang="ru-RU" sz="1100" dirty="0"/>
          </a:p>
          <a:p>
            <a:r>
              <a:rPr lang="ru-RU" sz="1100" dirty="0"/>
              <a:t>1) правовое регулирование и организация социального обслуживания в субъектах Российской Федерации в пределах полномочий, установленных настоящим Федеральным законом;</a:t>
            </a:r>
          </a:p>
          <a:p>
            <a:r>
              <a:rPr lang="ru-RU" sz="1100" dirty="0"/>
              <a:t>2) определение уполномоченного органа субъекта Российской Федерации, в том числе на признание граждан нуждающимися в социальном обслуживании, а также на составление индивидуальной программы;</a:t>
            </a:r>
          </a:p>
          <a:p>
            <a:r>
              <a:rPr lang="ru-RU" sz="1100" dirty="0"/>
              <a:t>3) координация деятельности поставщиков социальных услуг, общественных организаций и иных организаций, осуществляющих деятельность в сфере социального обслуживания, в субъекте Российской Федерации;</a:t>
            </a:r>
          </a:p>
          <a:p>
            <a:r>
              <a:rPr lang="ru-RU" sz="1100" dirty="0"/>
              <a:t>4) утверждение регламента межведомственного взаимодействия органов государственной власти субъекта Российской Федерации в связи с реализацией полномочий субъекта Российской Федерации в сфере социального обслуживания;</a:t>
            </a:r>
          </a:p>
          <a:p>
            <a:r>
              <a:rPr lang="ru-RU" sz="1100" dirty="0"/>
              <a:t>5) утверждение нормативов штатной численности организаций социального обслуживания субъекта Российской Федерации, нормативов обеспечения мягким инвентарем и площадью жилых помещений при предоставлении социальных услуг указанными организациями;</a:t>
            </a:r>
          </a:p>
          <a:p>
            <a:r>
              <a:rPr lang="ru-RU" sz="1100" dirty="0"/>
              <a:t>6) утверждение норм питания в организациях социального обслуживания субъекта Российской Федерации;</a:t>
            </a:r>
          </a:p>
          <a:p>
            <a:r>
              <a:rPr lang="ru-RU" sz="1100" dirty="0"/>
              <a:t>7) формирование и ведение реестра поставщиков социальных услуг и регистра получателей социальных услуг;</a:t>
            </a:r>
          </a:p>
          <a:p>
            <a:r>
              <a:rPr lang="ru-RU" sz="1100" dirty="0"/>
              <a:t>8) разработка, финансовое обеспечение и реализация региональных программ социального обслуживания;</a:t>
            </a:r>
          </a:p>
          <a:p>
            <a:r>
              <a:rPr lang="ru-RU" sz="1100" dirty="0"/>
              <a:t>9) утверждение законом субъекта Российской Федерации перечня социальных услуг, предоставляемых поставщиками социальных услуг, с учетом примерного перечня социальных услуг по видам социальных услуг, утверждаемого в соответствии с пунктом 3 части 1 статьи 7 настоящего Федерального закона;</a:t>
            </a:r>
          </a:p>
          <a:p>
            <a:pPr marL="109728" indent="0">
              <a:buNone/>
            </a:pPr>
            <a:endParaRPr lang="ru-RU" sz="1100" dirty="0"/>
          </a:p>
        </p:txBody>
      </p:sp>
    </p:spTree>
    <p:extLst>
      <p:ext uri="{BB962C8B-B14F-4D97-AF65-F5344CB8AC3E}">
        <p14:creationId xmlns:p14="http://schemas.microsoft.com/office/powerpoint/2010/main" val="212851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305776"/>
          </a:xfrm>
        </p:spPr>
        <p:txBody>
          <a:bodyPr>
            <a:normAutofit fontScale="40000" lnSpcReduction="20000"/>
          </a:bodyPr>
          <a:lstStyle/>
          <a:p>
            <a:r>
              <a:rPr lang="ru-RU" dirty="0"/>
              <a:t>10) утверждение порядка предоставления социальных услуг поставщиками социальных услуг;</a:t>
            </a:r>
          </a:p>
          <a:p>
            <a:r>
              <a:rPr lang="ru-RU" dirty="0"/>
              <a:t>11) установление порядка утверждения тарифов на социальные услуги на основании </a:t>
            </a:r>
            <a:r>
              <a:rPr lang="ru-RU" dirty="0" err="1"/>
              <a:t>подушевых</a:t>
            </a:r>
            <a:r>
              <a:rPr lang="ru-RU" dirty="0"/>
              <a:t> нормативов финансирования социальных услуг;</a:t>
            </a:r>
          </a:p>
          <a:p>
            <a:r>
              <a:rPr lang="ru-RU" dirty="0"/>
              <a:t>12) утверждение порядка организации осуществления регионального государственного контроля (надзора) в сфере социального обслуживания с указанием органа субъекта Российской Федерации, уполномоченного на осуществление такого контроля;</a:t>
            </a:r>
          </a:p>
          <a:p>
            <a:r>
              <a:rPr lang="ru-RU" dirty="0"/>
              <a:t>13) установление предельной величины среднедушевого дохода для предоставления социальных услуг бесплатно;</a:t>
            </a:r>
          </a:p>
          <a:p>
            <a:r>
              <a:rPr lang="ru-RU" dirty="0"/>
              <a:t>14) утверждение размера платы за предоставление социальных услуг и порядка ее взимания;</a:t>
            </a:r>
          </a:p>
          <a:p>
            <a:r>
              <a:rPr lang="ru-RU" dirty="0"/>
              <a:t>15) обеспечение бесплатного доступа к информации о поставщиках социальных услуг, предоставляемых ими социальных услугах, видах социальных услуг, сроках, порядке и об условиях их предоставления, о тарифах на эти услуги, в том числе через средства массовой информации, включая размещение информации на официальных сайтах в сети "Интернет";</a:t>
            </a:r>
          </a:p>
          <a:p>
            <a:r>
              <a:rPr lang="ru-RU" dirty="0"/>
              <a:t>16) установление мер социальной поддержки и стимулирования работников организаций социального обслуживания субъекта Российской Федерации;</a:t>
            </a:r>
          </a:p>
          <a:p>
            <a:r>
              <a:rPr lang="ru-RU" dirty="0"/>
              <a:t>17) организация профессионального обучения, профессионального образования и дополнительного профессионального образования работников поставщиков социальных услуг;</a:t>
            </a:r>
          </a:p>
          <a:p>
            <a:r>
              <a:rPr lang="ru-RU" dirty="0"/>
              <a:t>18) ведение учета и отчетности в сфере социального обслуживания в субъекте Российской Федерации;</a:t>
            </a:r>
          </a:p>
          <a:p>
            <a:r>
              <a:rPr lang="ru-RU" dirty="0"/>
              <a:t>19) установление порядка реализации программ в сфере социального обслуживания, в том числе инвестиционных программ;</a:t>
            </a:r>
          </a:p>
          <a:p>
            <a:r>
              <a:rPr lang="ru-RU" dirty="0"/>
              <a:t>20) организация поддержки социально ориентированных некоммерческих организаций, благотворителей и добровольцев, осуществляющих деятельность в сфере социального обслуживания в субъектах Российской Федерации в соответствии с федеральными законами и законами субъектов Российской Федерации;</a:t>
            </a:r>
          </a:p>
          <a:p>
            <a:r>
              <a:rPr lang="ru-RU" dirty="0"/>
              <a:t>21) разработка и реализация мероприятий по формированию и развитию рынка социальных услуг, в том числе по развитию негосударственных организаций социального обслуживания;</a:t>
            </a:r>
          </a:p>
          <a:p>
            <a:r>
              <a:rPr lang="ru-RU" dirty="0"/>
              <a:t>22) разработка и апробация методик и технологий в сфере социального обслуживания;</a:t>
            </a:r>
          </a:p>
          <a:p>
            <a:r>
              <a:rPr lang="ru-RU" dirty="0"/>
              <a:t>23) утверждение порядка межведомственного взаимодействия органов государственной власти субъектов Российской Федерации при предоставлении социальных услуг и социального сопровождения;</a:t>
            </a:r>
          </a:p>
          <a:p>
            <a:r>
              <a:rPr lang="ru-RU" dirty="0"/>
              <a:t>24) утверждение номенклатуры организаций социального обслуживания в субъекте Российской Федерации;</a:t>
            </a:r>
          </a:p>
          <a:p>
            <a:r>
              <a:rPr lang="ru-RU" dirty="0"/>
              <a:t>24.1) создание условий для организации проведения независимой оценки качества оказания услуг организациями социального обслуживания;</a:t>
            </a:r>
          </a:p>
          <a:p>
            <a:r>
              <a:rPr lang="ru-RU" dirty="0"/>
              <a:t>(п. 24.1 введен Федеральным законом от 21.07.2014 N 256-ФЗ)</a:t>
            </a:r>
          </a:p>
          <a:p>
            <a:r>
              <a:rPr lang="ru-RU" dirty="0"/>
              <a:t>25) иные полномочия, предусмотренные настоящим Федеральным законом и другими федеральными законами.</a:t>
            </a:r>
          </a:p>
          <a:p>
            <a:endParaRPr lang="ru-RU" dirty="0"/>
          </a:p>
        </p:txBody>
      </p:sp>
    </p:spTree>
    <p:extLst>
      <p:ext uri="{BB962C8B-B14F-4D97-AF65-F5344CB8AC3E}">
        <p14:creationId xmlns:p14="http://schemas.microsoft.com/office/powerpoint/2010/main" val="3263460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268760"/>
            <a:ext cx="7772400" cy="2074515"/>
          </a:xfrm>
        </p:spPr>
        <p:style>
          <a:lnRef idx="0">
            <a:schemeClr val="accent2"/>
          </a:lnRef>
          <a:fillRef idx="3">
            <a:schemeClr val="accent2"/>
          </a:fillRef>
          <a:effectRef idx="3">
            <a:schemeClr val="accent2"/>
          </a:effectRef>
          <a:fontRef idx="minor">
            <a:schemeClr val="lt1"/>
          </a:fontRef>
        </p:style>
        <p:txBody>
          <a:bodyPr/>
          <a:lstStyle/>
          <a:p>
            <a:r>
              <a:rPr lang="ru-RU" sz="3600" dirty="0" smtClean="0"/>
              <a:t>Информирование граждан и организаций по вопросам социального обслуживания</a:t>
            </a:r>
            <a:endParaRPr lang="ru-RU" sz="3600" dirty="0"/>
          </a:p>
        </p:txBody>
      </p:sp>
      <p:sp>
        <p:nvSpPr>
          <p:cNvPr id="3" name="Текст 2"/>
          <p:cNvSpPr>
            <a:spLocks noGrp="1"/>
          </p:cNvSpPr>
          <p:nvPr>
            <p:ph type="body" idx="1"/>
          </p:nvPr>
        </p:nvSpPr>
        <p:spPr/>
        <p:txBody>
          <a:bodyPr/>
          <a:lstStyle/>
          <a:p>
            <a:r>
              <a:rPr lang="ru-RU" dirty="0" smtClean="0"/>
              <a:t>Примеры по субъектам Федерации:</a:t>
            </a:r>
          </a:p>
          <a:p>
            <a:pPr marL="388620" indent="-342900">
              <a:buFontTx/>
              <a:buChar char="-"/>
            </a:pPr>
            <a:r>
              <a:rPr lang="ru-RU" dirty="0"/>
              <a:t>Р</a:t>
            </a:r>
            <a:r>
              <a:rPr lang="ru-RU" dirty="0" smtClean="0"/>
              <a:t>азмещение информации на сайте уполномоченного органа;</a:t>
            </a:r>
          </a:p>
          <a:p>
            <a:pPr marL="388620" indent="-342900">
              <a:buFontTx/>
              <a:buChar char="-"/>
            </a:pPr>
            <a:r>
              <a:rPr lang="ru-RU" dirty="0" smtClean="0"/>
              <a:t>Публикация нормативно-правовых актов.</a:t>
            </a:r>
            <a:endParaRPr lang="ru-RU" dirty="0"/>
          </a:p>
        </p:txBody>
      </p:sp>
    </p:spTree>
    <p:extLst>
      <p:ext uri="{BB962C8B-B14F-4D97-AF65-F5344CB8AC3E}">
        <p14:creationId xmlns:p14="http://schemas.microsoft.com/office/powerpoint/2010/main" val="774037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Челябинская область</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2249488"/>
            <a:ext cx="7488832" cy="4324350"/>
          </a:xfrm>
        </p:spPr>
      </p:pic>
    </p:spTree>
    <p:extLst>
      <p:ext uri="{BB962C8B-B14F-4D97-AF65-F5344CB8AC3E}">
        <p14:creationId xmlns:p14="http://schemas.microsoft.com/office/powerpoint/2010/main" val="113491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Челябинская область</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2249488"/>
            <a:ext cx="7272808" cy="4324350"/>
          </a:xfrm>
        </p:spPr>
      </p:pic>
    </p:spTree>
    <p:extLst>
      <p:ext uri="{BB962C8B-B14F-4D97-AF65-F5344CB8AC3E}">
        <p14:creationId xmlns:p14="http://schemas.microsoft.com/office/powerpoint/2010/main" val="988543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Приморский край</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2249488"/>
            <a:ext cx="6912768" cy="4324350"/>
          </a:xfrm>
        </p:spPr>
      </p:pic>
    </p:spTree>
    <p:extLst>
      <p:ext uri="{BB962C8B-B14F-4D97-AF65-F5344CB8AC3E}">
        <p14:creationId xmlns:p14="http://schemas.microsoft.com/office/powerpoint/2010/main" val="3308374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Приморский край</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2249488"/>
            <a:ext cx="6840760" cy="4324350"/>
          </a:xfrm>
        </p:spPr>
      </p:pic>
    </p:spTree>
    <p:extLst>
      <p:ext uri="{BB962C8B-B14F-4D97-AF65-F5344CB8AC3E}">
        <p14:creationId xmlns:p14="http://schemas.microsoft.com/office/powerpoint/2010/main" val="1681605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Костромская область</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249488"/>
            <a:ext cx="6624736" cy="4324350"/>
          </a:xfrm>
        </p:spPr>
      </p:pic>
    </p:spTree>
    <p:extLst>
      <p:ext uri="{BB962C8B-B14F-4D97-AF65-F5344CB8AC3E}">
        <p14:creationId xmlns:p14="http://schemas.microsoft.com/office/powerpoint/2010/main" val="3077491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Костромская область</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2249488"/>
            <a:ext cx="7056784" cy="4324350"/>
          </a:xfrm>
        </p:spPr>
      </p:pic>
    </p:spTree>
    <p:extLst>
      <p:ext uri="{BB962C8B-B14F-4D97-AF65-F5344CB8AC3E}">
        <p14:creationId xmlns:p14="http://schemas.microsoft.com/office/powerpoint/2010/main" val="2811055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Термины в законе</a:t>
            </a:r>
            <a:endParaRPr lang="ru-RU" dirty="0"/>
          </a:p>
        </p:txBody>
      </p:sp>
      <p:sp>
        <p:nvSpPr>
          <p:cNvPr id="3" name="Объект 2"/>
          <p:cNvSpPr>
            <a:spLocks noGrp="1"/>
          </p:cNvSpPr>
          <p:nvPr>
            <p:ph idx="1"/>
          </p:nvPr>
        </p:nvSpPr>
        <p:spPr/>
        <p:txBody>
          <a:bodyPr>
            <a:normAutofit fontScale="92500" lnSpcReduction="10000"/>
          </a:bodyPr>
          <a:lstStyle/>
          <a:p>
            <a:r>
              <a:rPr lang="ru-RU" dirty="0" smtClean="0"/>
              <a:t>Закон определяет, что такое социальное обслуживание и что такое социальная услуга.</a:t>
            </a:r>
          </a:p>
          <a:p>
            <a:r>
              <a:rPr lang="ru-RU" dirty="0" smtClean="0"/>
              <a:t>Законом </a:t>
            </a:r>
            <a:r>
              <a:rPr lang="ru-RU" dirty="0"/>
              <a:t>вводятся новые понятия "получатель социальных услуг", "поставщик социальных услуг", </a:t>
            </a:r>
            <a:r>
              <a:rPr lang="ru-RU" dirty="0" smtClean="0"/>
              <a:t>«индивидуальная программа социальных услуг" </a:t>
            </a:r>
            <a:r>
              <a:rPr lang="ru-RU" dirty="0"/>
              <a:t>"профилактика обстоятельств, обусловливающих нуждаемость в социальном обслуживании", понятие "стандарт социальной услуги" излагается в новой редакции (основные требования к объему, периодичности и качеству предоставления социальной услуги</a:t>
            </a:r>
            <a:r>
              <a:rPr lang="ru-RU" dirty="0" smtClean="0"/>
              <a:t>).</a:t>
            </a:r>
            <a:endParaRPr lang="ru-RU" dirty="0"/>
          </a:p>
          <a:p>
            <a:endParaRPr lang="ru-RU" dirty="0"/>
          </a:p>
        </p:txBody>
      </p:sp>
    </p:spTree>
    <p:extLst>
      <p:ext uri="{BB962C8B-B14F-4D97-AF65-F5344CB8AC3E}">
        <p14:creationId xmlns:p14="http://schemas.microsoft.com/office/powerpoint/2010/main" val="564198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ru-RU" dirty="0" smtClean="0"/>
              <a:t>Социальные услуги</a:t>
            </a:r>
            <a:endParaRPr lang="ru-RU" dirty="0"/>
          </a:p>
        </p:txBody>
      </p:sp>
      <p:sp>
        <p:nvSpPr>
          <p:cNvPr id="3" name="Текст 2"/>
          <p:cNvSpPr>
            <a:spLocks noGrp="1"/>
          </p:cNvSpPr>
          <p:nvPr>
            <p:ph type="body" idx="1"/>
          </p:nvPr>
        </p:nvSpPr>
        <p:spPr/>
        <p:txBody>
          <a:bodyPr/>
          <a:lstStyle/>
          <a:p>
            <a:r>
              <a:rPr lang="ru-RU" dirty="0" smtClean="0"/>
              <a:t>Понятие.</a:t>
            </a:r>
          </a:p>
          <a:p>
            <a:r>
              <a:rPr lang="ru-RU" dirty="0" smtClean="0"/>
              <a:t>Виды.</a:t>
            </a:r>
          </a:p>
          <a:p>
            <a:r>
              <a:rPr lang="ru-RU" dirty="0" smtClean="0"/>
              <a:t>Примерный перечень.</a:t>
            </a:r>
          </a:p>
          <a:p>
            <a:r>
              <a:rPr lang="ru-RU" dirty="0" smtClean="0"/>
              <a:t>Формы предоставления.</a:t>
            </a:r>
            <a:endParaRPr lang="ru-RU" dirty="0"/>
          </a:p>
        </p:txBody>
      </p:sp>
    </p:spTree>
    <p:extLst>
      <p:ext uri="{BB962C8B-B14F-4D97-AF65-F5344CB8AC3E}">
        <p14:creationId xmlns:p14="http://schemas.microsoft.com/office/powerpoint/2010/main" val="2784229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Социальная услуга</a:t>
            </a:r>
            <a:endParaRPr lang="ru-RU" dirty="0"/>
          </a:p>
        </p:txBody>
      </p:sp>
      <p:sp>
        <p:nvSpPr>
          <p:cNvPr id="3" name="Объект 2"/>
          <p:cNvSpPr>
            <a:spLocks noGrp="1"/>
          </p:cNvSpPr>
          <p:nvPr>
            <p:ph idx="1"/>
          </p:nvPr>
        </p:nvSpPr>
        <p:spPr/>
        <p:txBody>
          <a:bodyPr>
            <a:normAutofit lnSpcReduction="10000"/>
          </a:bodyPr>
          <a:lstStyle/>
          <a:p>
            <a:r>
              <a:rPr lang="ru-RU" dirty="0"/>
              <a:t>Статья </a:t>
            </a:r>
            <a:r>
              <a:rPr lang="ru-RU" dirty="0" smtClean="0"/>
              <a:t>3, </a:t>
            </a:r>
            <a:r>
              <a:rPr lang="ru-RU" dirty="0" err="1" smtClean="0"/>
              <a:t>п.п</a:t>
            </a:r>
            <a:r>
              <a:rPr lang="ru-RU" dirty="0" smtClean="0"/>
              <a:t>. 2.</a:t>
            </a:r>
          </a:p>
          <a:p>
            <a:r>
              <a:rPr lang="ru-RU" dirty="0" smtClean="0"/>
              <a:t> </a:t>
            </a:r>
            <a:r>
              <a:rPr lang="ru-RU" dirty="0"/>
              <a:t>социальная услуга - действие или действия в сфере социального обслуживания по оказанию постоянной, периодической, разовой помощи, в том числе срочной помощи, гражданину в целях улучшения условий его жизнедеятельности и (или) расширения его возможностей самостоятельно обеспечивать свои основные жизненные потребности;</a:t>
            </a:r>
          </a:p>
          <a:p>
            <a:endParaRPr lang="ru-RU" dirty="0"/>
          </a:p>
        </p:txBody>
      </p:sp>
    </p:spTree>
    <p:extLst>
      <p:ext uri="{BB962C8B-B14F-4D97-AF65-F5344CB8AC3E}">
        <p14:creationId xmlns:p14="http://schemas.microsoft.com/office/powerpoint/2010/main" val="2261015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a:t>Виды социальных услуг</a:t>
            </a:r>
            <a:br>
              <a:rPr lang="ru-RU" dirty="0"/>
            </a:br>
            <a:endParaRPr lang="ru-RU" dirty="0"/>
          </a:p>
        </p:txBody>
      </p:sp>
      <p:sp>
        <p:nvSpPr>
          <p:cNvPr id="3" name="Объект 2"/>
          <p:cNvSpPr>
            <a:spLocks noGrp="1"/>
          </p:cNvSpPr>
          <p:nvPr>
            <p:ph idx="1"/>
          </p:nvPr>
        </p:nvSpPr>
        <p:spPr>
          <a:xfrm>
            <a:off x="457200" y="2276872"/>
            <a:ext cx="8229600" cy="4297664"/>
          </a:xfrm>
        </p:spPr>
        <p:txBody>
          <a:bodyPr>
            <a:normAutofit fontScale="25000" lnSpcReduction="20000"/>
          </a:bodyPr>
          <a:lstStyle/>
          <a:p>
            <a:r>
              <a:rPr lang="ru-RU" sz="5600" dirty="0"/>
              <a:t>1) социально-бытовые, направленные на поддержание жизнедеятельности получателей социальных услуг в быту;</a:t>
            </a:r>
          </a:p>
          <a:p>
            <a:r>
              <a:rPr lang="ru-RU" sz="5600" dirty="0"/>
              <a:t>2) социально-медицинские, направленные на поддержание и сохранение здоровья получателей социальных услуг путем организации ухода, оказания содействия в проведении оздоровительных мероприятий, систематического наблюдения за получателями социальных услуг для выявления отклонений в состоянии их здоровья;</a:t>
            </a:r>
          </a:p>
          <a:p>
            <a:r>
              <a:rPr lang="ru-RU" sz="5600" dirty="0"/>
              <a:t>3) социально-психологические, предусматривающие оказание помощи в коррекции психологического состояния получателей социальных услуг для адаптации в социальной среде, в том числе оказание психологической помощи анонимно с использованием телефона доверия;</a:t>
            </a:r>
          </a:p>
          <a:p>
            <a:r>
              <a:rPr lang="ru-RU" sz="5600" dirty="0"/>
              <a:t>4) социально-педагогические, направленные на профилактику отклонений в поведении и развитии личности получателей социальных услуг, формирование у них позитивных интересов (в том числе в сфере досуга), организацию их досуга, оказание помощи семье в воспитании детей;</a:t>
            </a:r>
          </a:p>
          <a:p>
            <a:r>
              <a:rPr lang="ru-RU" sz="5600" dirty="0"/>
              <a:t>5) социально-трудовые, направленные на оказание помощи в трудоустройстве и в решении других проблем, связанных с трудовой адаптацией;</a:t>
            </a:r>
          </a:p>
          <a:p>
            <a:r>
              <a:rPr lang="ru-RU" sz="5600" dirty="0"/>
              <a:t>6) социально-правовые, направленные на оказание помощи в получении юридических услуг, в том числе бесплатно, в защите прав и законных интересов получателей социальных услуг;</a:t>
            </a:r>
          </a:p>
          <a:p>
            <a:r>
              <a:rPr lang="ru-RU" sz="5600" dirty="0"/>
              <a:t>7) услуги в целях повышения коммуникативного потенциала получателей социальных услуг, имеющих ограничения жизнедеятельности, в том числе детей-инвалидов;</a:t>
            </a:r>
          </a:p>
          <a:p>
            <a:r>
              <a:rPr lang="ru-RU" sz="5600" dirty="0"/>
              <a:t>8) срочные социальные услуги.</a:t>
            </a:r>
          </a:p>
          <a:p>
            <a:endParaRPr lang="ru-RU" dirty="0"/>
          </a:p>
        </p:txBody>
      </p:sp>
    </p:spTree>
    <p:extLst>
      <p:ext uri="{BB962C8B-B14F-4D97-AF65-F5344CB8AC3E}">
        <p14:creationId xmlns:p14="http://schemas.microsoft.com/office/powerpoint/2010/main" val="1321017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Примерный перечень социальных услуг</a:t>
            </a:r>
            <a:endParaRPr lang="ru-RU" dirty="0"/>
          </a:p>
        </p:txBody>
      </p:sp>
      <p:sp>
        <p:nvSpPr>
          <p:cNvPr id="3" name="Объект 2"/>
          <p:cNvSpPr>
            <a:spLocks noGrp="1"/>
          </p:cNvSpPr>
          <p:nvPr>
            <p:ph idx="1"/>
          </p:nvPr>
        </p:nvSpPr>
        <p:spPr/>
        <p:txBody>
          <a:bodyPr>
            <a:normAutofit fontScale="92500" lnSpcReduction="10000"/>
          </a:bodyPr>
          <a:lstStyle/>
          <a:p>
            <a:r>
              <a:rPr lang="ru-RU" dirty="0"/>
              <a:t>В качестве инструмента правового регулирования и организации социального обслуживания органы государственной власти субъектов Российской Федерации обеспечивают, в частности, утверждение </a:t>
            </a:r>
            <a:r>
              <a:rPr lang="ru-RU" b="1" dirty="0"/>
              <a:t>законом субъекта Российской Федерации перечня социальных услуг, предоставляемых поставщиками социальных услуг</a:t>
            </a:r>
            <a:r>
              <a:rPr lang="ru-RU" dirty="0"/>
              <a:t>, с учетом примерного перечня социальных услуг по видам социальных услуг, утверждаемого Правительством Российской </a:t>
            </a:r>
            <a:r>
              <a:rPr lang="ru-RU" dirty="0" smtClean="0"/>
              <a:t>Федерации.</a:t>
            </a:r>
            <a:endParaRPr lang="ru-RU" dirty="0"/>
          </a:p>
          <a:p>
            <a:endParaRPr lang="ru-RU" dirty="0"/>
          </a:p>
        </p:txBody>
      </p:sp>
    </p:spTree>
    <p:extLst>
      <p:ext uri="{BB962C8B-B14F-4D97-AF65-F5344CB8AC3E}">
        <p14:creationId xmlns:p14="http://schemas.microsoft.com/office/powerpoint/2010/main" val="1107064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Срочные социальные услуги</a:t>
            </a:r>
            <a:endParaRPr lang="ru-RU" dirty="0"/>
          </a:p>
        </p:txBody>
      </p:sp>
      <p:sp>
        <p:nvSpPr>
          <p:cNvPr id="3" name="Объект 2"/>
          <p:cNvSpPr>
            <a:spLocks noGrp="1"/>
          </p:cNvSpPr>
          <p:nvPr>
            <p:ph idx="1"/>
          </p:nvPr>
        </p:nvSpPr>
        <p:spPr/>
        <p:txBody>
          <a:bodyPr>
            <a:normAutofit lnSpcReduction="10000"/>
          </a:bodyPr>
          <a:lstStyle/>
          <a:p>
            <a:r>
              <a:rPr lang="ru-RU" dirty="0"/>
              <a:t>В качестве самостоятельного вида социальных услуг определены срочные социальные услуги (статья 21 Закона), предоставляемые </a:t>
            </a:r>
            <a:r>
              <a:rPr lang="ru-RU" b="1" dirty="0"/>
              <a:t>без составления индивидуальной программы и без заключения договора о предоставлении социальных услуг в целях оказания неотложной помощи</a:t>
            </a:r>
            <a:r>
              <a:rPr lang="ru-RU" dirty="0"/>
              <a:t> в сроки, обусловленные нуждаемостью получателя социальных услуг.</a:t>
            </a:r>
          </a:p>
          <a:p>
            <a:endParaRPr lang="ru-RU" dirty="0"/>
          </a:p>
        </p:txBody>
      </p:sp>
    </p:spTree>
    <p:extLst>
      <p:ext uri="{BB962C8B-B14F-4D97-AF65-F5344CB8AC3E}">
        <p14:creationId xmlns:p14="http://schemas.microsoft.com/office/powerpoint/2010/main" val="744244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Срочные социальные услуги</a:t>
            </a:r>
            <a:endParaRPr lang="ru-RU" dirty="0"/>
          </a:p>
        </p:txBody>
      </p:sp>
      <p:sp>
        <p:nvSpPr>
          <p:cNvPr id="3" name="Объект 2"/>
          <p:cNvSpPr>
            <a:spLocks noGrp="1"/>
          </p:cNvSpPr>
          <p:nvPr>
            <p:ph idx="1"/>
          </p:nvPr>
        </p:nvSpPr>
        <p:spPr/>
        <p:txBody>
          <a:bodyPr>
            <a:normAutofit fontScale="77500" lnSpcReduction="20000"/>
          </a:bodyPr>
          <a:lstStyle/>
          <a:p>
            <a:r>
              <a:rPr lang="ru-RU" dirty="0"/>
              <a:t>Срочные социальные услуги включают в себя:</a:t>
            </a:r>
          </a:p>
          <a:p>
            <a:pPr marL="109728" indent="0">
              <a:buNone/>
            </a:pPr>
            <a:r>
              <a:rPr lang="ru-RU" dirty="0"/>
              <a:t>1) обеспечение бесплатным горячим питанием или наборами продуктов;</a:t>
            </a:r>
          </a:p>
          <a:p>
            <a:pPr marL="109728" indent="0">
              <a:buNone/>
            </a:pPr>
            <a:r>
              <a:rPr lang="ru-RU" dirty="0"/>
              <a:t>2) обеспечение одеждой, обувью и другими предметами первой необходимости;</a:t>
            </a:r>
          </a:p>
          <a:p>
            <a:pPr marL="109728" indent="0">
              <a:buNone/>
            </a:pPr>
            <a:r>
              <a:rPr lang="ru-RU" dirty="0"/>
              <a:t>3) содействие в получении временного жилого помещения;</a:t>
            </a:r>
          </a:p>
          <a:p>
            <a:pPr marL="109728" indent="0">
              <a:buNone/>
            </a:pPr>
            <a:r>
              <a:rPr lang="ru-RU" dirty="0"/>
              <a:t>4) содействие в получении юридической помощи в целях защиты прав и законных интересов получателей социальных услуг;</a:t>
            </a:r>
          </a:p>
          <a:p>
            <a:pPr marL="109728" indent="0">
              <a:buNone/>
            </a:pPr>
            <a:r>
              <a:rPr lang="ru-RU" dirty="0"/>
              <a:t>5) содействие в получении экстренной психологической помощи с привлечением к этой работе психологов и священнослужителей;</a:t>
            </a:r>
          </a:p>
          <a:p>
            <a:pPr marL="109728" indent="0">
              <a:buNone/>
            </a:pPr>
            <a:r>
              <a:rPr lang="ru-RU" dirty="0"/>
              <a:t>6) иные срочные социальные услуги.</a:t>
            </a:r>
          </a:p>
          <a:p>
            <a:endParaRPr lang="ru-RU" dirty="0"/>
          </a:p>
        </p:txBody>
      </p:sp>
    </p:spTree>
    <p:extLst>
      <p:ext uri="{BB962C8B-B14F-4D97-AF65-F5344CB8AC3E}">
        <p14:creationId xmlns:p14="http://schemas.microsoft.com/office/powerpoint/2010/main" val="507621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Социальное </a:t>
            </a:r>
            <a:r>
              <a:rPr lang="ru-RU" dirty="0"/>
              <a:t>сопровождение</a:t>
            </a:r>
          </a:p>
        </p:txBody>
      </p:sp>
      <p:sp>
        <p:nvSpPr>
          <p:cNvPr id="3" name="Объект 2"/>
          <p:cNvSpPr>
            <a:spLocks noGrp="1"/>
          </p:cNvSpPr>
          <p:nvPr>
            <p:ph idx="1"/>
          </p:nvPr>
        </p:nvSpPr>
        <p:spPr/>
        <p:txBody>
          <a:bodyPr>
            <a:normAutofit fontScale="92500" lnSpcReduction="10000"/>
          </a:bodyPr>
          <a:lstStyle/>
          <a:p>
            <a:r>
              <a:rPr lang="ru-RU" dirty="0"/>
              <a:t>Законом введено социальное сопровождение граждан при предоставлении социальных услуг, предполагающее содействие в предоставлении медицинской, психологической, педагогической, юридической, социальной помощи, не относящейся к социальным услугам, основывающееся на межведомственном взаимодействии организаций, оказывающих такую помощь. Мероприятия по социальному сопровождению отражаются в индивидуальной программе предоставления социальных услуг.</a:t>
            </a:r>
          </a:p>
          <a:p>
            <a:endParaRPr lang="ru-RU" dirty="0"/>
          </a:p>
          <a:p>
            <a:endParaRPr lang="ru-RU" dirty="0"/>
          </a:p>
        </p:txBody>
      </p:sp>
    </p:spTree>
    <p:extLst>
      <p:ext uri="{BB962C8B-B14F-4D97-AF65-F5344CB8AC3E}">
        <p14:creationId xmlns:p14="http://schemas.microsoft.com/office/powerpoint/2010/main" val="1298267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Межведомственное взаимодействие</a:t>
            </a:r>
            <a:endParaRPr lang="ru-RU" dirty="0"/>
          </a:p>
        </p:txBody>
      </p:sp>
      <p:sp>
        <p:nvSpPr>
          <p:cNvPr id="3" name="Объект 2"/>
          <p:cNvSpPr>
            <a:spLocks noGrp="1"/>
          </p:cNvSpPr>
          <p:nvPr>
            <p:ph idx="1"/>
          </p:nvPr>
        </p:nvSpPr>
        <p:spPr/>
        <p:txBody>
          <a:bodyPr>
            <a:normAutofit fontScale="92500" lnSpcReduction="10000"/>
          </a:bodyPr>
          <a:lstStyle/>
          <a:p>
            <a:r>
              <a:rPr lang="ru-RU" dirty="0"/>
              <a:t>Закон предполагает осуществление межведомственного взаимодействия при предоставлении социальных услуг на основе регламентов, утверждаемых органами государственной власти субъектов Российской Федерации. Минтруд России утверждает рекомендации по организации межведомственного взаимодействия органов государственной власти субъектов Российской Федерации при предоставлении социальных услуг (статья 7 Закона). </a:t>
            </a:r>
          </a:p>
        </p:txBody>
      </p:sp>
    </p:spTree>
    <p:extLst>
      <p:ext uri="{BB962C8B-B14F-4D97-AF65-F5344CB8AC3E}">
        <p14:creationId xmlns:p14="http://schemas.microsoft.com/office/powerpoint/2010/main" val="876907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Социальное </a:t>
            </a:r>
            <a:r>
              <a:rPr lang="ru-RU" dirty="0"/>
              <a:t>сопровождение</a:t>
            </a:r>
          </a:p>
        </p:txBody>
      </p:sp>
      <p:sp>
        <p:nvSpPr>
          <p:cNvPr id="3" name="Объект 2"/>
          <p:cNvSpPr>
            <a:spLocks noGrp="1"/>
          </p:cNvSpPr>
          <p:nvPr>
            <p:ph idx="1"/>
          </p:nvPr>
        </p:nvSpPr>
        <p:spPr/>
        <p:txBody>
          <a:bodyPr>
            <a:normAutofit fontScale="70000" lnSpcReduction="20000"/>
          </a:bodyPr>
          <a:lstStyle/>
          <a:p>
            <a:r>
              <a:rPr lang="ru-RU" b="1" dirty="0" smtClean="0"/>
              <a:t>Социальное сопровождение </a:t>
            </a:r>
            <a:r>
              <a:rPr lang="ru-RU" dirty="0" smtClean="0"/>
              <a:t>- содействие </a:t>
            </a:r>
            <a:r>
              <a:rPr lang="ru-RU" dirty="0"/>
              <a:t>в предоставлении медицинской, психологической, педагогической, юридической, социальной помощи, не относящейся к социальным </a:t>
            </a:r>
            <a:r>
              <a:rPr lang="ru-RU" dirty="0" smtClean="0"/>
              <a:t>услугам.</a:t>
            </a:r>
          </a:p>
          <a:p>
            <a:endParaRPr lang="ru-RU" dirty="0" smtClean="0"/>
          </a:p>
          <a:p>
            <a:pPr marL="109728" indent="0">
              <a:buNone/>
            </a:pPr>
            <a:r>
              <a:rPr lang="ru-RU" dirty="0" smtClean="0"/>
              <a:t>При </a:t>
            </a:r>
            <a:r>
              <a:rPr lang="ru-RU" dirty="0"/>
              <a:t>необходимости гражданам, в том числе родителям, опекунам, попечителям, иным законным представителям несовершеннолетних детей, оказывается содействие в предоставлении медицинской, психологической, педагогической, юридической, социальной помощи, не относящейся к социальным услугам (социальное сопровождение).</a:t>
            </a:r>
          </a:p>
          <a:p>
            <a:endParaRPr lang="ru-RU" dirty="0" smtClean="0"/>
          </a:p>
          <a:p>
            <a:pPr marL="109728" indent="0">
              <a:buNone/>
            </a:pPr>
            <a:r>
              <a:rPr lang="ru-RU" dirty="0" smtClean="0"/>
              <a:t>Социальное </a:t>
            </a:r>
            <a:r>
              <a:rPr lang="ru-RU" dirty="0"/>
              <a:t>сопровождение осуществляется путем привлечения организаций, предоставляющих такую помощь, на основе межведомственного </a:t>
            </a:r>
            <a:r>
              <a:rPr lang="ru-RU" dirty="0" smtClean="0"/>
              <a:t>взаимодействия. </a:t>
            </a:r>
            <a:r>
              <a:rPr lang="ru-RU" dirty="0"/>
              <a:t>Мероприятия по социальному сопровождению отражаются в индивидуальной программе.</a:t>
            </a:r>
          </a:p>
          <a:p>
            <a:endParaRPr lang="ru-RU" dirty="0"/>
          </a:p>
          <a:p>
            <a:endParaRPr lang="ru-RU" dirty="0"/>
          </a:p>
        </p:txBody>
      </p:sp>
    </p:spTree>
    <p:extLst>
      <p:ext uri="{BB962C8B-B14F-4D97-AF65-F5344CB8AC3E}">
        <p14:creationId xmlns:p14="http://schemas.microsoft.com/office/powerpoint/2010/main" val="2916965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a:t>Формы социального обслуживания</a:t>
            </a:r>
            <a:br>
              <a:rPr lang="ru-RU" dirty="0"/>
            </a:br>
            <a:endParaRPr lang="ru-RU" dirty="0"/>
          </a:p>
        </p:txBody>
      </p:sp>
      <p:sp>
        <p:nvSpPr>
          <p:cNvPr id="3" name="Объект 2"/>
          <p:cNvSpPr>
            <a:spLocks noGrp="1"/>
          </p:cNvSpPr>
          <p:nvPr>
            <p:ph idx="1"/>
          </p:nvPr>
        </p:nvSpPr>
        <p:spPr/>
        <p:txBody>
          <a:bodyPr>
            <a:normAutofit fontScale="77500" lnSpcReduction="20000"/>
          </a:bodyPr>
          <a:lstStyle/>
          <a:p>
            <a:r>
              <a:rPr lang="ru-RU" dirty="0" smtClean="0"/>
              <a:t>Социальные </a:t>
            </a:r>
            <a:r>
              <a:rPr lang="ru-RU" dirty="0"/>
              <a:t>услуги предоставляются их получателям в форме социального обслуживания </a:t>
            </a:r>
            <a:r>
              <a:rPr lang="ru-RU" b="1" dirty="0"/>
              <a:t>на дому, или в полустационарной форме, или в стационарной форме.</a:t>
            </a:r>
          </a:p>
          <a:p>
            <a:r>
              <a:rPr lang="ru-RU" dirty="0" smtClean="0"/>
              <a:t>Социальные </a:t>
            </a:r>
            <a:r>
              <a:rPr lang="ru-RU" dirty="0"/>
              <a:t>услуги в полустационарной форме предоставляются их получателям организацией социального обслуживания </a:t>
            </a:r>
            <a:r>
              <a:rPr lang="ru-RU" b="1" dirty="0"/>
              <a:t>в определенное время суток.</a:t>
            </a:r>
          </a:p>
          <a:p>
            <a:r>
              <a:rPr lang="ru-RU" dirty="0" smtClean="0"/>
              <a:t>Социальные </a:t>
            </a:r>
            <a:r>
              <a:rPr lang="ru-RU" dirty="0"/>
              <a:t>услуги в стационарной форме предоставляются их получателям при </a:t>
            </a:r>
            <a:r>
              <a:rPr lang="ru-RU" b="1" dirty="0"/>
              <a:t>постоянном, временном (на срок, определенный индивидуальной программой) или пятидневном (в неделю) круглосуточном проживании</a:t>
            </a:r>
            <a:r>
              <a:rPr lang="ru-RU" dirty="0"/>
              <a:t> в организации социального обслуживания. </a:t>
            </a:r>
          </a:p>
        </p:txBody>
      </p:sp>
    </p:spTree>
    <p:extLst>
      <p:ext uri="{BB962C8B-B14F-4D97-AF65-F5344CB8AC3E}">
        <p14:creationId xmlns:p14="http://schemas.microsoft.com/office/powerpoint/2010/main" val="507047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ru-RU" dirty="0" smtClean="0"/>
              <a:t>Получатель социальных услуг</a:t>
            </a:r>
            <a:endParaRPr lang="ru-RU" dirty="0"/>
          </a:p>
        </p:txBody>
      </p:sp>
      <p:sp>
        <p:nvSpPr>
          <p:cNvPr id="3" name="Текст 2"/>
          <p:cNvSpPr>
            <a:spLocks noGrp="1"/>
          </p:cNvSpPr>
          <p:nvPr>
            <p:ph type="body" idx="1"/>
          </p:nvPr>
        </p:nvSpPr>
        <p:spPr/>
        <p:txBody>
          <a:bodyPr/>
          <a:lstStyle/>
          <a:p>
            <a:r>
              <a:rPr lang="ru-RU" dirty="0" smtClean="0"/>
              <a:t>Понятие.</a:t>
            </a:r>
          </a:p>
          <a:p>
            <a:r>
              <a:rPr lang="ru-RU" dirty="0" smtClean="0"/>
              <a:t>Порядок </a:t>
            </a:r>
            <a:r>
              <a:rPr lang="ru-RU" dirty="0" smtClean="0"/>
              <a:t>обращения за социальными услугами.</a:t>
            </a:r>
            <a:endParaRPr lang="ru-RU" dirty="0" smtClean="0"/>
          </a:p>
          <a:p>
            <a:r>
              <a:rPr lang="ru-RU" dirty="0" smtClean="0"/>
              <a:t>Нуждаемость в социальном обслуживании.</a:t>
            </a:r>
          </a:p>
          <a:p>
            <a:r>
              <a:rPr lang="ru-RU" dirty="0" smtClean="0"/>
              <a:t>Порядок получения социальных услуг.</a:t>
            </a:r>
            <a:endParaRPr lang="ru-RU" dirty="0"/>
          </a:p>
        </p:txBody>
      </p:sp>
    </p:spTree>
    <p:extLst>
      <p:ext uri="{BB962C8B-B14F-4D97-AF65-F5344CB8AC3E}">
        <p14:creationId xmlns:p14="http://schemas.microsoft.com/office/powerpoint/2010/main" val="3640715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Получатель социальных услуг</a:t>
            </a:r>
            <a:endParaRPr lang="ru-RU" dirty="0"/>
          </a:p>
        </p:txBody>
      </p:sp>
      <p:sp>
        <p:nvSpPr>
          <p:cNvPr id="3" name="Объект 2"/>
          <p:cNvSpPr>
            <a:spLocks noGrp="1"/>
          </p:cNvSpPr>
          <p:nvPr>
            <p:ph idx="1"/>
          </p:nvPr>
        </p:nvSpPr>
        <p:spPr/>
        <p:txBody>
          <a:bodyPr/>
          <a:lstStyle/>
          <a:p>
            <a:r>
              <a:rPr lang="ru-RU" dirty="0"/>
              <a:t> </a:t>
            </a:r>
            <a:r>
              <a:rPr lang="ru-RU" dirty="0" smtClean="0"/>
              <a:t>Получатель </a:t>
            </a:r>
            <a:r>
              <a:rPr lang="ru-RU" dirty="0"/>
              <a:t>социальных услуг - гражданин, который признан нуждающимся в социальном обслуживании и которому предоставляются социальная услуга или социальные </a:t>
            </a:r>
            <a:r>
              <a:rPr lang="ru-RU" dirty="0" smtClean="0"/>
              <a:t>услуги.</a:t>
            </a:r>
            <a:endParaRPr lang="ru-RU" dirty="0"/>
          </a:p>
          <a:p>
            <a:endParaRPr lang="ru-RU" dirty="0"/>
          </a:p>
        </p:txBody>
      </p:sp>
    </p:spTree>
    <p:extLst>
      <p:ext uri="{BB962C8B-B14F-4D97-AF65-F5344CB8AC3E}">
        <p14:creationId xmlns:p14="http://schemas.microsoft.com/office/powerpoint/2010/main" val="2269694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Основания для получения социальных услуг</a:t>
            </a:r>
            <a:endParaRPr lang="ru-RU" dirty="0"/>
          </a:p>
        </p:txBody>
      </p:sp>
      <p:sp>
        <p:nvSpPr>
          <p:cNvPr id="3" name="Объект 2"/>
          <p:cNvSpPr>
            <a:spLocks noGrp="1"/>
          </p:cNvSpPr>
          <p:nvPr>
            <p:ph idx="1"/>
          </p:nvPr>
        </p:nvSpPr>
        <p:spPr/>
        <p:txBody>
          <a:bodyPr/>
          <a:lstStyle/>
          <a:p>
            <a:r>
              <a:rPr lang="ru-RU" dirty="0"/>
              <a:t>В Законе не содержится понятия "трудная жизненная ситуация", ранее предусмотренного Федеральным законом от 10 декабря 1995 г. N 195-ФЗ. Вместо этого четко установлены обстоятельства, при наличии которых граждане признаются нуждающимися в социальном обслуживании (статья 15 Закона).</a:t>
            </a:r>
          </a:p>
          <a:p>
            <a:endParaRPr lang="ru-RU" dirty="0"/>
          </a:p>
        </p:txBody>
      </p:sp>
    </p:spTree>
    <p:extLst>
      <p:ext uri="{BB962C8B-B14F-4D97-AF65-F5344CB8AC3E}">
        <p14:creationId xmlns:p14="http://schemas.microsoft.com/office/powerpoint/2010/main" val="918855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Нуждаемость в социальном обслуживании</a:t>
            </a:r>
            <a:endParaRPr lang="ru-RU" dirty="0"/>
          </a:p>
        </p:txBody>
      </p:sp>
      <p:sp>
        <p:nvSpPr>
          <p:cNvPr id="3" name="Объект 2"/>
          <p:cNvSpPr>
            <a:spLocks noGrp="1"/>
          </p:cNvSpPr>
          <p:nvPr>
            <p:ph idx="1"/>
          </p:nvPr>
        </p:nvSpPr>
        <p:spPr/>
        <p:txBody>
          <a:bodyPr>
            <a:normAutofit fontScale="47500" lnSpcReduction="20000"/>
          </a:bodyPr>
          <a:lstStyle/>
          <a:p>
            <a:r>
              <a:rPr lang="ru-RU" dirty="0" smtClean="0"/>
              <a:t>Ст. 15, гражданин </a:t>
            </a:r>
            <a:r>
              <a:rPr lang="ru-RU" dirty="0"/>
              <a:t>признается нуждающимся в социальном обслуживании в случае, если существуют следующие обстоятельства, которые ухудшают или могут ухудшить условия его жизнедеятельности:</a:t>
            </a:r>
          </a:p>
          <a:p>
            <a:pPr marL="109728" indent="0">
              <a:buNone/>
            </a:pPr>
            <a:r>
              <a:rPr lang="ru-RU" dirty="0"/>
              <a:t>1) полная или частичная утрата способности либо возможности осуществлять самообслуживание, самостоятельно передвигаться, обеспечивать основные жизненные потребности в силу заболевания, травмы, возраста или наличия инвалидности;</a:t>
            </a:r>
          </a:p>
          <a:p>
            <a:pPr marL="109728" indent="0">
              <a:buNone/>
            </a:pPr>
            <a:r>
              <a:rPr lang="ru-RU" dirty="0"/>
              <a:t>2) наличие в семье инвалида или инвалидов, в том числе ребенка-инвалида или детей-инвалидов, нуждающихся в постоянном постороннем уходе;</a:t>
            </a:r>
          </a:p>
          <a:p>
            <a:pPr marL="109728" indent="0">
              <a:buNone/>
            </a:pPr>
            <a:r>
              <a:rPr lang="ru-RU" dirty="0"/>
              <a:t>3) наличие ребенка или детей (в том числе находящихся под опекой, попечительством), испытывающих трудности в социальной адаптации;</a:t>
            </a:r>
          </a:p>
          <a:p>
            <a:pPr marL="109728" indent="0">
              <a:buNone/>
            </a:pPr>
            <a:r>
              <a:rPr lang="ru-RU" dirty="0"/>
              <a:t>4) отсутствие возможности обеспечения ухода (в том числе временного) за инвалидом, ребенком, детьми, а также отсутствие попечения над ними;</a:t>
            </a:r>
          </a:p>
          <a:p>
            <a:pPr marL="109728" indent="0">
              <a:buNone/>
            </a:pPr>
            <a:r>
              <a:rPr lang="ru-RU" dirty="0"/>
              <a:t>5) наличие внутрисемейного конфликта, в том числе с лицами с наркотической или алкогольной зависимостью, лицами, имеющими пристрастие к азартным играм, лицами, страдающими психическими расстройствами, наличие насилия в семье;</a:t>
            </a:r>
          </a:p>
          <a:p>
            <a:pPr marL="109728" indent="0">
              <a:buNone/>
            </a:pPr>
            <a:r>
              <a:rPr lang="ru-RU" dirty="0"/>
              <a:t>6) отсутствие определенного места жительства, в том числе у лица, не достигшего возраста двадцати трех лет и завершившего пребывание в организации для детей-сирот и детей, оставшихся без попечения родителей;</a:t>
            </a:r>
          </a:p>
          <a:p>
            <a:pPr marL="109728" indent="0">
              <a:buNone/>
            </a:pPr>
            <a:r>
              <a:rPr lang="ru-RU" dirty="0"/>
              <a:t>7) отсутствие работы и средств к существованию;</a:t>
            </a:r>
          </a:p>
          <a:p>
            <a:pPr marL="109728" indent="0">
              <a:buNone/>
            </a:pPr>
            <a:r>
              <a:rPr lang="ru-RU" dirty="0"/>
              <a:t>8) наличие иных обстоятельств, которые нормативными правовыми актами субъекта Российской Федерации признаны ухудшающими или способными ухудшить условия жизнедеятельности </a:t>
            </a:r>
            <a:r>
              <a:rPr lang="ru-RU" dirty="0" smtClean="0"/>
              <a:t>граждан – </a:t>
            </a:r>
            <a:r>
              <a:rPr lang="ru-RU" b="1" dirty="0" smtClean="0"/>
              <a:t>наличие дополнительных  оснований уточняется в региональном законодательстве</a:t>
            </a:r>
            <a:r>
              <a:rPr lang="ru-RU" dirty="0" smtClean="0"/>
              <a:t>.</a:t>
            </a:r>
            <a:endParaRPr lang="ru-RU" dirty="0"/>
          </a:p>
          <a:p>
            <a:endParaRPr lang="ru-RU" dirty="0"/>
          </a:p>
        </p:txBody>
      </p:sp>
    </p:spTree>
    <p:extLst>
      <p:ext uri="{BB962C8B-B14F-4D97-AF65-F5344CB8AC3E}">
        <p14:creationId xmlns:p14="http://schemas.microsoft.com/office/powerpoint/2010/main" val="408450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Заявительный принцип социального </a:t>
            </a:r>
            <a:r>
              <a:rPr lang="ru-RU" dirty="0" err="1" smtClean="0"/>
              <a:t>осблуживания</a:t>
            </a:r>
            <a:endParaRPr lang="ru-RU" dirty="0"/>
          </a:p>
        </p:txBody>
      </p:sp>
      <p:sp>
        <p:nvSpPr>
          <p:cNvPr id="3" name="Объект 2"/>
          <p:cNvSpPr>
            <a:spLocks noGrp="1"/>
          </p:cNvSpPr>
          <p:nvPr>
            <p:ph idx="1"/>
          </p:nvPr>
        </p:nvSpPr>
        <p:spPr/>
        <p:txBody>
          <a:bodyPr>
            <a:normAutofit fontScale="77500" lnSpcReduction="20000"/>
          </a:bodyPr>
          <a:lstStyle/>
          <a:p>
            <a:r>
              <a:rPr lang="ru-RU" dirty="0"/>
              <a:t>Социальное обслуживание основывается на заявительном принципе. Предоставление социальных услуг и отказ от них возможны только с учетом волеизъявления получателя. О предоставлении социальных услуг гражданин (его законный представитель) может обращаться непосредственно сам или по его просьбе иные граждане, государственные органы, органы местного самоуправления, общественные объединения как в уполномоченный орган государственной власти субъекта Российской Федерации либо непосредственно к поставщику социальных услуг с письменным либо электронным заявлением о предоставлении социального обслуживания (статья 14 Закона). Форма заявления о предоставлении социальных услуг утверждается Минтрудом России (статья 7 Закона).</a:t>
            </a:r>
          </a:p>
          <a:p>
            <a:endParaRPr lang="ru-RU" dirty="0"/>
          </a:p>
        </p:txBody>
      </p:sp>
    </p:spTree>
    <p:extLst>
      <p:ext uri="{BB962C8B-B14F-4D97-AF65-F5344CB8AC3E}">
        <p14:creationId xmlns:p14="http://schemas.microsoft.com/office/powerpoint/2010/main" val="836065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24744"/>
            <a:ext cx="8229600" cy="10668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Индивидуальная программа предоставления социальных услуг</a:t>
            </a:r>
            <a:endParaRPr lang="ru-RU" dirty="0"/>
          </a:p>
        </p:txBody>
      </p:sp>
      <p:sp>
        <p:nvSpPr>
          <p:cNvPr id="3" name="Объект 2"/>
          <p:cNvSpPr>
            <a:spLocks noGrp="1"/>
          </p:cNvSpPr>
          <p:nvPr>
            <p:ph idx="1"/>
          </p:nvPr>
        </p:nvSpPr>
        <p:spPr/>
        <p:txBody>
          <a:bodyPr>
            <a:normAutofit fontScale="70000" lnSpcReduction="20000"/>
          </a:bodyPr>
          <a:lstStyle/>
          <a:p>
            <a:r>
              <a:rPr lang="ru-RU" sz="2900" dirty="0"/>
              <a:t>Закон предполагает индивидуальный подход к установлению получателям необходимых им социальных услуг исходя из потребности гражданина в социальных услугах. С учетом оснований, по которым гражданин был признан нуждающимся в социальном обслуживании, орган государственной власти, уполномоченный на осуществление функций в области социального обслуживания субъекта Российской Федерации, определяет индивидуальную потребность в социальных услугах и составляет индивидуальную программу предоставления социальных услуг (статья 16 Закона). </a:t>
            </a:r>
            <a:endParaRPr lang="ru-RU" sz="2900" dirty="0" smtClean="0"/>
          </a:p>
          <a:p>
            <a:r>
              <a:rPr lang="ru-RU" sz="2900" dirty="0"/>
              <a:t>Индивидуальная программа для гражданина или его законного представителя имеет рекомендательный характер, для поставщика социальных услуг - обязательный характер</a:t>
            </a:r>
            <a:r>
              <a:rPr lang="ru-RU" sz="2900" dirty="0" smtClean="0"/>
              <a:t>.</a:t>
            </a:r>
          </a:p>
          <a:p>
            <a:r>
              <a:rPr lang="ru-RU" sz="2900" dirty="0" smtClean="0"/>
              <a:t>Как именно заполняется индивидуальная программа по всем разделам – уточняем в региональном законодательстве.</a:t>
            </a:r>
            <a:endParaRPr lang="ru-RU" sz="2900" dirty="0"/>
          </a:p>
          <a:p>
            <a:endParaRPr lang="ru-RU" sz="2900" dirty="0"/>
          </a:p>
          <a:p>
            <a:endParaRPr lang="ru-RU" dirty="0"/>
          </a:p>
        </p:txBody>
      </p:sp>
    </p:spTree>
    <p:extLst>
      <p:ext uri="{BB962C8B-B14F-4D97-AF65-F5344CB8AC3E}">
        <p14:creationId xmlns:p14="http://schemas.microsoft.com/office/powerpoint/2010/main" val="2057281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Индивидуальная программа предоставления социальных услуг</a:t>
            </a:r>
            <a:endParaRPr lang="ru-RU" dirty="0"/>
          </a:p>
        </p:txBody>
      </p:sp>
      <p:sp>
        <p:nvSpPr>
          <p:cNvPr id="3" name="Объект 2"/>
          <p:cNvSpPr>
            <a:spLocks noGrp="1"/>
          </p:cNvSpPr>
          <p:nvPr>
            <p:ph idx="1"/>
          </p:nvPr>
        </p:nvSpPr>
        <p:spPr/>
        <p:txBody>
          <a:bodyPr>
            <a:normAutofit fontScale="85000" lnSpcReduction="20000"/>
          </a:bodyPr>
          <a:lstStyle/>
          <a:p>
            <a:r>
              <a:rPr lang="ru-RU" dirty="0"/>
              <a:t>Составленная индивидуальная программа предоставления социальных услуг пересматривается в зависимости от изменения потребности гражданина в социальных услугах не реже чем раз в три года.</a:t>
            </a:r>
          </a:p>
          <a:p>
            <a:r>
              <a:rPr lang="ru-RU" dirty="0"/>
              <a:t>В случае изменения места жительства получателя социальных услуг индивидуальная программа, составленная по прежнему месту жительства, сохраняет свое действие в объеме перечня социальных услуг, установленного в субъекте Российской Федерации по новому месту жительства, до составления индивидуальной программы по новому месту жительства в сроки и в порядке, которые установлены статьей 16 Закона.</a:t>
            </a:r>
          </a:p>
          <a:p>
            <a:endParaRPr lang="ru-RU" dirty="0"/>
          </a:p>
        </p:txBody>
      </p:sp>
    </p:spTree>
    <p:extLst>
      <p:ext uri="{BB962C8B-B14F-4D97-AF65-F5344CB8AC3E}">
        <p14:creationId xmlns:p14="http://schemas.microsoft.com/office/powerpoint/2010/main" val="2347574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2800" dirty="0">
                <a:solidFill>
                  <a:prstClr val="black"/>
                </a:solidFill>
              </a:rPr>
              <a:t>Что указывается </a:t>
            </a:r>
            <a:r>
              <a:rPr lang="ru-RU" sz="2800" dirty="0" smtClean="0">
                <a:solidFill>
                  <a:prstClr val="black"/>
                </a:solidFill>
              </a:rPr>
              <a:t> в индивидуальной </a:t>
            </a:r>
            <a:r>
              <a:rPr lang="ru-RU" sz="2800" dirty="0" smtClean="0">
                <a:solidFill>
                  <a:prstClr val="black"/>
                </a:solidFill>
                <a:latin typeface="Georgia"/>
              </a:rPr>
              <a:t>программе </a:t>
            </a:r>
            <a:r>
              <a:rPr lang="ru-RU" sz="2800" dirty="0">
                <a:solidFill>
                  <a:prstClr val="black"/>
                </a:solidFill>
                <a:latin typeface="Georgia"/>
              </a:rPr>
              <a:t>предоставления социальных услуг</a:t>
            </a:r>
            <a:endParaRPr lang="ru-RU" sz="2800" dirty="0"/>
          </a:p>
        </p:txBody>
      </p:sp>
      <p:sp>
        <p:nvSpPr>
          <p:cNvPr id="3" name="Объект 2"/>
          <p:cNvSpPr>
            <a:spLocks noGrp="1"/>
          </p:cNvSpPr>
          <p:nvPr>
            <p:ph idx="1"/>
          </p:nvPr>
        </p:nvSpPr>
        <p:spPr/>
        <p:txBody>
          <a:bodyPr>
            <a:normAutofit fontScale="55000" lnSpcReduction="20000"/>
          </a:bodyPr>
          <a:lstStyle/>
          <a:p>
            <a:pPr marL="109728" indent="0">
              <a:buNone/>
            </a:pPr>
            <a:r>
              <a:rPr lang="ru-RU" dirty="0" smtClean="0"/>
              <a:t>- Информация </a:t>
            </a:r>
            <a:r>
              <a:rPr lang="ru-RU" dirty="0"/>
              <a:t>о получателе, о форме социального обслуживания (дом, полустационар, стационар</a:t>
            </a:r>
            <a:r>
              <a:rPr lang="ru-RU" dirty="0" smtClean="0"/>
              <a:t>), о сроке действия ИПСУ, </a:t>
            </a:r>
            <a:endParaRPr lang="ru-RU" dirty="0"/>
          </a:p>
          <a:p>
            <a:pPr marL="109728" indent="0">
              <a:buNone/>
            </a:pPr>
            <a:r>
              <a:rPr lang="ru-RU" dirty="0" smtClean="0"/>
              <a:t>- Виды </a:t>
            </a:r>
            <a:r>
              <a:rPr lang="ru-RU" dirty="0"/>
              <a:t>социальных </a:t>
            </a:r>
            <a:r>
              <a:rPr lang="ru-RU" dirty="0" smtClean="0"/>
              <a:t>услуг</a:t>
            </a:r>
          </a:p>
          <a:p>
            <a:pPr marL="109728" indent="0">
              <a:buNone/>
            </a:pPr>
            <a:r>
              <a:rPr lang="ru-RU" dirty="0" smtClean="0"/>
              <a:t>- Наименование услуги (конкретная услуга в соответствии с перечнем, не общие слова)</a:t>
            </a:r>
          </a:p>
          <a:p>
            <a:pPr marL="109728" indent="0">
              <a:buNone/>
            </a:pPr>
            <a:r>
              <a:rPr lang="ru-RU" dirty="0" smtClean="0"/>
              <a:t>- Объем предоставления услуги (например, время или </a:t>
            </a:r>
            <a:r>
              <a:rPr lang="ru-RU" dirty="0"/>
              <a:t> </a:t>
            </a:r>
            <a:r>
              <a:rPr lang="ru-RU" dirty="0" smtClean="0"/>
              <a:t>указывается </a:t>
            </a:r>
            <a:r>
              <a:rPr lang="ru-RU" dirty="0"/>
              <a:t>с </a:t>
            </a:r>
            <a:r>
              <a:rPr lang="ru-RU" dirty="0" smtClean="0"/>
              <a:t>соответствующей единицей  </a:t>
            </a:r>
            <a:r>
              <a:rPr lang="ru-RU" dirty="0"/>
              <a:t>измерения  (например, м2, шт., место, комплект) в </a:t>
            </a:r>
            <a:r>
              <a:rPr lang="ru-RU" dirty="0" smtClean="0"/>
              <a:t>случаях когда </a:t>
            </a:r>
            <a:r>
              <a:rPr lang="ru-RU" dirty="0"/>
              <a:t>объем может быть определен единицами измерения.</a:t>
            </a:r>
            <a:r>
              <a:rPr lang="ru-RU" dirty="0" smtClean="0"/>
              <a:t>)</a:t>
            </a:r>
          </a:p>
          <a:p>
            <a:pPr marL="109728" indent="0">
              <a:buNone/>
            </a:pPr>
            <a:r>
              <a:rPr lang="ru-RU" dirty="0" smtClean="0"/>
              <a:t>- Периодичность </a:t>
            </a:r>
            <a:r>
              <a:rPr lang="ru-RU" dirty="0"/>
              <a:t>предоставления </a:t>
            </a:r>
            <a:r>
              <a:rPr lang="ru-RU" dirty="0" smtClean="0"/>
              <a:t>услуги (сколько раз в день/неделю/месяц/год)</a:t>
            </a:r>
          </a:p>
          <a:p>
            <a:pPr marL="109728" indent="0">
              <a:buNone/>
            </a:pPr>
            <a:r>
              <a:rPr lang="ru-RU" dirty="0" smtClean="0"/>
              <a:t>- Срок предоставления услуги (</a:t>
            </a:r>
            <a:r>
              <a:rPr lang="ru-RU" dirty="0"/>
              <a:t>указывается </a:t>
            </a:r>
            <a:r>
              <a:rPr lang="ru-RU" dirty="0" smtClean="0"/>
              <a:t>дата начала </a:t>
            </a:r>
            <a:r>
              <a:rPr lang="ru-RU" dirty="0"/>
              <a:t>предоставления социальной услуги и дата ее окончания</a:t>
            </a:r>
            <a:r>
              <a:rPr lang="ru-RU" dirty="0" smtClean="0"/>
              <a:t>)</a:t>
            </a:r>
          </a:p>
          <a:p>
            <a:pPr marL="109728" indent="0">
              <a:buNone/>
            </a:pPr>
            <a:r>
              <a:rPr lang="ru-RU" dirty="0" smtClean="0"/>
              <a:t>- Условия </a:t>
            </a:r>
            <a:r>
              <a:rPr lang="ru-RU" dirty="0"/>
              <a:t>предоставления социальных </a:t>
            </a:r>
            <a:r>
              <a:rPr lang="ru-RU" dirty="0" smtClean="0"/>
              <a:t>услуг</a:t>
            </a:r>
          </a:p>
          <a:p>
            <a:pPr marL="109728" indent="0">
              <a:buNone/>
            </a:pPr>
            <a:r>
              <a:rPr lang="ru-RU" dirty="0" smtClean="0"/>
              <a:t>- Перечень </a:t>
            </a:r>
            <a:r>
              <a:rPr lang="ru-RU" dirty="0"/>
              <a:t>рекомендуемых поставщиков социальных </a:t>
            </a:r>
            <a:r>
              <a:rPr lang="ru-RU" dirty="0" smtClean="0"/>
              <a:t>услуг (с указанием наименования, адреса, контактной информации)</a:t>
            </a:r>
          </a:p>
          <a:p>
            <a:pPr marL="109728" indent="0">
              <a:buNone/>
            </a:pPr>
            <a:r>
              <a:rPr lang="ru-RU" dirty="0" smtClean="0"/>
              <a:t>- Возможно, мероприятия по социальному сопровождению.</a:t>
            </a:r>
          </a:p>
          <a:p>
            <a:pPr marL="109728" indent="0">
              <a:buNone/>
            </a:pPr>
            <a:r>
              <a:rPr lang="ru-RU" dirty="0" smtClean="0"/>
              <a:t>- Информация об отказе получателя от социальных услуг (частично по видам, или полностью)</a:t>
            </a:r>
            <a:endParaRPr lang="ru-RU" dirty="0"/>
          </a:p>
          <a:p>
            <a:pPr marL="109728" indent="0">
              <a:buNone/>
            </a:pPr>
            <a:r>
              <a:rPr lang="ru-RU" dirty="0" smtClean="0"/>
              <a:t>-  </a:t>
            </a:r>
            <a:r>
              <a:rPr lang="ru-RU" dirty="0"/>
              <a:t>Заключение о выполнении индивидуальной программы </a:t>
            </a:r>
            <a:r>
              <a:rPr lang="ru-RU" dirty="0" smtClean="0"/>
              <a:t>предоставления услуг (</a:t>
            </a:r>
            <a:r>
              <a:rPr lang="ru-RU" dirty="0"/>
              <a:t>оценка результатов применительно  к  улучшению  условий  жизнедеятельности  и (или) </a:t>
            </a:r>
            <a:r>
              <a:rPr lang="ru-RU" dirty="0" smtClean="0"/>
              <a:t>расширению возможностей  </a:t>
            </a:r>
            <a:r>
              <a:rPr lang="ru-RU" dirty="0"/>
              <a:t>получателя  социальных услуг самостоятельно обеспечивать </a:t>
            </a:r>
            <a:r>
              <a:rPr lang="ru-RU" dirty="0" smtClean="0"/>
              <a:t>свои основные </a:t>
            </a:r>
            <a:r>
              <a:rPr lang="ru-RU" dirty="0"/>
              <a:t>жизненные </a:t>
            </a:r>
            <a:r>
              <a:rPr lang="ru-RU" dirty="0" smtClean="0"/>
              <a:t>потребности)</a:t>
            </a:r>
            <a:endParaRPr lang="ru-RU" dirty="0"/>
          </a:p>
        </p:txBody>
      </p:sp>
    </p:spTree>
    <p:extLst>
      <p:ext uri="{BB962C8B-B14F-4D97-AF65-F5344CB8AC3E}">
        <p14:creationId xmlns:p14="http://schemas.microsoft.com/office/powerpoint/2010/main" val="311647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Договор на социальное обслуживание</a:t>
            </a:r>
            <a:endParaRPr lang="ru-RU" dirty="0"/>
          </a:p>
        </p:txBody>
      </p:sp>
      <p:sp>
        <p:nvSpPr>
          <p:cNvPr id="3" name="Объект 2"/>
          <p:cNvSpPr>
            <a:spLocks noGrp="1"/>
          </p:cNvSpPr>
          <p:nvPr>
            <p:ph idx="1"/>
          </p:nvPr>
        </p:nvSpPr>
        <p:spPr/>
        <p:txBody>
          <a:bodyPr>
            <a:normAutofit fontScale="85000" lnSpcReduction="20000"/>
          </a:bodyPr>
          <a:lstStyle/>
          <a:p>
            <a:r>
              <a:rPr lang="ru-RU" dirty="0"/>
              <a:t>Социальные услуги предоставляются на основании договора, заключаемого между поставщиком социальных услуг и гражданином либо его законным представителем, на основании индивидуальной программы предоставления социальных услуг в суточный срок с даты представления индивидуальной программы предоставления социальных услуг поставщику социальных услуг (статья 17 Закона). В договоре определяются предоставляемые социальные услуги, перечисленные в индивидуальной программе предоставления социальных услуг, их стоимость в случае, если они предоставляются за плату (частичную плату). </a:t>
            </a:r>
          </a:p>
        </p:txBody>
      </p:sp>
    </p:spTree>
    <p:extLst>
      <p:ext uri="{BB962C8B-B14F-4D97-AF65-F5344CB8AC3E}">
        <p14:creationId xmlns:p14="http://schemas.microsoft.com/office/powerpoint/2010/main" val="2639176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Иные документы</a:t>
            </a:r>
            <a:endParaRPr lang="ru-RU" dirty="0"/>
          </a:p>
        </p:txBody>
      </p:sp>
      <p:sp>
        <p:nvSpPr>
          <p:cNvPr id="3" name="Объект 2"/>
          <p:cNvSpPr>
            <a:spLocks noGrp="1"/>
          </p:cNvSpPr>
          <p:nvPr>
            <p:ph idx="1"/>
          </p:nvPr>
        </p:nvSpPr>
        <p:spPr/>
        <p:txBody>
          <a:bodyPr>
            <a:normAutofit fontScale="92500" lnSpcReduction="20000"/>
          </a:bodyPr>
          <a:lstStyle/>
          <a:p>
            <a:r>
              <a:rPr lang="ru-RU" dirty="0" smtClean="0"/>
              <a:t>Форма заявления о предоставлении социальных услуг</a:t>
            </a:r>
          </a:p>
          <a:p>
            <a:r>
              <a:rPr lang="ru-RU" dirty="0" smtClean="0"/>
              <a:t>Форма акта о предоставлении срочных социальных услуг</a:t>
            </a:r>
          </a:p>
          <a:p>
            <a:r>
              <a:rPr lang="ru-RU" dirty="0" smtClean="0"/>
              <a:t>Форма заявления об отказе в социальном обслуживании</a:t>
            </a:r>
          </a:p>
          <a:p>
            <a:r>
              <a:rPr lang="ru-RU" dirty="0" smtClean="0"/>
              <a:t>Форма акта обследования материально-бытовых и социальных условий проживания получателя</a:t>
            </a:r>
          </a:p>
          <a:p>
            <a:r>
              <a:rPr lang="ru-RU" dirty="0" smtClean="0"/>
              <a:t>Форма решения о признании нуждающимся в социальном обслуживании</a:t>
            </a:r>
          </a:p>
          <a:p>
            <a:r>
              <a:rPr lang="ru-RU" dirty="0" smtClean="0"/>
              <a:t>Индивидуальный график предоставления услуг на дому</a:t>
            </a:r>
          </a:p>
          <a:p>
            <a:endParaRPr lang="ru-RU" dirty="0" smtClean="0"/>
          </a:p>
          <a:p>
            <a:endParaRPr lang="ru-RU" dirty="0" smtClean="0"/>
          </a:p>
          <a:p>
            <a:endParaRPr lang="ru-RU" dirty="0"/>
          </a:p>
        </p:txBody>
      </p:sp>
    </p:spTree>
    <p:extLst>
      <p:ext uri="{BB962C8B-B14F-4D97-AF65-F5344CB8AC3E}">
        <p14:creationId xmlns:p14="http://schemas.microsoft.com/office/powerpoint/2010/main" val="1752763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ru-RU" dirty="0" smtClean="0"/>
              <a:t>Поставщик социальных услуг</a:t>
            </a:r>
            <a:endParaRPr lang="ru-RU" dirty="0"/>
          </a:p>
        </p:txBody>
      </p:sp>
      <p:sp>
        <p:nvSpPr>
          <p:cNvPr id="3" name="Текст 2"/>
          <p:cNvSpPr>
            <a:spLocks noGrp="1"/>
          </p:cNvSpPr>
          <p:nvPr>
            <p:ph type="body" idx="1"/>
          </p:nvPr>
        </p:nvSpPr>
        <p:spPr/>
        <p:txBody>
          <a:bodyPr/>
          <a:lstStyle/>
          <a:p>
            <a:r>
              <a:rPr lang="ru-RU" dirty="0" smtClean="0"/>
              <a:t>Понятие.</a:t>
            </a:r>
          </a:p>
          <a:p>
            <a:r>
              <a:rPr lang="ru-RU" dirty="0" smtClean="0"/>
              <a:t>Реестр поставщиков социальных услуг.</a:t>
            </a:r>
          </a:p>
          <a:p>
            <a:r>
              <a:rPr lang="ru-RU" dirty="0" smtClean="0"/>
              <a:t>Финансирование социального обслуживания.</a:t>
            </a:r>
            <a:endParaRPr lang="ru-RU" dirty="0"/>
          </a:p>
        </p:txBody>
      </p:sp>
    </p:spTree>
    <p:extLst>
      <p:ext uri="{BB962C8B-B14F-4D97-AF65-F5344CB8AC3E}">
        <p14:creationId xmlns:p14="http://schemas.microsoft.com/office/powerpoint/2010/main" val="866281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dirty="0" smtClean="0"/>
              <a:t>Понятие</a:t>
            </a:r>
            <a:endParaRPr lang="ru-RU" dirty="0"/>
          </a:p>
        </p:txBody>
      </p:sp>
      <p:sp>
        <p:nvSpPr>
          <p:cNvPr id="3" name="Объект 2"/>
          <p:cNvSpPr>
            <a:spLocks noGrp="1"/>
          </p:cNvSpPr>
          <p:nvPr>
            <p:ph idx="1"/>
          </p:nvPr>
        </p:nvSpPr>
        <p:spPr/>
        <p:txBody>
          <a:bodyPr>
            <a:normAutofit fontScale="92500"/>
          </a:bodyPr>
          <a:lstStyle/>
          <a:p>
            <a:r>
              <a:rPr lang="ru-RU" dirty="0" smtClean="0"/>
              <a:t>Поставщик </a:t>
            </a:r>
            <a:r>
              <a:rPr lang="ru-RU" dirty="0"/>
              <a:t>социальных услуг - юридическое лицо независимо от его организационно-правовой формы и (или) индивидуальный предприниматель, осуществляющие социальное обслуживание;</a:t>
            </a:r>
          </a:p>
          <a:p>
            <a:r>
              <a:rPr lang="ru-RU" dirty="0" smtClean="0"/>
              <a:t>Организациями </a:t>
            </a:r>
            <a:r>
              <a:rPr lang="ru-RU" dirty="0"/>
              <a:t>социального обслуживания являются организации, осуществляющие социальное обслуживание на дому, полустационарное социальное обслуживание, стационарное социальное обслуживание.</a:t>
            </a:r>
          </a:p>
          <a:p>
            <a:endParaRPr lang="ru-RU" dirty="0"/>
          </a:p>
        </p:txBody>
      </p:sp>
    </p:spTree>
    <p:extLst>
      <p:ext uri="{BB962C8B-B14F-4D97-AF65-F5344CB8AC3E}">
        <p14:creationId xmlns:p14="http://schemas.microsoft.com/office/powerpoint/2010/main" val="1515814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Реестр поставщиков социальных услуг</a:t>
            </a:r>
            <a:endParaRPr lang="ru-RU" dirty="0"/>
          </a:p>
        </p:txBody>
      </p:sp>
      <p:sp>
        <p:nvSpPr>
          <p:cNvPr id="3" name="Объект 2"/>
          <p:cNvSpPr>
            <a:spLocks noGrp="1"/>
          </p:cNvSpPr>
          <p:nvPr>
            <p:ph idx="1"/>
          </p:nvPr>
        </p:nvSpPr>
        <p:spPr/>
        <p:txBody>
          <a:bodyPr>
            <a:normAutofit fontScale="92500" lnSpcReduction="10000"/>
          </a:bodyPr>
          <a:lstStyle/>
          <a:p>
            <a:r>
              <a:rPr lang="ru-RU" dirty="0"/>
              <a:t>В субъектах Российской Федерации формируются и ведутся реестр поставщиков социальных услуг и регистр получателей социальных услуг (статьи 24 - 26 Закона). Реестр поставщиков социальных услуг размещается в открытом доступе на официальном сайте уполномоченного органа государственной власти субъекта Российской Федерации в информационно-телекоммуникационной сети Интернет в соответствии с требованиями законодательства Российской Федерации. </a:t>
            </a:r>
          </a:p>
        </p:txBody>
      </p:sp>
    </p:spTree>
    <p:extLst>
      <p:ext uri="{BB962C8B-B14F-4D97-AF65-F5344CB8AC3E}">
        <p14:creationId xmlns:p14="http://schemas.microsoft.com/office/powerpoint/2010/main" val="930826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65816"/>
          </a:xfrm>
        </p:spPr>
        <p:txBody>
          <a:bodyPr/>
          <a:lstStyle/>
          <a:p>
            <a:r>
              <a:rPr lang="ru-RU" dirty="0" smtClean="0"/>
              <a:t>Реестр – информационная система.</a:t>
            </a:r>
          </a:p>
          <a:p>
            <a:r>
              <a:rPr lang="ru-RU" dirty="0" smtClean="0"/>
              <a:t>В реестр включаются сведения о поставщиках социальных услуг, включение сведений – на добровольной основе.</a:t>
            </a:r>
          </a:p>
          <a:p>
            <a:r>
              <a:rPr lang="ru-RU" dirty="0" smtClean="0"/>
              <a:t>Гражданам обеспечивается доступ к информации из реестра – способ узнать о всех поставщиках, включая негосударственные.</a:t>
            </a:r>
          </a:p>
          <a:p>
            <a:r>
              <a:rPr lang="ru-RU" dirty="0" smtClean="0"/>
              <a:t>Поставщики социальных услуг, включенные в реестр могут получать компенсации за оказанные социальные услуги.</a:t>
            </a:r>
          </a:p>
          <a:p>
            <a:endParaRPr lang="ru-RU" dirty="0"/>
          </a:p>
        </p:txBody>
      </p:sp>
    </p:spTree>
    <p:extLst>
      <p:ext uri="{BB962C8B-B14F-4D97-AF65-F5344CB8AC3E}">
        <p14:creationId xmlns:p14="http://schemas.microsoft.com/office/powerpoint/2010/main" val="17110295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Финансирование государственного социального обслуживания</a:t>
            </a:r>
            <a:endParaRPr lang="ru-RU" dirty="0"/>
          </a:p>
        </p:txBody>
      </p:sp>
      <p:sp>
        <p:nvSpPr>
          <p:cNvPr id="3" name="Объект 2"/>
          <p:cNvSpPr>
            <a:spLocks noGrp="1"/>
          </p:cNvSpPr>
          <p:nvPr>
            <p:ph idx="1"/>
          </p:nvPr>
        </p:nvSpPr>
        <p:spPr/>
        <p:txBody>
          <a:bodyPr>
            <a:normAutofit lnSpcReduction="10000"/>
          </a:bodyPr>
          <a:lstStyle/>
          <a:p>
            <a:r>
              <a:rPr lang="ru-RU" dirty="0"/>
              <a:t>Финансовое обеспечение деятельности организаций социального обслуживания, находящихся в ведении федеральных органов исполнительной власти, органов государственной власти субъектов Российской Федерации, осуществляется за счет средств соответствующего бюджета, а также за счет средств получателей социальных услуг при предоставлении социальных услуг за плату (частичную плату).</a:t>
            </a:r>
          </a:p>
          <a:p>
            <a:endParaRPr lang="ru-RU" dirty="0"/>
          </a:p>
        </p:txBody>
      </p:sp>
    </p:spTree>
    <p:extLst>
      <p:ext uri="{BB962C8B-B14F-4D97-AF65-F5344CB8AC3E}">
        <p14:creationId xmlns:p14="http://schemas.microsoft.com/office/powerpoint/2010/main" val="1920541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2800" dirty="0" smtClean="0"/>
              <a:t>Финансирование социального обслуживания для некоммерческих организаций</a:t>
            </a:r>
            <a:endParaRPr lang="ru-RU" sz="2800" dirty="0"/>
          </a:p>
        </p:txBody>
      </p:sp>
      <p:sp>
        <p:nvSpPr>
          <p:cNvPr id="3" name="Объект 2"/>
          <p:cNvSpPr>
            <a:spLocks noGrp="1"/>
          </p:cNvSpPr>
          <p:nvPr>
            <p:ph idx="1"/>
          </p:nvPr>
        </p:nvSpPr>
        <p:spPr/>
        <p:txBody>
          <a:bodyPr>
            <a:normAutofit fontScale="70000" lnSpcReduction="20000"/>
          </a:bodyPr>
          <a:lstStyle/>
          <a:p>
            <a:r>
              <a:rPr lang="ru-RU" dirty="0"/>
              <a:t>Финансовое обеспечение предоставления социальных услуг негосударственными организациями, индивидуальными предпринимателями, осуществляющими деятельность по социальному обслуживанию, и предоставляющими социальные услуги социально ориентированными некоммерческими организациями осуществляется путем предоставления </a:t>
            </a:r>
            <a:r>
              <a:rPr lang="ru-RU" b="1" dirty="0"/>
              <a:t>субсидий</a:t>
            </a:r>
            <a:r>
              <a:rPr lang="ru-RU" dirty="0"/>
              <a:t> из соответствующего бюджета бюджетной системы Российской Федерации в соответствии с бюджетным законодательством Российской Федерации, </a:t>
            </a:r>
            <a:r>
              <a:rPr lang="ru-RU" b="1" dirty="0"/>
              <a:t>проведения закупок </a:t>
            </a:r>
            <a:r>
              <a:rPr lang="ru-RU" dirty="0"/>
              <a:t>социальных услуг в соответствии с законодательством Российской Федерации о контрактной системе в сфере закупок товаров, работ, услуг для обеспечения государственных и муниципальных нужд, а также </a:t>
            </a:r>
            <a:r>
              <a:rPr lang="ru-RU" b="1" dirty="0"/>
              <a:t>за счет средств получателей </a:t>
            </a:r>
            <a:r>
              <a:rPr lang="ru-RU" dirty="0"/>
              <a:t>социальных услуг при предоставлении социальных услуг за плату или частичную плату.</a:t>
            </a:r>
          </a:p>
          <a:p>
            <a:endParaRPr lang="ru-RU" dirty="0"/>
          </a:p>
        </p:txBody>
      </p:sp>
    </p:spTree>
    <p:extLst>
      <p:ext uri="{BB962C8B-B14F-4D97-AF65-F5344CB8AC3E}">
        <p14:creationId xmlns:p14="http://schemas.microsoft.com/office/powerpoint/2010/main" val="1341442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Компенсирование затрат</a:t>
            </a:r>
            <a:endParaRPr lang="ru-RU" dirty="0"/>
          </a:p>
        </p:txBody>
      </p:sp>
      <p:sp>
        <p:nvSpPr>
          <p:cNvPr id="3" name="Объект 2"/>
          <p:cNvSpPr>
            <a:spLocks noGrp="1"/>
          </p:cNvSpPr>
          <p:nvPr>
            <p:ph idx="1"/>
          </p:nvPr>
        </p:nvSpPr>
        <p:spPr/>
        <p:txBody>
          <a:bodyPr>
            <a:normAutofit fontScale="70000" lnSpcReduction="20000"/>
          </a:bodyPr>
          <a:lstStyle/>
          <a:p>
            <a:r>
              <a:rPr lang="ru-RU" dirty="0"/>
              <a:t>Гражданин вправе обратиться к иному поставщику, который не включен в индивидуальную программу, но состоит в реестре поставщиков в субъекте Российской Федерации. При этом поставщику компенсируются затраты на предоставление социальных услуг в соответствии со стоимостью индивидуальной программы, рассчитанной по </a:t>
            </a:r>
            <a:r>
              <a:rPr lang="ru-RU" dirty="0" err="1"/>
              <a:t>подушевым</a:t>
            </a:r>
            <a:r>
              <a:rPr lang="ru-RU" dirty="0"/>
              <a:t> нормативам финансирования социальной услуги. Методические указания по расчету </a:t>
            </a:r>
            <a:r>
              <a:rPr lang="ru-RU" dirty="0" err="1"/>
              <a:t>подушевых</a:t>
            </a:r>
            <a:r>
              <a:rPr lang="ru-RU" dirty="0"/>
              <a:t> нормативов финансирования социальных услуг утверждаются Правительством Российской Федерации. Порядок расчета стоимости социальных услуг по видам социальных услуг и формам социального обслуживания на основании </a:t>
            </a:r>
            <a:r>
              <a:rPr lang="ru-RU" dirty="0" err="1"/>
              <a:t>подушевых</a:t>
            </a:r>
            <a:r>
              <a:rPr lang="ru-RU" dirty="0"/>
              <a:t> нормативов финансирования социальных услуг утверждается уполномоченным органом субъекта Российской Федерации.</a:t>
            </a:r>
          </a:p>
          <a:p>
            <a:endParaRPr lang="ru-RU" dirty="0"/>
          </a:p>
        </p:txBody>
      </p:sp>
    </p:spTree>
    <p:extLst>
      <p:ext uri="{BB962C8B-B14F-4D97-AF65-F5344CB8AC3E}">
        <p14:creationId xmlns:p14="http://schemas.microsoft.com/office/powerpoint/2010/main" val="1141187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Тарифы на социальные услуги</a:t>
            </a:r>
            <a:endParaRPr lang="ru-RU" dirty="0"/>
          </a:p>
        </p:txBody>
      </p:sp>
      <p:sp>
        <p:nvSpPr>
          <p:cNvPr id="3" name="Объект 2"/>
          <p:cNvSpPr>
            <a:spLocks noGrp="1"/>
          </p:cNvSpPr>
          <p:nvPr>
            <p:ph idx="1"/>
          </p:nvPr>
        </p:nvSpPr>
        <p:spPr/>
        <p:txBody>
          <a:bodyPr>
            <a:normAutofit fontScale="92500"/>
          </a:bodyPr>
          <a:lstStyle/>
          <a:p>
            <a:r>
              <a:rPr lang="ru-RU" dirty="0"/>
              <a:t>Расчет тарифов по услугам – каждая услуга имеет свою цену, с учетом ее объема.</a:t>
            </a:r>
          </a:p>
          <a:p>
            <a:r>
              <a:rPr lang="ru-RU" dirty="0" smtClean="0"/>
              <a:t>Установление </a:t>
            </a:r>
            <a:r>
              <a:rPr lang="ru-RU" dirty="0"/>
              <a:t>порядка утверждения тарифов на социальные услуги на основании </a:t>
            </a:r>
            <a:r>
              <a:rPr lang="ru-RU" dirty="0" err="1" smtClean="0"/>
              <a:t>подушевых</a:t>
            </a:r>
            <a:r>
              <a:rPr lang="ru-RU" dirty="0" smtClean="0"/>
              <a:t> нормативов, с точными суммами за каждую услугу – </a:t>
            </a:r>
            <a:r>
              <a:rPr lang="ru-RU" b="1" dirty="0" smtClean="0"/>
              <a:t>в документах субъекта Федерации</a:t>
            </a:r>
            <a:r>
              <a:rPr lang="ru-RU" dirty="0" smtClean="0"/>
              <a:t>.</a:t>
            </a:r>
          </a:p>
          <a:p>
            <a:r>
              <a:rPr lang="ru-RU" dirty="0" smtClean="0"/>
              <a:t>Исходя из тарифов будет рассчитываться компенсация поставщику социальных услуг.</a:t>
            </a:r>
          </a:p>
          <a:p>
            <a:r>
              <a:rPr lang="ru-RU" dirty="0" smtClean="0"/>
              <a:t>Исходя из тарифов будет рассчитываться плата за услуги для получателя социальных услуг.</a:t>
            </a:r>
            <a:endParaRPr lang="ru-RU" dirty="0"/>
          </a:p>
          <a:p>
            <a:endParaRPr lang="ru-RU" dirty="0"/>
          </a:p>
        </p:txBody>
      </p:sp>
    </p:spTree>
    <p:extLst>
      <p:ext uri="{BB962C8B-B14F-4D97-AF65-F5344CB8AC3E}">
        <p14:creationId xmlns:p14="http://schemas.microsoft.com/office/powerpoint/2010/main" val="638342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Стандарты социальной услуги</a:t>
            </a:r>
            <a:endParaRPr lang="ru-RU" dirty="0"/>
          </a:p>
        </p:txBody>
      </p:sp>
      <p:sp>
        <p:nvSpPr>
          <p:cNvPr id="3" name="Объект 2"/>
          <p:cNvSpPr>
            <a:spLocks noGrp="1"/>
          </p:cNvSpPr>
          <p:nvPr>
            <p:ph idx="1"/>
          </p:nvPr>
        </p:nvSpPr>
        <p:spPr/>
        <p:txBody>
          <a:bodyPr>
            <a:normAutofit fontScale="92500" lnSpcReduction="20000"/>
          </a:bodyPr>
          <a:lstStyle/>
          <a:p>
            <a:r>
              <a:rPr lang="ru-RU" dirty="0" smtClean="0"/>
              <a:t>Наименование социальной услуги (конкретной, в соответствии с перечнем)</a:t>
            </a:r>
          </a:p>
          <a:p>
            <a:r>
              <a:rPr lang="ru-RU" dirty="0" smtClean="0"/>
              <a:t>Описание социальной услуги</a:t>
            </a:r>
          </a:p>
          <a:p>
            <a:r>
              <a:rPr lang="ru-RU" dirty="0" smtClean="0"/>
              <a:t>Сроки, периодичность, объем предоставления социальной услуги</a:t>
            </a:r>
          </a:p>
          <a:p>
            <a:r>
              <a:rPr lang="ru-RU" dirty="0" err="1" smtClean="0"/>
              <a:t>Подушевой</a:t>
            </a:r>
            <a:r>
              <a:rPr lang="ru-RU" dirty="0" smtClean="0"/>
              <a:t> норматив финансирования социальной услуги (устанавливается ежегодно)</a:t>
            </a:r>
          </a:p>
          <a:p>
            <a:r>
              <a:rPr lang="ru-RU" dirty="0" smtClean="0"/>
              <a:t>Показатели качества и оценка результатов</a:t>
            </a:r>
          </a:p>
          <a:p>
            <a:r>
              <a:rPr lang="ru-RU" dirty="0" smtClean="0"/>
              <a:t>Условия предоставления социальной услуги, в том числе условия доступности для инвалидов и людей с </a:t>
            </a:r>
            <a:r>
              <a:rPr lang="ru-RU" dirty="0" err="1" smtClean="0"/>
              <a:t>ограничнными</a:t>
            </a:r>
            <a:r>
              <a:rPr lang="ru-RU" dirty="0" smtClean="0"/>
              <a:t> возможностями здоровья</a:t>
            </a:r>
            <a:endParaRPr lang="ru-RU" dirty="0"/>
          </a:p>
        </p:txBody>
      </p:sp>
    </p:spTree>
    <p:extLst>
      <p:ext uri="{BB962C8B-B14F-4D97-AF65-F5344CB8AC3E}">
        <p14:creationId xmlns:p14="http://schemas.microsoft.com/office/powerpoint/2010/main" val="3972668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Порядок компенсирования затрат на примере Москвы</a:t>
            </a:r>
            <a:endParaRPr lang="ru-RU" dirty="0"/>
          </a:p>
        </p:txBody>
      </p:sp>
      <p:sp>
        <p:nvSpPr>
          <p:cNvPr id="3" name="Объект 2"/>
          <p:cNvSpPr>
            <a:spLocks noGrp="1"/>
          </p:cNvSpPr>
          <p:nvPr>
            <p:ph idx="1"/>
          </p:nvPr>
        </p:nvSpPr>
        <p:spPr/>
        <p:txBody>
          <a:bodyPr>
            <a:normAutofit fontScale="62500" lnSpcReduction="20000"/>
          </a:bodyPr>
          <a:lstStyle/>
          <a:p>
            <a:r>
              <a:rPr lang="ru-RU" dirty="0" smtClean="0"/>
              <a:t>Постановление Правительства гор. Москвы №829-ПП определяет </a:t>
            </a:r>
            <a:r>
              <a:rPr lang="ru-RU" dirty="0"/>
              <a:t>правила предоставления субсидий из бюджета города Москвы </a:t>
            </a:r>
            <a:r>
              <a:rPr lang="ru-RU" b="1" dirty="0"/>
              <a:t>юридическим лицам и индивидуальным предпринимателям - поставщикам социальных услуг, включенным в Реестр поставщиков социальных услуг</a:t>
            </a:r>
            <a:r>
              <a:rPr lang="ru-RU" dirty="0"/>
              <a:t> города Москвы, не участвующим в выполнении государственного задания и не являющимся участниками закупок социальных услуг для государственных нужд города Москвы (далее - поставщики социальных услуг), в целях возмещения им недополученных доходов в связи с предоставлением социальных услуг бесплатно или за частичную плату гражданам - получателям социальных услуг в соответствии с индивидуальной программой предоставления социальных </a:t>
            </a:r>
            <a:r>
              <a:rPr lang="ru-RU" dirty="0" smtClean="0"/>
              <a:t>услуг.</a:t>
            </a:r>
            <a:endParaRPr lang="ru-RU" dirty="0"/>
          </a:p>
          <a:p>
            <a:r>
              <a:rPr lang="ru-RU" dirty="0" smtClean="0"/>
              <a:t>Субсидии предоставляются </a:t>
            </a:r>
            <a:r>
              <a:rPr lang="ru-RU" b="1" dirty="0"/>
              <a:t>за счет бюджетных ассигнований</a:t>
            </a:r>
            <a:r>
              <a:rPr lang="ru-RU" dirty="0"/>
              <a:t>, предусмотренных Департаменту социальной защиты населения города Москвы законом города Москвы о бюджете города Москвы на соответствующий финансовый год и плановый период на указанные цели.</a:t>
            </a:r>
          </a:p>
          <a:p>
            <a:endParaRPr lang="ru-RU" dirty="0"/>
          </a:p>
        </p:txBody>
      </p:sp>
    </p:spTree>
    <p:extLst>
      <p:ext uri="{BB962C8B-B14F-4D97-AF65-F5344CB8AC3E}">
        <p14:creationId xmlns:p14="http://schemas.microsoft.com/office/powerpoint/2010/main" val="1541662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593808"/>
          </a:xfrm>
        </p:spPr>
        <p:txBody>
          <a:bodyPr>
            <a:normAutofit fontScale="92500" lnSpcReduction="20000"/>
          </a:bodyPr>
          <a:lstStyle/>
          <a:p>
            <a:r>
              <a:rPr lang="ru-RU" dirty="0"/>
              <a:t> Размер субсидии определяется на основании сведений о размере недополученных доходов поставщика социальных услуг в отчетном </a:t>
            </a:r>
            <a:r>
              <a:rPr lang="ru-RU" dirty="0" smtClean="0"/>
              <a:t>периоде (</a:t>
            </a:r>
            <a:r>
              <a:rPr lang="ru-RU" b="1" dirty="0" smtClean="0"/>
              <a:t>компенсации предоставляются по отчетам поставщика</a:t>
            </a:r>
            <a:r>
              <a:rPr lang="ru-RU" dirty="0" smtClean="0"/>
              <a:t>).</a:t>
            </a:r>
          </a:p>
          <a:p>
            <a:r>
              <a:rPr lang="ru-RU" dirty="0" smtClean="0"/>
              <a:t>При предоставлении услуг бесплатно размер доходов, подлежащих компенсации определяется исходя из:</a:t>
            </a:r>
          </a:p>
          <a:p>
            <a:pPr marL="109728" indent="0">
              <a:buNone/>
            </a:pPr>
            <a:r>
              <a:rPr lang="ru-RU" dirty="0" smtClean="0"/>
              <a:t>Объема услуг конкретному получателю, в соответствии его ИПСУ и договором о социальном обслуживании.</a:t>
            </a:r>
          </a:p>
          <a:p>
            <a:pPr marL="109728" indent="0">
              <a:buNone/>
            </a:pPr>
            <a:r>
              <a:rPr lang="ru-RU" dirty="0" smtClean="0"/>
              <a:t>Суммы стоимости всего объема услуг в рамках установленных тарифов.</a:t>
            </a:r>
          </a:p>
          <a:p>
            <a:r>
              <a:rPr lang="ru-RU" dirty="0" smtClean="0"/>
              <a:t>При предоставлении услуг за частичную плату – исходя из разницы между стоимостью услуг и полученной платой.</a:t>
            </a:r>
            <a:endParaRPr lang="ru-RU" dirty="0"/>
          </a:p>
          <a:p>
            <a:endParaRPr lang="ru-RU" dirty="0"/>
          </a:p>
        </p:txBody>
      </p:sp>
    </p:spTree>
    <p:extLst>
      <p:ext uri="{BB962C8B-B14F-4D97-AF65-F5344CB8AC3E}">
        <p14:creationId xmlns:p14="http://schemas.microsoft.com/office/powerpoint/2010/main" val="396314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3200" dirty="0" smtClean="0"/>
              <a:t>Порядок и условия включения в реестр поставщиков на примере Москвы</a:t>
            </a:r>
            <a:endParaRPr lang="ru-RU" sz="3200" dirty="0"/>
          </a:p>
        </p:txBody>
      </p:sp>
      <p:sp>
        <p:nvSpPr>
          <p:cNvPr id="3" name="Объект 2"/>
          <p:cNvSpPr>
            <a:spLocks noGrp="1"/>
          </p:cNvSpPr>
          <p:nvPr>
            <p:ph idx="1"/>
          </p:nvPr>
        </p:nvSpPr>
        <p:spPr/>
        <p:txBody>
          <a:bodyPr>
            <a:normAutofit fontScale="77500" lnSpcReduction="20000"/>
          </a:bodyPr>
          <a:lstStyle/>
          <a:p>
            <a:r>
              <a:rPr lang="ru-RU" dirty="0" smtClean="0"/>
              <a:t>Работники поставщика должны соответствовать требованиям профессиональных стандартов</a:t>
            </a:r>
          </a:p>
          <a:p>
            <a:r>
              <a:rPr lang="ru-RU" dirty="0" smtClean="0"/>
              <a:t>Поставщик берет на себя обязательство, что оказываемые им услуги будут соответствовать стандартам социальных услуг</a:t>
            </a:r>
          </a:p>
          <a:p>
            <a:r>
              <a:rPr lang="ru-RU" dirty="0" smtClean="0"/>
              <a:t>Поставщик берет на себя обязательство, что стоимость социальных услуг будет соответствовать утвержденным тарифам</a:t>
            </a:r>
          </a:p>
          <a:p>
            <a:r>
              <a:rPr lang="ru-RU" dirty="0" smtClean="0"/>
              <a:t>Поставщик работает в сфере предоставления социальных услуг не менее пяти лет</a:t>
            </a:r>
          </a:p>
          <a:p>
            <a:r>
              <a:rPr lang="ru-RU" dirty="0" smtClean="0"/>
              <a:t>У поставщика есть недвижимое имущество, необходимое для предоставления </a:t>
            </a:r>
            <a:r>
              <a:rPr lang="ru-RU" dirty="0" err="1" smtClean="0"/>
              <a:t>соответсвующих</a:t>
            </a:r>
            <a:r>
              <a:rPr lang="ru-RU" dirty="0" smtClean="0"/>
              <a:t> социальных услуг</a:t>
            </a:r>
          </a:p>
          <a:p>
            <a:r>
              <a:rPr lang="ru-RU" dirty="0" smtClean="0"/>
              <a:t>Поставщик зарегистрирован в установленном порядке в качестве налогоплательщика</a:t>
            </a:r>
            <a:endParaRPr lang="ru-RU" dirty="0"/>
          </a:p>
        </p:txBody>
      </p:sp>
    </p:spTree>
    <p:extLst>
      <p:ext uri="{BB962C8B-B14F-4D97-AF65-F5344CB8AC3E}">
        <p14:creationId xmlns:p14="http://schemas.microsoft.com/office/powerpoint/2010/main" val="1788666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449792"/>
          </a:xfrm>
        </p:spPr>
        <p:txBody>
          <a:bodyPr>
            <a:normAutofit fontScale="92500" lnSpcReduction="10000"/>
          </a:bodyPr>
          <a:lstStyle/>
          <a:p>
            <a:r>
              <a:rPr lang="ru-RU" dirty="0" smtClean="0"/>
              <a:t>Для включения в реестр заявитель подает в уполномоченный орган (ДСЗН) документы по установленном списку (учредительные документы, лицензии, перечень услуг, тарифы, информацию о формах предоставления услуг, и другие, подтверждающие условия с предыдущего слайда) – всего 13 пунктов.</a:t>
            </a:r>
          </a:p>
          <a:p>
            <a:r>
              <a:rPr lang="ru-RU" dirty="0" smtClean="0"/>
              <a:t>Департамент осуществляет проверку полноты и достоверности представленной информации.</a:t>
            </a:r>
          </a:p>
          <a:p>
            <a:r>
              <a:rPr lang="ru-RU" dirty="0" smtClean="0"/>
              <a:t>Принимает решение о включении в реестр и выдает свидетельство о включении в реестр, или отказывает.</a:t>
            </a:r>
          </a:p>
          <a:p>
            <a:r>
              <a:rPr lang="ru-RU" dirty="0" smtClean="0"/>
              <a:t>На сайте ДСЗН размещается информация о поставщике. </a:t>
            </a:r>
            <a:endParaRPr lang="ru-RU" dirty="0"/>
          </a:p>
        </p:txBody>
      </p:sp>
    </p:spTree>
    <p:extLst>
      <p:ext uri="{BB962C8B-B14F-4D97-AF65-F5344CB8AC3E}">
        <p14:creationId xmlns:p14="http://schemas.microsoft.com/office/powerpoint/2010/main" val="378572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340768"/>
            <a:ext cx="7772400" cy="2002507"/>
          </a:xfrm>
        </p:spPr>
        <p:style>
          <a:lnRef idx="0">
            <a:schemeClr val="accent2"/>
          </a:lnRef>
          <a:fillRef idx="3">
            <a:schemeClr val="accent2"/>
          </a:fillRef>
          <a:effectRef idx="3">
            <a:schemeClr val="accent2"/>
          </a:effectRef>
          <a:fontRef idx="minor">
            <a:schemeClr val="lt1"/>
          </a:fontRef>
        </p:style>
        <p:txBody>
          <a:bodyPr/>
          <a:lstStyle/>
          <a:p>
            <a:r>
              <a:rPr lang="ru-RU" dirty="0" smtClean="0"/>
              <a:t>Бесплатное и платное социальное обслуживание</a:t>
            </a:r>
            <a:endParaRPr lang="ru-RU" dirty="0"/>
          </a:p>
        </p:txBody>
      </p:sp>
      <p:sp>
        <p:nvSpPr>
          <p:cNvPr id="3" name="Текст 2"/>
          <p:cNvSpPr>
            <a:spLocks noGrp="1"/>
          </p:cNvSpPr>
          <p:nvPr>
            <p:ph type="body" idx="1"/>
          </p:nvPr>
        </p:nvSpPr>
        <p:spPr/>
        <p:txBody>
          <a:bodyPr/>
          <a:lstStyle/>
          <a:p>
            <a:r>
              <a:rPr lang="ru-RU" dirty="0" smtClean="0"/>
              <a:t>Условия для бесплатного социального обслуживания.</a:t>
            </a:r>
          </a:p>
          <a:p>
            <a:r>
              <a:rPr lang="ru-RU" dirty="0" smtClean="0"/>
              <a:t>Среднедушевой доход.</a:t>
            </a:r>
          </a:p>
          <a:p>
            <a:r>
              <a:rPr lang="ru-RU" dirty="0" smtClean="0"/>
              <a:t>Плата за услуги.</a:t>
            </a:r>
            <a:endParaRPr lang="ru-RU" dirty="0"/>
          </a:p>
        </p:txBody>
      </p:sp>
    </p:spTree>
    <p:extLst>
      <p:ext uri="{BB962C8B-B14F-4D97-AF65-F5344CB8AC3E}">
        <p14:creationId xmlns:p14="http://schemas.microsoft.com/office/powerpoint/2010/main" val="19245221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Бесплатные и платные социальные услуги</a:t>
            </a:r>
            <a:endParaRPr lang="ru-RU" dirty="0"/>
          </a:p>
        </p:txBody>
      </p:sp>
      <p:sp>
        <p:nvSpPr>
          <p:cNvPr id="3" name="Объект 2"/>
          <p:cNvSpPr>
            <a:spLocks noGrp="1"/>
          </p:cNvSpPr>
          <p:nvPr>
            <p:ph idx="1"/>
          </p:nvPr>
        </p:nvSpPr>
        <p:spPr/>
        <p:txBody>
          <a:bodyPr/>
          <a:lstStyle/>
          <a:p>
            <a:r>
              <a:rPr lang="ru-RU" dirty="0" smtClean="0"/>
              <a:t>Законом </a:t>
            </a:r>
            <a:r>
              <a:rPr lang="ru-RU" dirty="0"/>
              <a:t>определяются условия предоставления социальных услуг на бесплатной и платной основе, а также категории граждан, которым социальные услуги предоставляются бесплатно и за плату на дому, в полустационарных и стационарных условиях.</a:t>
            </a:r>
          </a:p>
          <a:p>
            <a:endParaRPr lang="ru-RU" dirty="0"/>
          </a:p>
        </p:txBody>
      </p:sp>
    </p:spTree>
    <p:extLst>
      <p:ext uri="{BB962C8B-B14F-4D97-AF65-F5344CB8AC3E}">
        <p14:creationId xmlns:p14="http://schemas.microsoft.com/office/powerpoint/2010/main" val="26871869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Бесплатные социальные услуги</a:t>
            </a:r>
            <a:endParaRPr lang="ru-RU" dirty="0"/>
          </a:p>
        </p:txBody>
      </p:sp>
      <p:sp>
        <p:nvSpPr>
          <p:cNvPr id="3" name="Объект 2"/>
          <p:cNvSpPr>
            <a:spLocks noGrp="1"/>
          </p:cNvSpPr>
          <p:nvPr>
            <p:ph idx="1"/>
          </p:nvPr>
        </p:nvSpPr>
        <p:spPr/>
        <p:txBody>
          <a:bodyPr>
            <a:normAutofit fontScale="70000" lnSpcReduction="20000"/>
          </a:bodyPr>
          <a:lstStyle/>
          <a:p>
            <a:r>
              <a:rPr lang="ru-RU" dirty="0"/>
              <a:t>Социальные услуги предоставляются бесплатно, если на дату обращения среднедушевой доход получателя социальных услуг, рассчитанный в соответствии с нормативными правовыми актами Российской Федерации, ниже либо равен предельной величине среднедушевого дохода для предоставления социальных услуг бесплатно, установленной законом субъекта Российской Федерации. Размер предельной величины среднедушевого дохода для предоставления социальных услуг бесплатно устанавливается законами субъекта Российской Федерации и не может быть ниже полуторной величины прожиточного минимума, установленного в субъекте Российской Федерации для основных социально-демографических групп населения.</a:t>
            </a:r>
          </a:p>
          <a:p>
            <a:r>
              <a:rPr lang="ru-RU" dirty="0"/>
              <a:t>Порядок определения среднедушевого дохода для предоставления социальных услуг бесплатно для целей Закона устанавливается Правительством Российской Федерации</a:t>
            </a:r>
          </a:p>
          <a:p>
            <a:endParaRPr lang="ru-RU" dirty="0"/>
          </a:p>
        </p:txBody>
      </p:sp>
    </p:spTree>
    <p:extLst>
      <p:ext uri="{BB962C8B-B14F-4D97-AF65-F5344CB8AC3E}">
        <p14:creationId xmlns:p14="http://schemas.microsoft.com/office/powerpoint/2010/main" val="3938237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a:t>Предоставление социальных услуг бесплатно</a:t>
            </a:r>
          </a:p>
        </p:txBody>
      </p:sp>
      <p:sp>
        <p:nvSpPr>
          <p:cNvPr id="3" name="Объект 2"/>
          <p:cNvSpPr>
            <a:spLocks noGrp="1"/>
          </p:cNvSpPr>
          <p:nvPr>
            <p:ph idx="1"/>
          </p:nvPr>
        </p:nvSpPr>
        <p:spPr/>
        <p:txBody>
          <a:bodyPr>
            <a:normAutofit fontScale="47500" lnSpcReduction="20000"/>
          </a:bodyPr>
          <a:lstStyle/>
          <a:p>
            <a:pPr marL="109728" indent="0">
              <a:buNone/>
            </a:pPr>
            <a:r>
              <a:rPr lang="ru-RU" dirty="0"/>
              <a:t>Статья </a:t>
            </a:r>
            <a:r>
              <a:rPr lang="ru-RU" dirty="0" smtClean="0"/>
              <a:t>31</a:t>
            </a:r>
            <a:endParaRPr lang="ru-RU" dirty="0"/>
          </a:p>
          <a:p>
            <a:r>
              <a:rPr lang="ru-RU" dirty="0"/>
              <a:t>1. Социальные услуги в форме социального обслуживания на дому, в полустационарной и стационарной формах социального обслуживания предоставляются бесплатно:</a:t>
            </a:r>
          </a:p>
          <a:p>
            <a:r>
              <a:rPr lang="ru-RU" dirty="0"/>
              <a:t>1) несовершеннолетним детям;</a:t>
            </a:r>
          </a:p>
          <a:p>
            <a:r>
              <a:rPr lang="ru-RU" dirty="0"/>
              <a:t>2) лицам, пострадавшим в результате чрезвычайных ситуаций, вооруженных межнациональных (межэтнических) конфликтов.</a:t>
            </a:r>
          </a:p>
          <a:p>
            <a:r>
              <a:rPr lang="ru-RU" dirty="0"/>
              <a:t>2. Социальные услуги в форме социального обслуживания на дому и в полустационарной форме социального обслуживания предоставляются бесплатно, если на дату обращения среднедушевой доход получателя социальных услуг, рассчитанный в соответствии с нормативными правовыми актами Российской Федерации, ниже предельной величины или равен предельной величине среднедушевого дохода для предоставления социальных услуг бесплатно, установленной законом субъекта Российской Федерации.</a:t>
            </a:r>
          </a:p>
          <a:p>
            <a:r>
              <a:rPr lang="ru-RU" dirty="0"/>
              <a:t>3. Нормативными правовыми актами субъектов Российской Федерации могут быть предусмотрены иные категории граждан, которым социальные услуги предоставляются бесплатно.</a:t>
            </a:r>
          </a:p>
          <a:p>
            <a:r>
              <a:rPr lang="ru-RU" dirty="0"/>
              <a:t>4. Порядок определения среднедушевого дохода для предоставления социальных услуг бесплатно для целей настоящего Федерального закона устанавливается Правительством Российской Федерации.</a:t>
            </a:r>
          </a:p>
          <a:p>
            <a:r>
              <a:rPr lang="ru-RU" dirty="0"/>
              <a:t>5. Размер предельной величины среднедушевого дохода для предоставления социальных услуг бесплатно устанавливается законами субъекта Российской Федерации и не может быть ниже полуторной величины прожиточного минимума, установленного в субъекте Российской Федерации для основных социально-демографических групп населения.</a:t>
            </a:r>
          </a:p>
          <a:p>
            <a:endParaRPr lang="ru-RU" dirty="0"/>
          </a:p>
        </p:txBody>
      </p:sp>
    </p:spTree>
    <p:extLst>
      <p:ext uri="{BB962C8B-B14F-4D97-AF65-F5344CB8AC3E}">
        <p14:creationId xmlns:p14="http://schemas.microsoft.com/office/powerpoint/2010/main" val="2255482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Порядок расчета среднедушевого дохода</a:t>
            </a:r>
            <a:endParaRPr lang="ru-RU" dirty="0"/>
          </a:p>
        </p:txBody>
      </p:sp>
      <p:sp>
        <p:nvSpPr>
          <p:cNvPr id="3" name="Объект 2"/>
          <p:cNvSpPr>
            <a:spLocks noGrp="1"/>
          </p:cNvSpPr>
          <p:nvPr>
            <p:ph idx="1"/>
          </p:nvPr>
        </p:nvSpPr>
        <p:spPr/>
        <p:txBody>
          <a:bodyPr>
            <a:normAutofit fontScale="77500" lnSpcReduction="20000"/>
          </a:bodyPr>
          <a:lstStyle/>
          <a:p>
            <a:pPr marL="109728" indent="0">
              <a:buNone/>
            </a:pPr>
            <a:r>
              <a:rPr lang="ru-RU" b="1" dirty="0"/>
              <a:t>Постановление Правительства РФ от 18.10.2014 N </a:t>
            </a:r>
            <a:r>
              <a:rPr lang="ru-RU" b="1" dirty="0" smtClean="0"/>
              <a:t>1075  </a:t>
            </a:r>
            <a:r>
              <a:rPr lang="ru-RU" dirty="0" smtClean="0"/>
              <a:t>"</a:t>
            </a:r>
            <a:r>
              <a:rPr lang="ru-RU" dirty="0"/>
              <a:t>Об утверждении Правил определения среднедушевого дохода для предоставления социальных услуг бесплатно"</a:t>
            </a:r>
          </a:p>
          <a:p>
            <a:r>
              <a:rPr lang="ru-RU" dirty="0" smtClean="0"/>
              <a:t>в </a:t>
            </a:r>
            <a:r>
              <a:rPr lang="ru-RU" dirty="0"/>
              <a:t>составе семьи учитываются супруги, родители и несовершеннолетние дети, совместно проживающие с получателем социальных услуг;</a:t>
            </a:r>
          </a:p>
          <a:p>
            <a:r>
              <a:rPr lang="ru-RU" dirty="0" smtClean="0"/>
              <a:t>лица</a:t>
            </a:r>
            <a:r>
              <a:rPr lang="ru-RU" dirty="0"/>
              <a:t>, отбывающие наказание в виде лишения свободы, лица, в отношении которых применена мера пресечения в виде заключения под стражу, а также лица, находящиеся на принудительном лечении по решению суда</a:t>
            </a:r>
            <a:r>
              <a:rPr lang="ru-RU" dirty="0" smtClean="0"/>
              <a:t>; лица</a:t>
            </a:r>
            <a:r>
              <a:rPr lang="ru-RU" dirty="0"/>
              <a:t>, находящиеся на полном государственном обеспечении</a:t>
            </a:r>
            <a:r>
              <a:rPr lang="ru-RU" dirty="0" smtClean="0"/>
              <a:t>.</a:t>
            </a:r>
          </a:p>
          <a:p>
            <a:r>
              <a:rPr lang="ru-RU" dirty="0"/>
              <a:t>у</a:t>
            </a:r>
            <a:r>
              <a:rPr lang="ru-RU" dirty="0" smtClean="0"/>
              <a:t>казаны </a:t>
            </a:r>
            <a:r>
              <a:rPr lang="ru-RU" b="1" dirty="0" smtClean="0"/>
              <a:t>доходы, учитываемые для расчета</a:t>
            </a:r>
            <a:r>
              <a:rPr lang="ru-RU" dirty="0" smtClean="0"/>
              <a:t> среднедушевого дохода. </a:t>
            </a:r>
          </a:p>
          <a:p>
            <a:endParaRPr lang="ru-RU" dirty="0"/>
          </a:p>
          <a:p>
            <a:endParaRPr lang="ru-RU" dirty="0"/>
          </a:p>
        </p:txBody>
      </p:sp>
    </p:spTree>
    <p:extLst>
      <p:ext uri="{BB962C8B-B14F-4D97-AF65-F5344CB8AC3E}">
        <p14:creationId xmlns:p14="http://schemas.microsoft.com/office/powerpoint/2010/main" val="1162695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Плата за оказание социальных услуг</a:t>
            </a:r>
            <a:endParaRPr lang="ru-RU" dirty="0"/>
          </a:p>
        </p:txBody>
      </p:sp>
      <p:sp>
        <p:nvSpPr>
          <p:cNvPr id="3" name="Объект 2"/>
          <p:cNvSpPr>
            <a:spLocks noGrp="1"/>
          </p:cNvSpPr>
          <p:nvPr>
            <p:ph idx="1"/>
          </p:nvPr>
        </p:nvSpPr>
        <p:spPr/>
        <p:txBody>
          <a:bodyPr>
            <a:normAutofit fontScale="55000" lnSpcReduction="20000"/>
          </a:bodyPr>
          <a:lstStyle/>
          <a:p>
            <a:r>
              <a:rPr lang="ru-RU" dirty="0"/>
              <a:t>Социальные услуги в форме социального обслуживания на дому и в полустационарной форме социального обслуживания предоставляются за плату или частичную плату, если на дату обращения среднедушевой доход получателей социальных услуг, рассчитанный в соответствии с частью 4 статьи 31 настоящего Федерального закона, превышает предельную величину среднедушевого дохода, установленную частью 5 статьи </a:t>
            </a:r>
            <a:r>
              <a:rPr lang="ru-RU" dirty="0" smtClean="0"/>
              <a:t>31.</a:t>
            </a:r>
            <a:endParaRPr lang="ru-RU" dirty="0"/>
          </a:p>
          <a:p>
            <a:r>
              <a:rPr lang="ru-RU" dirty="0"/>
              <a:t>Размер ежемесячной платы за предоставление социальных услуг в форме социального обслуживания на дому и в полустационарной форме социального обслуживания рассчитывается на основе тарифов на социальные услуги, но не может превышать пятьдесят процентов разницы между величиной среднедушевого дохода получателя социальной услуги и предельной величиной среднедушевого дохода, установленной частью 5 статьи </a:t>
            </a:r>
            <a:r>
              <a:rPr lang="ru-RU" dirty="0" smtClean="0"/>
              <a:t>31.</a:t>
            </a:r>
            <a:endParaRPr lang="ru-RU" dirty="0"/>
          </a:p>
          <a:p>
            <a:r>
              <a:rPr lang="ru-RU" dirty="0"/>
              <a:t> Социальные услуги в стационарной форме социального обслуживания предоставляются их получателям за плату или частичную плату, за исключением получателей социальных услуг, указанных в частях 1 и 3 статьи </a:t>
            </a:r>
            <a:r>
              <a:rPr lang="ru-RU" dirty="0" smtClean="0"/>
              <a:t>31.</a:t>
            </a:r>
            <a:endParaRPr lang="ru-RU" dirty="0"/>
          </a:p>
          <a:p>
            <a:r>
              <a:rPr lang="ru-RU" dirty="0"/>
              <a:t>Размер ежемесячной платы за предоставление социальных услуг в стационарной форме социального обслуживания рассчитывается на основе тарифов на социальные услуги, но не может превышать семьдесят пять процентов среднедушевого дохода получателя социальных услуг, рассчитанного в соответствии с частью 4 статьи </a:t>
            </a:r>
            <a:r>
              <a:rPr lang="ru-RU" dirty="0" smtClean="0"/>
              <a:t>31.</a:t>
            </a:r>
            <a:endParaRPr lang="ru-RU" dirty="0"/>
          </a:p>
          <a:p>
            <a:endParaRPr lang="ru-RU" dirty="0"/>
          </a:p>
        </p:txBody>
      </p:sp>
    </p:spTree>
    <p:extLst>
      <p:ext uri="{BB962C8B-B14F-4D97-AF65-F5344CB8AC3E}">
        <p14:creationId xmlns:p14="http://schemas.microsoft.com/office/powerpoint/2010/main" val="3913762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1004</TotalTime>
  <Words>4247</Words>
  <Application>Microsoft Office PowerPoint</Application>
  <PresentationFormat>Экран (4:3)</PresentationFormat>
  <Paragraphs>248</Paragraphs>
  <Slides>53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Городская</vt:lpstr>
      <vt:lpstr>  Об основах социального обслуживания граждан в Российской Федерации </vt:lpstr>
      <vt:lpstr>Нормативно-правовые акты федерального уровня</vt:lpstr>
      <vt:lpstr>Презентация PowerPoint</vt:lpstr>
      <vt:lpstr>Презентация PowerPoint</vt:lpstr>
      <vt:lpstr>Полномочия государственных органов субъектов Федерации</vt:lpstr>
      <vt:lpstr>Презентация PowerPoint</vt:lpstr>
      <vt:lpstr>Информирование граждан и организаций по вопросам социального обслуживания</vt:lpstr>
      <vt:lpstr>Челябинская область</vt:lpstr>
      <vt:lpstr>Челябинская область</vt:lpstr>
      <vt:lpstr>Приморский край</vt:lpstr>
      <vt:lpstr>Приморский край</vt:lpstr>
      <vt:lpstr>Костромская область</vt:lpstr>
      <vt:lpstr>Костромская область</vt:lpstr>
      <vt:lpstr>Термины в законе</vt:lpstr>
      <vt:lpstr>Социальные услуги</vt:lpstr>
      <vt:lpstr>Социальная услуга</vt:lpstr>
      <vt:lpstr>Виды социальных услуг </vt:lpstr>
      <vt:lpstr>Примерный перечень социальных услуг</vt:lpstr>
      <vt:lpstr>Срочные социальные услуги</vt:lpstr>
      <vt:lpstr>Срочные социальные услуги</vt:lpstr>
      <vt:lpstr>Социальное сопровождение</vt:lpstr>
      <vt:lpstr>Межведомственное взаимодействие</vt:lpstr>
      <vt:lpstr>Социальное сопровождение</vt:lpstr>
      <vt:lpstr>Формы социального обслуживания </vt:lpstr>
      <vt:lpstr>Получатель социальных услуг</vt:lpstr>
      <vt:lpstr>Получатель социальных услуг</vt:lpstr>
      <vt:lpstr>Основания для получения социальных услуг</vt:lpstr>
      <vt:lpstr>Нуждаемость в социальном обслуживании</vt:lpstr>
      <vt:lpstr>Заявительный принцип социального осблуживания</vt:lpstr>
      <vt:lpstr>Индивидуальная программа предоставления социальных услуг</vt:lpstr>
      <vt:lpstr>Индивидуальная программа предоставления социальных услуг</vt:lpstr>
      <vt:lpstr>Что указывается  в индивидуальной программе предоставления социальных услуг</vt:lpstr>
      <vt:lpstr>Договор на социальное обслуживание</vt:lpstr>
      <vt:lpstr>Иные документы</vt:lpstr>
      <vt:lpstr>Поставщик социальных услуг</vt:lpstr>
      <vt:lpstr>Понятие</vt:lpstr>
      <vt:lpstr>Реестр поставщиков социальных услуг</vt:lpstr>
      <vt:lpstr>Презентация PowerPoint</vt:lpstr>
      <vt:lpstr>Финансирование государственного социального обслуживания</vt:lpstr>
      <vt:lpstr>Финансирование социального обслуживания для некоммерческих организаций</vt:lpstr>
      <vt:lpstr>Компенсирование затрат</vt:lpstr>
      <vt:lpstr>Тарифы на социальные услуги</vt:lpstr>
      <vt:lpstr>Стандарты социальной услуги</vt:lpstr>
      <vt:lpstr>Порядок компенсирования затрат на примере Москвы</vt:lpstr>
      <vt:lpstr>Презентация PowerPoint</vt:lpstr>
      <vt:lpstr>Порядок и условия включения в реестр поставщиков на примере Москвы</vt:lpstr>
      <vt:lpstr>Презентация PowerPoint</vt:lpstr>
      <vt:lpstr>Бесплатное и платное социальное обслуживание</vt:lpstr>
      <vt:lpstr>Бесплатные и платные социальные услуги</vt:lpstr>
      <vt:lpstr>Бесплатные социальные услуги</vt:lpstr>
      <vt:lpstr>Предоставление социальных услуг бесплатно</vt:lpstr>
      <vt:lpstr>Порядок расчета среднедушевого дохода</vt:lpstr>
      <vt:lpstr>Плата за оказание социальных услуг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 основах социального обслуживания граждан в Российской Федерации</dc:title>
  <dc:creator>NStarinova</dc:creator>
  <cp:lastModifiedBy>NStarinova</cp:lastModifiedBy>
  <cp:revision>32</cp:revision>
  <cp:lastPrinted>2015-03-25T13:06:38Z</cp:lastPrinted>
  <dcterms:created xsi:type="dcterms:W3CDTF">2015-03-23T12:25:11Z</dcterms:created>
  <dcterms:modified xsi:type="dcterms:W3CDTF">2015-03-26T08:55:04Z</dcterms:modified>
</cp:coreProperties>
</file>