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Default Extension="docm" ContentType="application/vnd.ms-word.document.macroEnabled.12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7"/>
  </p:notesMasterIdLst>
  <p:sldIdLst>
    <p:sldId id="286" r:id="rId2"/>
    <p:sldId id="271" r:id="rId3"/>
    <p:sldId id="341" r:id="rId4"/>
    <p:sldId id="288" r:id="rId5"/>
    <p:sldId id="335" r:id="rId6"/>
    <p:sldId id="356" r:id="rId7"/>
    <p:sldId id="314" r:id="rId8"/>
    <p:sldId id="353" r:id="rId9"/>
    <p:sldId id="290" r:id="rId10"/>
    <p:sldId id="277" r:id="rId11"/>
    <p:sldId id="292" r:id="rId12"/>
    <p:sldId id="295" r:id="rId13"/>
    <p:sldId id="301" r:id="rId14"/>
    <p:sldId id="344" r:id="rId15"/>
    <p:sldId id="261" r:id="rId16"/>
    <p:sldId id="348" r:id="rId17"/>
    <p:sldId id="262" r:id="rId18"/>
    <p:sldId id="332" r:id="rId19"/>
    <p:sldId id="349" r:id="rId20"/>
    <p:sldId id="320" r:id="rId21"/>
    <p:sldId id="345" r:id="rId22"/>
    <p:sldId id="338" r:id="rId23"/>
    <p:sldId id="339" r:id="rId24"/>
    <p:sldId id="346" r:id="rId25"/>
    <p:sldId id="300" r:id="rId26"/>
    <p:sldId id="279" r:id="rId27"/>
    <p:sldId id="321" r:id="rId28"/>
    <p:sldId id="354" r:id="rId29"/>
    <p:sldId id="355" r:id="rId30"/>
    <p:sldId id="322" r:id="rId31"/>
    <p:sldId id="305" r:id="rId32"/>
    <p:sldId id="324" r:id="rId33"/>
    <p:sldId id="323" r:id="rId34"/>
    <p:sldId id="331" r:id="rId35"/>
    <p:sldId id="329" r:id="rId36"/>
    <p:sldId id="351" r:id="rId37"/>
    <p:sldId id="330" r:id="rId38"/>
    <p:sldId id="352" r:id="rId39"/>
    <p:sldId id="325" r:id="rId40"/>
    <p:sldId id="347" r:id="rId41"/>
    <p:sldId id="306" r:id="rId42"/>
    <p:sldId id="307" r:id="rId43"/>
    <p:sldId id="285" r:id="rId44"/>
    <p:sldId id="273" r:id="rId45"/>
    <p:sldId id="327" r:id="rId46"/>
    <p:sldId id="308" r:id="rId47"/>
    <p:sldId id="310" r:id="rId48"/>
    <p:sldId id="311" r:id="rId49"/>
    <p:sldId id="318" r:id="rId50"/>
    <p:sldId id="317" r:id="rId51"/>
    <p:sldId id="319" r:id="rId52"/>
    <p:sldId id="257" r:id="rId53"/>
    <p:sldId id="270" r:id="rId54"/>
    <p:sldId id="258" r:id="rId55"/>
    <p:sldId id="266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 varScale="1">
        <p:scale>
          <a:sx n="51" d="100"/>
          <a:sy n="51" d="100"/>
        </p:scale>
        <p:origin x="-1243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565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19C44-68DD-47B0-8F23-A43E5AAD2DF9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DD7BA-0594-4015-BC5B-E35C4E662A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 txBox="1">
            <a:spLocks noGrp="1"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634643" algn="l"/>
                <a:tab pos="1269286" algn="l"/>
                <a:tab pos="1903929" algn="l"/>
                <a:tab pos="2538573" algn="l"/>
              </a:tabLst>
            </a:pPr>
            <a:fld id="{BB183E56-9194-4A18-867E-8B17E5CF4342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634643" algn="l"/>
                  <a:tab pos="1269286" algn="l"/>
                  <a:tab pos="1903929" algn="l"/>
                  <a:tab pos="2538573" algn="l"/>
                </a:tabLst>
              </a:pPr>
              <a:t>1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fld id="{049F7BE6-4BED-40A0-99DD-C9EB3C60C977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0" algn="l"/>
                  <a:tab pos="392477" algn="l"/>
                  <a:tab pos="786346" algn="l"/>
                  <a:tab pos="1180214" algn="l"/>
                  <a:tab pos="1574082" algn="l"/>
                  <a:tab pos="1967950" algn="l"/>
                  <a:tab pos="2361819" algn="l"/>
                  <a:tab pos="2755687" algn="l"/>
                  <a:tab pos="3149556" algn="l"/>
                  <a:tab pos="3543424" algn="l"/>
                  <a:tab pos="3937293" algn="l"/>
                  <a:tab pos="4331161" algn="l"/>
                  <a:tab pos="4725030" algn="l"/>
                  <a:tab pos="5118898" algn="l"/>
                  <a:tab pos="5512767" algn="l"/>
                  <a:tab pos="5906635" algn="l"/>
                  <a:tab pos="6300504" algn="l"/>
                  <a:tab pos="6694372" algn="l"/>
                  <a:tab pos="7088240" algn="l"/>
                  <a:tab pos="7482108" algn="l"/>
                  <a:tab pos="7875977" algn="l"/>
                </a:tabLst>
              </a:pPr>
              <a:t>3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665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665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 txBox="1">
            <a:spLocks noGrp="1"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634643" algn="l"/>
                <a:tab pos="1269286" algn="l"/>
                <a:tab pos="1903929" algn="l"/>
                <a:tab pos="2538573" algn="l"/>
              </a:tabLst>
            </a:pPr>
            <a:fld id="{300537B9-D1ED-4F93-95D3-25D8A6A8D888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634643" algn="l"/>
                  <a:tab pos="1269286" algn="l"/>
                  <a:tab pos="1903929" algn="l"/>
                  <a:tab pos="2538573" algn="l"/>
                </a:tabLst>
              </a:pPr>
              <a:t>4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 txBox="1">
            <a:spLocks noGrp="1"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634643" algn="l"/>
                <a:tab pos="1269286" algn="l"/>
                <a:tab pos="1903929" algn="l"/>
                <a:tab pos="2538573" algn="l"/>
              </a:tabLst>
            </a:pPr>
            <a:fld id="{91C2A00E-E8D0-417E-9EED-197D3E5572D7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634643" algn="l"/>
                  <a:tab pos="1269286" algn="l"/>
                  <a:tab pos="1903929" algn="l"/>
                  <a:tab pos="2538573" algn="l"/>
                </a:tabLst>
              </a:pPr>
              <a:t>8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fld id="{5EB50898-B627-4A40-B6DB-C6C9E219DB55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0" algn="l"/>
                  <a:tab pos="392477" algn="l"/>
                  <a:tab pos="786346" algn="l"/>
                  <a:tab pos="1180214" algn="l"/>
                  <a:tab pos="1574082" algn="l"/>
                  <a:tab pos="1967950" algn="l"/>
                  <a:tab pos="2361819" algn="l"/>
                  <a:tab pos="2755687" algn="l"/>
                  <a:tab pos="3149556" algn="l"/>
                  <a:tab pos="3543424" algn="l"/>
                  <a:tab pos="3937293" algn="l"/>
                  <a:tab pos="4331161" algn="l"/>
                  <a:tab pos="4725030" algn="l"/>
                  <a:tab pos="5118898" algn="l"/>
                  <a:tab pos="5512767" algn="l"/>
                  <a:tab pos="5906635" algn="l"/>
                  <a:tab pos="6300504" algn="l"/>
                  <a:tab pos="6694372" algn="l"/>
                  <a:tab pos="7088240" algn="l"/>
                  <a:tab pos="7482108" algn="l"/>
                  <a:tab pos="7875977" algn="l"/>
                </a:tabLst>
              </a:pPr>
              <a:t>9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22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522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 txBox="1">
            <a:spLocks noGrp="1"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634643" algn="l"/>
                <a:tab pos="1269286" algn="l"/>
                <a:tab pos="1903929" algn="l"/>
                <a:tab pos="2538573" algn="l"/>
              </a:tabLst>
            </a:pPr>
            <a:fld id="{91C2A00E-E8D0-417E-9EED-197D3E5572D7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634643" algn="l"/>
                  <a:tab pos="1269286" algn="l"/>
                  <a:tab pos="1903929" algn="l"/>
                  <a:tab pos="2538573" algn="l"/>
                </a:tabLst>
              </a:pPr>
              <a:t>11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 txBox="1">
            <a:spLocks noGrp="1"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634643" algn="l"/>
                <a:tab pos="1269286" algn="l"/>
                <a:tab pos="1903929" algn="l"/>
                <a:tab pos="2538573" algn="l"/>
              </a:tabLst>
            </a:pPr>
            <a:fld id="{12B2747E-C007-446F-835E-3E812D535C94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634643" algn="l"/>
                  <a:tab pos="1269286" algn="l"/>
                  <a:tab pos="1903929" algn="l"/>
                  <a:tab pos="2538573" algn="l"/>
                </a:tabLst>
              </a:pPr>
              <a:t>25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 txBox="1">
            <a:spLocks noGrp="1"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634643" algn="l"/>
                <a:tab pos="1269286" algn="l"/>
                <a:tab pos="1903929" algn="l"/>
                <a:tab pos="2538573" algn="l"/>
              </a:tabLst>
            </a:pPr>
            <a:fld id="{6E63EE00-4DCF-4AE7-A887-8722406D1926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634643" algn="l"/>
                  <a:tab pos="1269286" algn="l"/>
                  <a:tab pos="1903929" algn="l"/>
                  <a:tab pos="2538573" algn="l"/>
                </a:tabLst>
              </a:pPr>
              <a:t>27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 txBox="1">
            <a:spLocks noGrp="1"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634643" algn="l"/>
                <a:tab pos="1269286" algn="l"/>
                <a:tab pos="1903929" algn="l"/>
                <a:tab pos="2538573" algn="l"/>
              </a:tabLst>
            </a:pPr>
            <a:fld id="{91C2A00E-E8D0-417E-9EED-197D3E5572D7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634643" algn="l"/>
                  <a:tab pos="1269286" algn="l"/>
                  <a:tab pos="1903929" algn="l"/>
                  <a:tab pos="2538573" algn="l"/>
                </a:tabLst>
              </a:pPr>
              <a:t>29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fld id="{646DC992-D60A-4084-B619-DBDED4021556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0" algn="l"/>
                  <a:tab pos="392477" algn="l"/>
                  <a:tab pos="786346" algn="l"/>
                  <a:tab pos="1180214" algn="l"/>
                  <a:tab pos="1574082" algn="l"/>
                  <a:tab pos="1967950" algn="l"/>
                  <a:tab pos="2361819" algn="l"/>
                  <a:tab pos="2755687" algn="l"/>
                  <a:tab pos="3149556" algn="l"/>
                  <a:tab pos="3543424" algn="l"/>
                  <a:tab pos="3937293" algn="l"/>
                  <a:tab pos="4331161" algn="l"/>
                  <a:tab pos="4725030" algn="l"/>
                  <a:tab pos="5118898" algn="l"/>
                  <a:tab pos="5512767" algn="l"/>
                  <a:tab pos="5906635" algn="l"/>
                  <a:tab pos="6300504" algn="l"/>
                  <a:tab pos="6694372" algn="l"/>
                  <a:tab pos="7088240" algn="l"/>
                  <a:tab pos="7482108" algn="l"/>
                  <a:tab pos="7875977" algn="l"/>
                </a:tabLst>
              </a:pPr>
              <a:t>31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696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696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fld id="{049F7BE6-4BED-40A0-99DD-C9EB3C60C977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0" algn="l"/>
                  <a:tab pos="392477" algn="l"/>
                  <a:tab pos="786346" algn="l"/>
                  <a:tab pos="1180214" algn="l"/>
                  <a:tab pos="1574082" algn="l"/>
                  <a:tab pos="1967950" algn="l"/>
                  <a:tab pos="2361819" algn="l"/>
                  <a:tab pos="2755687" algn="l"/>
                  <a:tab pos="3149556" algn="l"/>
                  <a:tab pos="3543424" algn="l"/>
                  <a:tab pos="3937293" algn="l"/>
                  <a:tab pos="4331161" algn="l"/>
                  <a:tab pos="4725030" algn="l"/>
                  <a:tab pos="5118898" algn="l"/>
                  <a:tab pos="5512767" algn="l"/>
                  <a:tab pos="5906635" algn="l"/>
                  <a:tab pos="6300504" algn="l"/>
                  <a:tab pos="6694372" algn="l"/>
                  <a:tab pos="7088240" algn="l"/>
                  <a:tab pos="7482108" algn="l"/>
                  <a:tab pos="7875977" algn="l"/>
                </a:tabLst>
              </a:pPr>
              <a:t>33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665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665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fld id="{741348EE-3FA7-479C-A4A7-2CEBB423F598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0" algn="l"/>
                  <a:tab pos="392477" algn="l"/>
                  <a:tab pos="786346" algn="l"/>
                  <a:tab pos="1180214" algn="l"/>
                  <a:tab pos="1574082" algn="l"/>
                  <a:tab pos="1967950" algn="l"/>
                  <a:tab pos="2361819" algn="l"/>
                  <a:tab pos="2755687" algn="l"/>
                  <a:tab pos="3149556" algn="l"/>
                  <a:tab pos="3543424" algn="l"/>
                  <a:tab pos="3937293" algn="l"/>
                  <a:tab pos="4331161" algn="l"/>
                  <a:tab pos="4725030" algn="l"/>
                  <a:tab pos="5118898" algn="l"/>
                  <a:tab pos="5512767" algn="l"/>
                  <a:tab pos="5906635" algn="l"/>
                  <a:tab pos="6300504" algn="l"/>
                  <a:tab pos="6694372" algn="l"/>
                  <a:tab pos="7088240" algn="l"/>
                  <a:tab pos="7482108" algn="l"/>
                  <a:tab pos="7875977" algn="l"/>
                </a:tabLst>
              </a:pPr>
              <a:t>34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737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737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3881209" y="8686460"/>
            <a:ext cx="2975352" cy="4561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fld id="{99B99500-0096-4364-94CD-EBC33247CF5B}" type="slidenum">
              <a:rPr lang="ru-RU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95000"/>
                </a:lnSpc>
                <a:tabLst>
                  <a:tab pos="0" algn="l"/>
                  <a:tab pos="392477" algn="l"/>
                  <a:tab pos="786346" algn="l"/>
                  <a:tab pos="1180214" algn="l"/>
                  <a:tab pos="1574082" algn="l"/>
                  <a:tab pos="1967950" algn="l"/>
                  <a:tab pos="2361819" algn="l"/>
                  <a:tab pos="2755687" algn="l"/>
                  <a:tab pos="3149556" algn="l"/>
                  <a:tab pos="3543424" algn="l"/>
                  <a:tab pos="3937293" algn="l"/>
                  <a:tab pos="4331161" algn="l"/>
                  <a:tab pos="4725030" algn="l"/>
                  <a:tab pos="5118898" algn="l"/>
                  <a:tab pos="5512767" algn="l"/>
                  <a:tab pos="5906635" algn="l"/>
                  <a:tab pos="6300504" algn="l"/>
                  <a:tab pos="6694372" algn="l"/>
                  <a:tab pos="7088240" algn="l"/>
                  <a:tab pos="7482108" algn="l"/>
                  <a:tab pos="7875977" algn="l"/>
                </a:tabLst>
              </a:pPr>
              <a:t>50</a:t>
            </a:fld>
            <a:endParaRPr lang="ru-RU" sz="1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778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</p:spPr>
      </p:sp>
      <p:sp>
        <p:nvSpPr>
          <p:cNvPr id="778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9D10F-9A03-43B5-8725-0B755FC35A3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53856-8393-4212-8084-FB94D179C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______________________1.docm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danilovcy.ru/become-a-volunteer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Mo8dqqABjpd9Y-dObVy88uCQ7q9TGBWQmXlVUFdOS3I/edit?usp=sharing" TargetMode="External"/><Relationship Id="rId2" Type="http://schemas.openxmlformats.org/officeDocument/2006/relationships/hyperlink" Target="https://docs.google.com/document/d/1w3pMWilg9TdZBWW11qttQOUt-_m6a8rOktC1-ecb2Jo/edit?usp=sharin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99592" y="2564904"/>
            <a:ext cx="7467600" cy="9906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3500" b="1" dirty="0" smtClean="0">
                <a:solidFill>
                  <a:srgbClr val="00B050"/>
                </a:solidFill>
              </a:rPr>
              <a:t>Основы функционирования волонтерской группы</a:t>
            </a:r>
            <a:r>
              <a:rPr lang="ru-RU" sz="3500" b="1" dirty="0" smtClean="0">
                <a:solidFill>
                  <a:srgbClr val="00B050"/>
                </a:solidFill>
              </a:rPr>
              <a:t> благотворительных ремонтов.</a:t>
            </a:r>
            <a:endParaRPr lang="en-US" sz="3500" b="1" dirty="0" smtClean="0">
              <a:solidFill>
                <a:srgbClr val="00B050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55576" y="4149080"/>
            <a:ext cx="7389813" cy="212725"/>
            <a:chOff x="1056" y="610"/>
            <a:chExt cx="4655" cy="134"/>
          </a:xfrm>
        </p:grpSpPr>
        <p:sp>
          <p:nvSpPr>
            <p:cNvPr id="6159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0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1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6156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7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8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3A071F30-37A6-4546-9141-93FA63D1E722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1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6152" name="Picture 15" descr="danilovci-logo-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60648"/>
            <a:ext cx="22701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67544" y="4653136"/>
            <a:ext cx="813690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Дмитрий Иванин</a:t>
            </a:r>
          </a:p>
          <a:p>
            <a:pPr algn="ctr"/>
            <a:endParaRPr lang="ru-RU" sz="1100" b="1" dirty="0" smtClean="0"/>
          </a:p>
          <a:p>
            <a:pPr algn="ctr"/>
            <a:r>
              <a:rPr lang="ru-RU" sz="2400" dirty="0" smtClean="0"/>
              <a:t>р</a:t>
            </a:r>
            <a:r>
              <a:rPr lang="ru-RU" sz="2400" dirty="0" smtClean="0"/>
              <a:t>уководитель направления социальной помощи взрослым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ТРИ ТИПА ВОЛОНТЕРСТВА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Акция</a:t>
            </a:r>
          </a:p>
          <a:p>
            <a:pPr>
              <a:buNone/>
            </a:pPr>
            <a:r>
              <a:rPr lang="ru-RU" sz="2400" dirty="0" smtClean="0"/>
              <a:t>(тусовка, эмоции, результат здесь и </a:t>
            </a:r>
            <a:r>
              <a:rPr lang="ru-RU" sz="2400" dirty="0" smtClean="0"/>
              <a:t>сейчас)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r>
              <a:rPr lang="ru-RU" b="1" dirty="0" smtClean="0"/>
              <a:t>Разрозненная работы</a:t>
            </a:r>
          </a:p>
          <a:p>
            <a:pPr>
              <a:buNone/>
            </a:pPr>
            <a:r>
              <a:rPr lang="ru-RU" sz="2400" dirty="0" smtClean="0"/>
              <a:t>(конкретное дело, </a:t>
            </a:r>
            <a:r>
              <a:rPr lang="ru-RU" sz="2400" dirty="0" smtClean="0"/>
              <a:t>но каждый сам </a:t>
            </a:r>
            <a:r>
              <a:rPr lang="ru-RU" sz="2400" dirty="0" smtClean="0"/>
              <a:t>по </a:t>
            </a:r>
            <a:r>
              <a:rPr lang="ru-RU" sz="2400" dirty="0" smtClean="0"/>
              <a:t>себе)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r>
              <a:rPr lang="ru-RU" b="1" dirty="0" smtClean="0"/>
              <a:t>Регулярная системная работа</a:t>
            </a:r>
          </a:p>
          <a:p>
            <a:pPr>
              <a:buNone/>
            </a:pPr>
            <a:r>
              <a:rPr lang="ru-RU" sz="2400" dirty="0" smtClean="0"/>
              <a:t>(ответственность, постоянство, </a:t>
            </a:r>
            <a:r>
              <a:rPr lang="ru-RU" sz="2400" dirty="0" smtClean="0"/>
              <a:t>команда)</a:t>
            </a:r>
            <a:endParaRPr lang="ru-RU" sz="2400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dirty="0" smtClean="0">
                <a:solidFill>
                  <a:srgbClr val="000000"/>
                </a:solidFill>
              </a:rPr>
              <a:t>Главный секрет…</a:t>
            </a:r>
            <a:endParaRPr lang="en-US" sz="4400" dirty="0">
              <a:solidFill>
                <a:srgbClr val="000000"/>
              </a:solidFill>
            </a:endParaRPr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27662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3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4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27659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0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1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7654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27655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6FDE6A1-68A0-4955-BC29-316032D1D25D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27656" name="Picture 16" descr="surrealism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412875"/>
            <a:ext cx="358775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7" name="Text Box 17"/>
          <p:cNvSpPr txBox="1">
            <a:spLocks noChangeArrowheads="1"/>
          </p:cNvSpPr>
          <p:nvPr/>
        </p:nvSpPr>
        <p:spPr bwMode="auto">
          <a:xfrm>
            <a:off x="3779838" y="1484313"/>
            <a:ext cx="5184775" cy="4465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9725" indent="-339725">
              <a:lnSpc>
                <a:spcPct val="100000"/>
              </a:lnSpc>
              <a:spcBef>
                <a:spcPts val="638"/>
              </a:spcBef>
              <a:buFont typeface="Arial" charset="0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US" sz="2300">
              <a:solidFill>
                <a:srgbClr val="000000"/>
              </a:solidFill>
            </a:endParaRPr>
          </a:p>
          <a:p>
            <a:pPr marL="339725" indent="-339725" hangingPunct="1">
              <a:lnSpc>
                <a:spcPct val="100000"/>
              </a:lnSpc>
              <a:spcBef>
                <a:spcPts val="638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US" sz="2300">
              <a:solidFill>
                <a:srgbClr val="000000"/>
              </a:solidFill>
            </a:endParaRPr>
          </a:p>
        </p:txBody>
      </p: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3851275" y="1484313"/>
            <a:ext cx="5113338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Ничего не получится без</a:t>
            </a:r>
          </a:p>
          <a:p>
            <a:pPr>
              <a:buFont typeface="Times New Roman" pitchFamily="16" charset="0"/>
              <a:buChar char="•"/>
            </a:pPr>
            <a:endParaRPr lang="ru-RU" sz="2600"/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r>
              <a:rPr lang="ru-RU" sz="2600"/>
              <a:t> </a:t>
            </a:r>
            <a:r>
              <a:rPr lang="ru-RU" sz="2600" b="1"/>
              <a:t>персонифициорованной идеи</a:t>
            </a:r>
            <a:r>
              <a:rPr lang="ru-RU" sz="2600"/>
              <a:t> </a:t>
            </a:r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endParaRPr lang="ru-RU" sz="2600"/>
          </a:p>
          <a:p>
            <a:pPr>
              <a:buClr>
                <a:srgbClr val="CC3300"/>
              </a:buClr>
              <a:buFont typeface="Wingdings" pitchFamily="2" charset="2"/>
              <a:buNone/>
            </a:pPr>
            <a:r>
              <a:rPr lang="ru-RU" sz="2600"/>
              <a:t>или без</a:t>
            </a:r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endParaRPr lang="ru-RU" sz="2600"/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r>
              <a:rPr lang="ru-RU" sz="2600"/>
              <a:t> </a:t>
            </a:r>
            <a:r>
              <a:rPr lang="ru-RU" sz="2600" b="1"/>
              <a:t>идейной персоны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161925"/>
            <a:ext cx="7467600" cy="67468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3500" smtClean="0"/>
              <a:t>Путь выжженной земли</a:t>
            </a:r>
            <a:endParaRPr lang="en-US" sz="3500" smtClean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9230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1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2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9227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8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9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222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9223" name="Text Box 12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D29083C3-B48D-45D8-A145-226A447AEE7E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4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9224" name="Rectangle 13"/>
          <p:cNvSpPr>
            <a:spLocks noChangeArrowheads="1"/>
          </p:cNvSpPr>
          <p:nvPr/>
        </p:nvSpPr>
        <p:spPr bwMode="auto">
          <a:xfrm>
            <a:off x="468313" y="1268413"/>
            <a:ext cx="8351837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marL="215900" indent="-215900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>
                <a:solidFill>
                  <a:srgbClr val="000000"/>
                </a:solidFill>
              </a:rPr>
              <a:t>Желание сделать что-то доброе очень быстро съедает те ресурсы, что есть под рукой: я сам, родные, друзья, коллеги и знакомые.</a:t>
            </a:r>
            <a:endParaRPr lang="ru-RU" sz="2000" b="1">
              <a:solidFill>
                <a:srgbClr val="FF3300"/>
              </a:solidFill>
            </a:endParaRPr>
          </a:p>
        </p:txBody>
      </p:sp>
      <p:pic>
        <p:nvPicPr>
          <p:cNvPr id="9225" name="Picture 16" descr="-выжженная-земл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565400"/>
            <a:ext cx="80168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17"/>
          <p:cNvSpPr>
            <a:spLocks noChangeArrowheads="1"/>
          </p:cNvSpPr>
          <p:nvPr/>
        </p:nvSpPr>
        <p:spPr bwMode="auto">
          <a:xfrm>
            <a:off x="323850" y="4868863"/>
            <a:ext cx="8424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За первый год все ближние или помогли деньгами или поучаствовали волонтерами </a:t>
            </a:r>
            <a:endParaRPr lang="ru-RU" b="1">
              <a:solidFill>
                <a:srgbClr val="000000"/>
              </a:solidFill>
            </a:endParaRPr>
          </a:p>
          <a:p>
            <a:endParaRPr lang="ru-RU" b="1">
              <a:solidFill>
                <a:srgbClr val="000000"/>
              </a:solidFill>
            </a:endParaRPr>
          </a:p>
          <a:p>
            <a:pPr algn="ctr"/>
            <a:r>
              <a:rPr lang="ru-RU" sz="2000" b="1">
                <a:solidFill>
                  <a:srgbClr val="FF3300"/>
                </a:solidFill>
              </a:rPr>
              <a:t>И мы переходим к поставленной задаче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8bot.g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30000"/>
          </a:blip>
          <a:stretch>
            <a:fillRect/>
          </a:stretch>
        </p:blipFill>
        <p:spPr>
          <a:xfrm>
            <a:off x="5796136" y="1196752"/>
            <a:ext cx="3171056" cy="4222035"/>
          </a:xfrm>
        </p:spPr>
      </p:pic>
      <p:sp>
        <p:nvSpPr>
          <p:cNvPr id="5" name="Прямоугольник 4"/>
          <p:cNvSpPr/>
          <p:nvPr/>
        </p:nvSpPr>
        <p:spPr>
          <a:xfrm>
            <a:off x="683568" y="1556792"/>
            <a:ext cx="53823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Волонтер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err="1" smtClean="0"/>
              <a:t>Благополучатель</a:t>
            </a:r>
            <a:r>
              <a:rPr lang="ru-RU" sz="3200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Группа. </a:t>
            </a:r>
            <a:endParaRPr lang="ru-RU" sz="3200" b="1" dirty="0" smtClean="0"/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Координатор</a:t>
            </a:r>
            <a:r>
              <a:rPr lang="ru-RU" sz="3200" b="1" dirty="0" smtClean="0"/>
              <a:t>. </a:t>
            </a:r>
            <a:endParaRPr lang="ru-RU" sz="3200" b="1" dirty="0" smtClean="0"/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Помещение.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Материальные средства (стройматериалы, инструменты, и.т.д.)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Организация.</a:t>
            </a:r>
          </a:p>
          <a:p>
            <a:endParaRPr lang="ru-RU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689100" y="21590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500" b="1" dirty="0" smtClean="0">
                <a:solidFill>
                  <a:srgbClr val="000000"/>
                </a:solidFill>
              </a:rPr>
              <a:t>ИЗ ЧЕГО СОСТОЯТ РЕМОНТЫ</a:t>
            </a:r>
            <a:r>
              <a:rPr lang="en-US" sz="3500" b="1" dirty="0" smtClean="0">
                <a:solidFill>
                  <a:srgbClr val="000000"/>
                </a:solidFill>
              </a:rPr>
              <a:t>?</a:t>
            </a:r>
            <a:endParaRPr lang="en-US" sz="3500" b="1" dirty="0">
              <a:solidFill>
                <a:srgbClr val="00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pic>
        <p:nvPicPr>
          <p:cNvPr id="1026" name="Picture 2" descr="Картинки по запросу линия време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340768"/>
            <a:ext cx="4526213" cy="1440160"/>
          </a:xfrm>
          <a:prstGeom prst="rect">
            <a:avLst/>
          </a:prstGeom>
          <a:noFill/>
        </p:spPr>
      </p:pic>
      <p:pic>
        <p:nvPicPr>
          <p:cNvPr id="1028" name="Picture 4" descr="http://www.allcarsparts.ru/suspension/shockabsorber/spring/products_pictures/24732_midd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437112"/>
            <a:ext cx="1733178" cy="1733178"/>
          </a:xfrm>
          <a:prstGeom prst="rect">
            <a:avLst/>
          </a:prstGeom>
          <a:noFill/>
        </p:spPr>
      </p:pic>
      <p:cxnSp>
        <p:nvCxnSpPr>
          <p:cNvPr id="17" name="Прямая со стрелкой 16"/>
          <p:cNvCxnSpPr/>
          <p:nvPr/>
        </p:nvCxnSpPr>
        <p:spPr>
          <a:xfrm>
            <a:off x="467544" y="3429000"/>
            <a:ext cx="82809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авая фигурная скобка 17"/>
          <p:cNvSpPr/>
          <p:nvPr/>
        </p:nvSpPr>
        <p:spPr>
          <a:xfrm rot="5400000">
            <a:off x="2555776" y="2492896"/>
            <a:ext cx="432048" cy="27363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/>
          <p:cNvSpPr/>
          <p:nvPr/>
        </p:nvSpPr>
        <p:spPr>
          <a:xfrm>
            <a:off x="1043608" y="3068960"/>
            <a:ext cx="792088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лыбающееся лицо 21"/>
          <p:cNvSpPr/>
          <p:nvPr/>
        </p:nvSpPr>
        <p:spPr>
          <a:xfrm>
            <a:off x="3779912" y="3140968"/>
            <a:ext cx="648072" cy="50405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олния 22"/>
          <p:cNvSpPr/>
          <p:nvPr/>
        </p:nvSpPr>
        <p:spPr>
          <a:xfrm>
            <a:off x="2267744" y="3068960"/>
            <a:ext cx="720080" cy="72008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олния 23"/>
          <p:cNvSpPr/>
          <p:nvPr/>
        </p:nvSpPr>
        <p:spPr>
          <a:xfrm>
            <a:off x="4932040" y="3140968"/>
            <a:ext cx="720080" cy="72008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авая фигурная скобка 24"/>
          <p:cNvSpPr/>
          <p:nvPr/>
        </p:nvSpPr>
        <p:spPr>
          <a:xfrm rot="5400000">
            <a:off x="575556" y="3248980"/>
            <a:ext cx="288032" cy="7920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0" y="386104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подготовка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827584" y="270892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рождение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411760" y="40050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год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059832" y="4869160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Проведение ремонтов </a:t>
            </a:r>
          </a:p>
          <a:p>
            <a:r>
              <a:rPr lang="ru-RU" dirty="0" smtClean="0"/>
              <a:t>или</a:t>
            </a:r>
            <a:endParaRPr lang="ru-RU" dirty="0" smtClean="0"/>
          </a:p>
          <a:p>
            <a:r>
              <a:rPr lang="ru-RU" dirty="0" smtClean="0"/>
              <a:t>Функционирование группы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79512" y="1340768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</a:t>
            </a:r>
          </a:p>
          <a:p>
            <a:r>
              <a:rPr lang="ru-RU" dirty="0" smtClean="0"/>
              <a:t>и</a:t>
            </a:r>
            <a:r>
              <a:rPr lang="ru-RU" dirty="0" smtClean="0"/>
              <a:t>ли </a:t>
            </a:r>
          </a:p>
          <a:p>
            <a:r>
              <a:rPr lang="ru-RU" dirty="0" smtClean="0"/>
              <a:t>Жизнь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347048" cy="77809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err="1" smtClean="0"/>
              <a:t>Волонтерство</a:t>
            </a:r>
            <a:r>
              <a:rPr lang="ru-RU" sz="2800" b="1" dirty="0" smtClean="0"/>
              <a:t>  - что это</a:t>
            </a:r>
            <a:r>
              <a:rPr lang="ru-RU" sz="2800" b="1" dirty="0" smtClean="0"/>
              <a:t>?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 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 fontAlgn="base">
              <a:buAutoNum type="arabicPeriod"/>
            </a:pPr>
            <a:r>
              <a:rPr lang="ru-RU" b="1" dirty="0" smtClean="0"/>
              <a:t>Это понимание </a:t>
            </a:r>
            <a:r>
              <a:rPr lang="ru-RU" b="1" dirty="0" smtClean="0"/>
              <a:t>людей</a:t>
            </a:r>
            <a:endParaRPr lang="ru-RU" dirty="0" smtClean="0"/>
          </a:p>
          <a:p>
            <a:pPr fontAlgn="base">
              <a:buNone/>
            </a:pPr>
            <a:r>
              <a:rPr lang="ru-RU" b="1" dirty="0" smtClean="0"/>
              <a:t>2</a:t>
            </a:r>
            <a:r>
              <a:rPr lang="ru-RU" b="1" dirty="0" smtClean="0"/>
              <a:t>. Это пройти по «лезвию ножа»</a:t>
            </a:r>
            <a:endParaRPr lang="ru-RU" dirty="0" smtClean="0"/>
          </a:p>
          <a:p>
            <a:pPr fontAlgn="base">
              <a:buNone/>
            </a:pPr>
            <a:r>
              <a:rPr lang="ru-RU" b="1" dirty="0" smtClean="0"/>
              <a:t>3</a:t>
            </a:r>
            <a:r>
              <a:rPr lang="ru-RU" b="1" dirty="0" smtClean="0"/>
              <a:t>. Это ради кого?</a:t>
            </a:r>
            <a:endParaRPr lang="ru-RU" dirty="0" smtClean="0"/>
          </a:p>
          <a:p>
            <a:pPr fontAlgn="base">
              <a:buNone/>
            </a:pPr>
            <a:r>
              <a:rPr lang="ru-RU" b="1" dirty="0" smtClean="0"/>
              <a:t>4</a:t>
            </a:r>
            <a:r>
              <a:rPr lang="ru-RU" b="1" dirty="0" smtClean="0"/>
              <a:t>. Это взаимная открытость</a:t>
            </a:r>
            <a:endParaRPr lang="ru-RU" dirty="0" smtClean="0"/>
          </a:p>
          <a:p>
            <a:pPr fontAlgn="base">
              <a:buNone/>
            </a:pPr>
            <a:r>
              <a:rPr lang="ru-RU" b="1" dirty="0" smtClean="0"/>
              <a:t>5</a:t>
            </a:r>
            <a:r>
              <a:rPr lang="ru-RU" b="1" dirty="0" smtClean="0"/>
              <a:t>. Это </a:t>
            </a:r>
            <a:r>
              <a:rPr lang="ru-RU" b="1" dirty="0" smtClean="0"/>
              <a:t>партнерство, это границы.</a:t>
            </a:r>
          </a:p>
          <a:p>
            <a:pPr fontAlgn="base">
              <a:buNone/>
            </a:pPr>
            <a:r>
              <a:rPr lang="ru-RU" b="1" dirty="0" smtClean="0"/>
              <a:t>6</a:t>
            </a:r>
            <a:r>
              <a:rPr lang="ru-RU" b="1" dirty="0" smtClean="0"/>
              <a:t>. Это затраты!</a:t>
            </a:r>
            <a:endParaRPr lang="ru-RU" dirty="0" smtClean="0"/>
          </a:p>
          <a:p>
            <a:pPr fontAlgn="base">
              <a:buNone/>
            </a:pPr>
            <a:r>
              <a:rPr lang="ru-RU" b="1" dirty="0" smtClean="0"/>
              <a:t>7</a:t>
            </a:r>
            <a:r>
              <a:rPr lang="ru-RU" b="1" dirty="0" smtClean="0"/>
              <a:t>. Это групповое служение</a:t>
            </a:r>
            <a:endParaRPr lang="ru-RU" dirty="0" smtClean="0"/>
          </a:p>
          <a:p>
            <a:pPr fontAlgn="base">
              <a:buNone/>
            </a:pPr>
            <a:r>
              <a:rPr lang="ru-RU" b="1" dirty="0" smtClean="0"/>
              <a:t>8</a:t>
            </a:r>
            <a:r>
              <a:rPr lang="ru-RU" b="1" dirty="0" smtClean="0"/>
              <a:t>. Это профессиональное </a:t>
            </a:r>
            <a:r>
              <a:rPr lang="ru-RU" b="1" dirty="0" smtClean="0"/>
              <a:t>дело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146050"/>
            <a:ext cx="7467600" cy="9906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15372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3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4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5369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0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1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5367" name="Text Box 12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E018B550-8D65-468C-B952-087433997E7D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8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16" name="Picture 2" descr="E:\Вебинар Милосердие\C1UZaNCOK-g.jpg"/>
          <p:cNvPicPr>
            <a:picLocks noChangeAspect="1" noChangeArrowheads="1"/>
          </p:cNvPicPr>
          <p:nvPr/>
        </p:nvPicPr>
        <p:blipFill>
          <a:blip r:embed="rId4" cstate="print"/>
          <a:srcRect l="20211" r="7488"/>
          <a:stretch>
            <a:fillRect/>
          </a:stretch>
        </p:blipFill>
        <p:spPr bwMode="auto">
          <a:xfrm>
            <a:off x="-1" y="1412776"/>
            <a:ext cx="5305993" cy="4896544"/>
          </a:xfrm>
          <a:prstGeom prst="rect">
            <a:avLst/>
          </a:prstGeom>
          <a:noFill/>
        </p:spPr>
      </p:pic>
      <p:pic>
        <p:nvPicPr>
          <p:cNvPr id="17" name="Picture 4" descr="E:\Вебинар Милосердие\6Q5NNXSFBbk.jpg"/>
          <p:cNvPicPr>
            <a:picLocks noChangeAspect="1" noChangeArrowheads="1"/>
          </p:cNvPicPr>
          <p:nvPr/>
        </p:nvPicPr>
        <p:blipFill>
          <a:blip r:embed="rId5" cstate="print"/>
          <a:srcRect t="12457" r="-120" b="1208"/>
          <a:stretch>
            <a:fillRect/>
          </a:stretch>
        </p:blipFill>
        <p:spPr bwMode="auto">
          <a:xfrm>
            <a:off x="5292080" y="1412776"/>
            <a:ext cx="3851920" cy="4990545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195736" y="332656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 dirty="0" err="1" smtClean="0">
                <a:solidFill>
                  <a:srgbClr val="00B050"/>
                </a:solidFill>
              </a:rPr>
              <a:t>Что</a:t>
            </a:r>
            <a:r>
              <a:rPr lang="en-US" sz="3600" b="1" dirty="0" smtClean="0">
                <a:solidFill>
                  <a:srgbClr val="00B050"/>
                </a:solidFill>
              </a:rPr>
              <a:t> у </a:t>
            </a:r>
            <a:r>
              <a:rPr lang="en-US" sz="3600" b="1" dirty="0" err="1" smtClean="0">
                <a:solidFill>
                  <a:srgbClr val="00B050"/>
                </a:solidFill>
              </a:rPr>
              <a:t>волонтера</a:t>
            </a:r>
            <a:r>
              <a:rPr lang="en-US" sz="3600" b="1" dirty="0" smtClean="0">
                <a:solidFill>
                  <a:srgbClr val="00B050"/>
                </a:solidFill>
              </a:rPr>
              <a:t> в </a:t>
            </a:r>
            <a:r>
              <a:rPr lang="en-US" sz="3600" b="1" dirty="0" err="1" smtClean="0">
                <a:solidFill>
                  <a:srgbClr val="00B050"/>
                </a:solidFill>
              </a:rPr>
              <a:t>голове</a:t>
            </a:r>
            <a:r>
              <a:rPr lang="en-US" sz="3600" b="1" dirty="0" smtClean="0">
                <a:solidFill>
                  <a:srgbClr val="00B050"/>
                </a:solidFill>
              </a:rPr>
              <a:t>?</a:t>
            </a:r>
            <a:endParaRPr lang="en-US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689100" y="21590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500" b="1" dirty="0" err="1">
                <a:solidFill>
                  <a:srgbClr val="00B050"/>
                </a:solidFill>
              </a:rPr>
              <a:t>Что</a:t>
            </a:r>
            <a:r>
              <a:rPr lang="en-US" sz="3500" b="1" dirty="0">
                <a:solidFill>
                  <a:srgbClr val="00B050"/>
                </a:solidFill>
              </a:rPr>
              <a:t> у </a:t>
            </a:r>
            <a:r>
              <a:rPr lang="en-US" sz="3500" b="1" dirty="0" err="1">
                <a:solidFill>
                  <a:srgbClr val="00B050"/>
                </a:solidFill>
              </a:rPr>
              <a:t>волонтера</a:t>
            </a:r>
            <a:r>
              <a:rPr lang="en-US" sz="3500" b="1" dirty="0">
                <a:solidFill>
                  <a:srgbClr val="00B050"/>
                </a:solidFill>
              </a:rPr>
              <a:t> в </a:t>
            </a:r>
            <a:r>
              <a:rPr lang="en-US" sz="3500" b="1" dirty="0" err="1">
                <a:solidFill>
                  <a:srgbClr val="00B050"/>
                </a:solidFill>
              </a:rPr>
              <a:t>голове</a:t>
            </a:r>
            <a:r>
              <a:rPr lang="en-US" sz="3500" b="1" dirty="0">
                <a:solidFill>
                  <a:srgbClr val="00B050"/>
                </a:solidFill>
              </a:rPr>
              <a:t>?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13324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5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6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332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18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13319" name="Text Box 13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833BE59-75E0-4903-9307-192A8FABA2CC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13320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216025"/>
            <a:ext cx="7010400" cy="5030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Понимание людей</a:t>
            </a:r>
            <a:br>
              <a:rPr lang="ru-RU" dirty="0" smtClean="0"/>
            </a:br>
            <a:r>
              <a:rPr lang="ru-RU" sz="27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smtClean="0"/>
              <a:t>мотивация и ресурсы)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1484784"/>
            <a:ext cx="5760640" cy="48006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Внутренняя мотивация волонтера</a:t>
            </a:r>
          </a:p>
          <a:p>
            <a:pPr>
              <a:buFontTx/>
              <a:buChar char="-"/>
            </a:pPr>
            <a:r>
              <a:rPr lang="ru-RU" sz="2400" dirty="0" smtClean="0"/>
              <a:t>Важна ли она?</a:t>
            </a:r>
          </a:p>
          <a:p>
            <a:pPr>
              <a:buFontTx/>
              <a:buChar char="-"/>
            </a:pPr>
            <a:r>
              <a:rPr lang="ru-RU" sz="2400" dirty="0" smtClean="0"/>
              <a:t>Можно ли, и стоит ли менять извне?</a:t>
            </a:r>
          </a:p>
          <a:p>
            <a:pPr>
              <a:buFontTx/>
              <a:buChar char="-"/>
            </a:pPr>
            <a:r>
              <a:rPr lang="ru-RU" sz="2400" dirty="0" smtClean="0"/>
              <a:t>С какой мотивацией нельзя работать?</a:t>
            </a:r>
          </a:p>
          <a:p>
            <a:r>
              <a:rPr lang="ru-RU" b="1" dirty="0" smtClean="0"/>
              <a:t>Внешняя мотивация (миссия организации)</a:t>
            </a:r>
          </a:p>
          <a:p>
            <a:pPr>
              <a:buFontTx/>
              <a:buChar char="-"/>
            </a:pPr>
            <a:r>
              <a:rPr lang="ru-RU" sz="2600" dirty="0" smtClean="0"/>
              <a:t>Не может быть </a:t>
            </a:r>
            <a:r>
              <a:rPr lang="ru-RU" sz="2600" dirty="0" err="1" smtClean="0"/>
              <a:t>идеологичной</a:t>
            </a:r>
            <a:r>
              <a:rPr lang="ru-RU" sz="2600" dirty="0" smtClean="0"/>
              <a:t>, завышенной</a:t>
            </a:r>
          </a:p>
          <a:p>
            <a:pPr>
              <a:buFontTx/>
              <a:buChar char="-"/>
            </a:pPr>
            <a:r>
              <a:rPr lang="ru-RU" sz="2600" dirty="0" smtClean="0"/>
              <a:t>Не может создавать чувство вины</a:t>
            </a:r>
          </a:p>
          <a:p>
            <a:pPr>
              <a:buFontTx/>
              <a:buChar char="-"/>
            </a:pPr>
            <a:r>
              <a:rPr lang="ru-RU" sz="2600" dirty="0" smtClean="0"/>
              <a:t>Должна быть конкретной и результативной</a:t>
            </a:r>
          </a:p>
          <a:p>
            <a:pPr>
              <a:buFontTx/>
              <a:buChar char="-"/>
            </a:pPr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4" name="Picture 2" descr="G:\Юра\Даниловцы\Лого Даниловц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5280" y="1"/>
            <a:ext cx="908719" cy="90872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pic>
        <p:nvPicPr>
          <p:cNvPr id="53249" name="Picture 1" descr="E:\Вебинар Милосердие\qXum_MSue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628800"/>
            <a:ext cx="288032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146050"/>
            <a:ext cx="7467600" cy="9906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 smtClean="0"/>
              <a:t>Что у волонтера в голове?</a:t>
            </a:r>
            <a:br>
              <a:rPr lang="en-US" sz="4000" smtClean="0"/>
            </a:br>
            <a:endParaRPr lang="en-US" sz="4000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15372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3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4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5369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0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1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15367" name="Text Box 12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E018B550-8D65-468C-B952-087433997E7D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11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1536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524000"/>
            <a:ext cx="5940425" cy="4502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8" descr="1249723722_kop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1557338"/>
            <a:ext cx="1341437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mtClean="0"/>
              <a:t>Волонтер – это:</a:t>
            </a: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187450" y="1412875"/>
            <a:ext cx="7175500" cy="184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4488" indent="-342900" hangingPunct="1">
              <a:lnSpc>
                <a:spcPct val="100000"/>
              </a:lnSpc>
              <a:spcBef>
                <a:spcPts val="638"/>
              </a:spcBef>
              <a:buClrTx/>
              <a:buSzPct val="45000"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 b="1">
                <a:solidFill>
                  <a:schemeClr val="accent2"/>
                </a:solidFill>
                <a:latin typeface="Gill Sans MT" charset="0"/>
              </a:rPr>
              <a:t>Часто воспринимают</a:t>
            </a:r>
            <a:r>
              <a:rPr lang="ru-RU" sz="2400" b="1">
                <a:solidFill>
                  <a:schemeClr val="accent2"/>
                </a:solidFill>
              </a:rPr>
              <a:t>, как ресурс</a:t>
            </a:r>
            <a:r>
              <a:rPr lang="en-US" sz="2400" b="1">
                <a:solidFill>
                  <a:schemeClr val="accent2"/>
                </a:solidFill>
                <a:latin typeface="Gill Sans MT" charset="0"/>
              </a:rPr>
              <a:t>:</a:t>
            </a:r>
          </a:p>
          <a:p>
            <a:pPr marL="344488" indent="-342900" hangingPunct="1">
              <a:lnSpc>
                <a:spcPct val="100000"/>
              </a:lnSpc>
              <a:spcBef>
                <a:spcPts val="638"/>
              </a:spcBef>
              <a:buClr>
                <a:schemeClr val="accent2"/>
              </a:buClr>
              <a:buSzTx/>
              <a:buFont typeface="Wingdings" pitchFamily="2" charset="2"/>
              <a:buChar char="ü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Личное время</a:t>
            </a:r>
          </a:p>
          <a:p>
            <a:pPr marL="344488" indent="-342900" hangingPunct="1">
              <a:lnSpc>
                <a:spcPct val="100000"/>
              </a:lnSpc>
              <a:spcBef>
                <a:spcPts val="638"/>
              </a:spcBef>
              <a:buClr>
                <a:schemeClr val="accent2"/>
              </a:buClr>
              <a:buSzTx/>
              <a:buFont typeface="Wingdings" pitchFamily="2" charset="2"/>
              <a:buChar char="ü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Собственные силы </a:t>
            </a:r>
          </a:p>
          <a:p>
            <a:pPr marL="344488" indent="-342900" hangingPunct="1">
              <a:lnSpc>
                <a:spcPct val="100000"/>
              </a:lnSpc>
              <a:spcBef>
                <a:spcPts val="638"/>
              </a:spcBef>
              <a:buClr>
                <a:schemeClr val="accent2"/>
              </a:buClr>
              <a:buSzTx/>
              <a:buFont typeface="Wingdings" pitchFamily="2" charset="2"/>
              <a:buChar char="ü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Собственные умения</a:t>
            </a:r>
          </a:p>
          <a:p>
            <a:pPr marL="344488" indent="-342900" hangingPunct="1">
              <a:lnSpc>
                <a:spcPct val="100000"/>
              </a:lnSpc>
              <a:spcBef>
                <a:spcPts val="638"/>
              </a:spcBef>
              <a:buClrTx/>
              <a:buSzPct val="45000"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endParaRPr lang="en-US" sz="2400" b="1">
              <a:solidFill>
                <a:srgbClr val="000000"/>
              </a:solidFill>
              <a:latin typeface="Gill Sans MT" charset="0"/>
            </a:endParaRPr>
          </a:p>
          <a:p>
            <a:pPr marL="344488" indent="-342900" hangingPunct="1">
              <a:lnSpc>
                <a:spcPct val="100000"/>
              </a:lnSpc>
              <a:spcBef>
                <a:spcPts val="638"/>
              </a:spcBef>
              <a:buClrTx/>
              <a:buSzPct val="80000"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endParaRPr lang="en-US" sz="2400" b="1">
              <a:solidFill>
                <a:srgbClr val="000000"/>
              </a:solidFill>
              <a:latin typeface="Gill Sans MT" charset="0"/>
            </a:endParaRPr>
          </a:p>
          <a:p>
            <a:pPr marL="344488" indent="-342900" hangingPunct="1">
              <a:lnSpc>
                <a:spcPct val="100000"/>
              </a:lnSpc>
              <a:spcBef>
                <a:spcPts val="638"/>
              </a:spcBef>
              <a:buClrTx/>
              <a:buSzPct val="80000"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endParaRPr lang="en-US" sz="2400" b="1">
              <a:solidFill>
                <a:srgbClr val="000000"/>
              </a:solidFill>
              <a:latin typeface="Gill Sans MT" charset="0"/>
            </a:endParaRP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19471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2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3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19468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9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0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9464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19465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833CE98-00D3-4C6A-A878-F389E025BBD3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19466" name="Text Box 16"/>
          <p:cNvSpPr txBox="1">
            <a:spLocks noChangeArrowheads="1"/>
          </p:cNvSpPr>
          <p:nvPr/>
        </p:nvSpPr>
        <p:spPr bwMode="auto">
          <a:xfrm>
            <a:off x="1258888" y="3789363"/>
            <a:ext cx="5795962" cy="2386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215900" indent="-214313" hangingPunct="1">
              <a:lnSpc>
                <a:spcPct val="100000"/>
              </a:lnSpc>
              <a:spcBef>
                <a:spcPts val="638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 b="1" dirty="0" err="1">
                <a:solidFill>
                  <a:srgbClr val="FF3300"/>
                </a:solidFill>
                <a:latin typeface="Gill Sans MT" charset="0"/>
              </a:rPr>
              <a:t>На</a:t>
            </a:r>
            <a:r>
              <a:rPr lang="en-US" sz="2400" b="1" dirty="0">
                <a:solidFill>
                  <a:srgbClr val="FF3300"/>
                </a:solidFill>
                <a:latin typeface="Gill Sans MT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Gill Sans MT" charset="0"/>
              </a:rPr>
              <a:t>самом</a:t>
            </a:r>
            <a:r>
              <a:rPr lang="en-US" sz="2400" b="1" dirty="0">
                <a:solidFill>
                  <a:srgbClr val="FF3300"/>
                </a:solidFill>
                <a:latin typeface="Gill Sans MT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Gill Sans MT" charset="0"/>
              </a:rPr>
              <a:t>деле</a:t>
            </a:r>
            <a:r>
              <a:rPr lang="ru-RU" sz="2400" b="1" dirty="0">
                <a:solidFill>
                  <a:srgbClr val="FF3300"/>
                </a:solidFill>
              </a:rPr>
              <a:t> – партнер:</a:t>
            </a:r>
            <a:endParaRPr lang="en-US" sz="2400" b="1" dirty="0">
              <a:solidFill>
                <a:srgbClr val="FF3300"/>
              </a:solidFill>
            </a:endParaRPr>
          </a:p>
          <a:p>
            <a:pPr marL="215900" indent="-214313" hangingPunct="1">
              <a:lnSpc>
                <a:spcPct val="100000"/>
              </a:lnSpc>
              <a:spcBef>
                <a:spcPts val="638"/>
              </a:spcBef>
              <a:buClr>
                <a:srgbClr val="FF3300"/>
              </a:buClr>
              <a:buSzTx/>
              <a:buFont typeface="Wingdings" pitchFamily="2" charset="2"/>
              <a:buChar char="Ø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Свободная</a:t>
            </a: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воля</a:t>
            </a:r>
            <a:endParaRPr lang="en-US" sz="2400" dirty="0">
              <a:solidFill>
                <a:srgbClr val="000000"/>
              </a:solidFill>
              <a:latin typeface="Gill Sans MT" charset="0"/>
            </a:endParaRPr>
          </a:p>
          <a:p>
            <a:pPr marL="215900" indent="-214313" hangingPunct="1">
              <a:lnSpc>
                <a:spcPct val="100000"/>
              </a:lnSpc>
              <a:spcBef>
                <a:spcPts val="638"/>
              </a:spcBef>
              <a:buClr>
                <a:srgbClr val="FF3300"/>
              </a:buClr>
              <a:buSzTx/>
              <a:buFont typeface="Wingdings" pitchFamily="2" charset="2"/>
              <a:buChar char="Ø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Воля</a:t>
            </a: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 к </a:t>
            </a: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доброму</a:t>
            </a: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делу</a:t>
            </a:r>
            <a:endParaRPr lang="en-US" sz="2400" dirty="0">
              <a:solidFill>
                <a:srgbClr val="000000"/>
              </a:solidFill>
              <a:latin typeface="Gill Sans MT" charset="0"/>
            </a:endParaRPr>
          </a:p>
          <a:p>
            <a:pPr marL="215900" indent="-214313" hangingPunct="1">
              <a:lnSpc>
                <a:spcPct val="100000"/>
              </a:lnSpc>
              <a:spcBef>
                <a:spcPts val="638"/>
              </a:spcBef>
              <a:buClr>
                <a:srgbClr val="FF3300"/>
              </a:buClr>
              <a:buSzTx/>
              <a:buFont typeface="Wingdings" pitchFamily="2" charset="2"/>
              <a:buChar char="Ø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 dirty="0" err="1" smtClean="0">
                <a:solidFill>
                  <a:srgbClr val="000000"/>
                </a:solidFill>
                <a:latin typeface="Gill Sans MT" charset="0"/>
              </a:rPr>
              <a:t>Конкретное</a:t>
            </a:r>
            <a:r>
              <a:rPr lang="en-US" sz="2400" dirty="0" smtClean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дело</a:t>
            </a:r>
            <a:endParaRPr lang="en-US" sz="2400" dirty="0">
              <a:solidFill>
                <a:srgbClr val="000000"/>
              </a:solidFill>
              <a:latin typeface="Gill Sans MT" charset="0"/>
            </a:endParaRPr>
          </a:p>
          <a:p>
            <a:pPr marL="215900" indent="-214313" hangingPunct="1">
              <a:lnSpc>
                <a:spcPct val="100000"/>
              </a:lnSpc>
              <a:spcBef>
                <a:spcPts val="638"/>
              </a:spcBef>
              <a:buClr>
                <a:srgbClr val="FF3300"/>
              </a:buClr>
              <a:buSzTx/>
              <a:buFont typeface="Wingdings" pitchFamily="2" charset="2"/>
              <a:buChar char="Ø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Личные</a:t>
            </a: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charset="0"/>
              </a:rPr>
              <a:t>отношения</a:t>
            </a:r>
            <a:endParaRPr lang="en-US" sz="2400" dirty="0">
              <a:solidFill>
                <a:srgbClr val="000000"/>
              </a:solidFill>
              <a:latin typeface="Gill Sans MT" charset="0"/>
            </a:endParaRPr>
          </a:p>
          <a:p>
            <a:pPr marL="215900" indent="-214313" hangingPunct="1">
              <a:lnSpc>
                <a:spcPct val="100000"/>
              </a:lnSpc>
              <a:spcBef>
                <a:spcPts val="638"/>
              </a:spcBef>
              <a:buClrTx/>
              <a:buFontTx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endParaRPr lang="en-US" sz="2400" dirty="0">
              <a:solidFill>
                <a:srgbClr val="000000"/>
              </a:solidFill>
              <a:latin typeface="Gill Sans MT" charset="0"/>
            </a:endParaRPr>
          </a:p>
        </p:txBody>
      </p:sp>
      <p:pic>
        <p:nvPicPr>
          <p:cNvPr id="19467" name="Picture 20" descr="рукопожатие-265656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4581525"/>
            <a:ext cx="17272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88913"/>
            <a:ext cx="7467600" cy="80168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000" b="1" smtClean="0"/>
              <a:t>П</a:t>
            </a:r>
            <a:r>
              <a:rPr lang="en-US" sz="3000" b="1" smtClean="0"/>
              <a:t>ройти по лезвию «ножа»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0" y="1371600"/>
            <a:ext cx="5181600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54013" indent="-276225">
              <a:spcBef>
                <a:spcPts val="638"/>
              </a:spcBef>
              <a:buClr>
                <a:srgbClr val="3891A7"/>
              </a:buClr>
              <a:buSzPct val="80000"/>
              <a:buFont typeface="Wingdings 2" charset="2"/>
              <a:buChar char="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Волонтеры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-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это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те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кто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нашел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хрупкий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баланс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между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своим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запросом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своим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пониманием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доброго дела 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и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тем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что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предложила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ему</a:t>
            </a:r>
            <a:r>
              <a:rPr lang="en-US" sz="25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организация</a:t>
            </a:r>
            <a:r>
              <a:rPr lang="ru-RU" sz="25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. Волонтерская Организация  </a:t>
            </a:r>
            <a:r>
              <a:rPr lang="ru-RU" sz="25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так же ответственна </a:t>
            </a:r>
            <a:r>
              <a:rPr lang="ru-RU" sz="25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за сохранение этого </a:t>
            </a:r>
            <a:r>
              <a:rPr lang="ru-RU" sz="25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баланса.</a:t>
            </a:r>
            <a:endParaRPr lang="en-US" sz="25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26638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9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0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26635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6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7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26632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9E1FA24-4724-493F-8DA9-DB6DC67EC3EA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13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26633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524000"/>
            <a:ext cx="3800475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6634" name="Rectangle 16"/>
          <p:cNvSpPr>
            <a:spLocks noChangeArrowheads="1"/>
          </p:cNvSpPr>
          <p:nvPr/>
        </p:nvSpPr>
        <p:spPr bwMode="auto">
          <a:xfrm>
            <a:off x="179512" y="4437112"/>
            <a:ext cx="8610600" cy="20144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marL="354013" indent="-276225">
              <a:buClr>
                <a:srgbClr val="3891A7"/>
              </a:buClr>
              <a:buSzPct val="80000"/>
              <a:buFont typeface="Wingdings 2" charset="2"/>
              <a:buChar char="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500" dirty="0" smtClean="0"/>
              <a:t>В добровольчестве определяющей является некая тайна, </a:t>
            </a:r>
            <a:r>
              <a:rPr lang="ru-RU" sz="2500" dirty="0" err="1" smtClean="0"/>
              <a:t>незаданность</a:t>
            </a:r>
            <a:r>
              <a:rPr lang="ru-RU" sz="2500" dirty="0" smtClean="0"/>
              <a:t> </a:t>
            </a:r>
            <a:r>
              <a:rPr lang="ru-RU" sz="2500" dirty="0" smtClean="0"/>
              <a:t>той формы и даже содержания, что рождается в сердце каждого добровольца. </a:t>
            </a:r>
            <a:r>
              <a:rPr lang="ru-RU" sz="2500" dirty="0" smtClean="0"/>
              <a:t>Тут </a:t>
            </a:r>
            <a:r>
              <a:rPr lang="ru-RU" sz="2500" dirty="0" smtClean="0"/>
              <a:t>коренится тайна волонтерской энергии.</a:t>
            </a:r>
          </a:p>
          <a:p>
            <a:pPr marL="354013" indent="-276225" hangingPunct="1">
              <a:lnSpc>
                <a:spcPct val="100000"/>
              </a:lnSpc>
              <a:buClr>
                <a:srgbClr val="3891A7"/>
              </a:buClr>
              <a:buSzPct val="80000"/>
              <a:buFont typeface="Wingdings 2" charset="2"/>
              <a:buChar char="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endParaRPr lang="ru-RU" sz="2500" dirty="0">
              <a:solidFill>
                <a:srgbClr val="000000"/>
              </a:solidFill>
              <a:latin typeface="Gill Sans MT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500" dirty="0" smtClean="0"/>
              <a:t>Вывод: к</a:t>
            </a:r>
            <a:r>
              <a:rPr lang="en-US" sz="3500" dirty="0" err="1" smtClean="0"/>
              <a:t>омпетенция</a:t>
            </a:r>
            <a:r>
              <a:rPr lang="en-US" sz="3500" dirty="0" smtClean="0"/>
              <a:t> </a:t>
            </a:r>
            <a:r>
              <a:rPr lang="en-US" sz="3500" dirty="0" smtClean="0"/>
              <a:t>и </a:t>
            </a:r>
            <a:r>
              <a:rPr lang="en-US" sz="3500" dirty="0" err="1" smtClean="0"/>
              <a:t>ответственность</a:t>
            </a:r>
            <a:endParaRPr lang="en-US" sz="3500" dirty="0" smtClean="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3949700"/>
            <a:ext cx="8686800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55600" indent="-276225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Tx/>
              <a:buSzPct val="80000"/>
              <a:buFontTx/>
              <a:buNone/>
              <a:tabLst>
                <a:tab pos="355600" algn="l"/>
                <a:tab pos="803275" algn="l"/>
                <a:tab pos="1252538" algn="l"/>
                <a:tab pos="1701800" algn="l"/>
                <a:tab pos="2151063" algn="l"/>
                <a:tab pos="2600325" algn="l"/>
                <a:tab pos="3049588" algn="l"/>
                <a:tab pos="3498850" algn="l"/>
                <a:tab pos="3948113" algn="l"/>
                <a:tab pos="4397375" algn="l"/>
                <a:tab pos="4846638" algn="l"/>
                <a:tab pos="5295900" algn="l"/>
                <a:tab pos="5745163" algn="l"/>
                <a:tab pos="6194425" algn="l"/>
                <a:tab pos="6643688" algn="l"/>
                <a:tab pos="7092950" algn="l"/>
                <a:tab pos="7542213" algn="l"/>
                <a:tab pos="7991475" algn="l"/>
                <a:tab pos="8440738" algn="l"/>
                <a:tab pos="8890000" algn="l"/>
                <a:tab pos="9339263" algn="l"/>
              </a:tabLst>
            </a:pPr>
            <a:endParaRPr lang="en-US" sz="2200">
              <a:solidFill>
                <a:srgbClr val="000000"/>
              </a:solidFill>
              <a:latin typeface="Gill Sans MT" charset="0"/>
            </a:endParaRPr>
          </a:p>
          <a:p>
            <a:pPr marL="355600" indent="-276225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Tx/>
              <a:buSzPct val="80000"/>
              <a:buFontTx/>
              <a:buNone/>
              <a:tabLst>
                <a:tab pos="355600" algn="l"/>
                <a:tab pos="803275" algn="l"/>
                <a:tab pos="1252538" algn="l"/>
                <a:tab pos="1701800" algn="l"/>
                <a:tab pos="2151063" algn="l"/>
                <a:tab pos="2600325" algn="l"/>
                <a:tab pos="3049588" algn="l"/>
                <a:tab pos="3498850" algn="l"/>
                <a:tab pos="3948113" algn="l"/>
                <a:tab pos="4397375" algn="l"/>
                <a:tab pos="4846638" algn="l"/>
                <a:tab pos="5295900" algn="l"/>
                <a:tab pos="5745163" algn="l"/>
                <a:tab pos="6194425" algn="l"/>
                <a:tab pos="6643688" algn="l"/>
                <a:tab pos="7092950" algn="l"/>
                <a:tab pos="7542213" algn="l"/>
                <a:tab pos="7991475" algn="l"/>
                <a:tab pos="8440738" algn="l"/>
                <a:tab pos="8890000" algn="l"/>
                <a:tab pos="9339263" algn="l"/>
              </a:tabLst>
            </a:pPr>
            <a:endParaRPr lang="en-US" sz="2200">
              <a:solidFill>
                <a:srgbClr val="000000"/>
              </a:solidFill>
              <a:latin typeface="Gill Sans MT" charset="0"/>
            </a:endParaRPr>
          </a:p>
          <a:p>
            <a:pPr marL="355600" indent="-276225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Tx/>
              <a:buSzPct val="80000"/>
              <a:buFontTx/>
              <a:buNone/>
              <a:tabLst>
                <a:tab pos="355600" algn="l"/>
                <a:tab pos="803275" algn="l"/>
                <a:tab pos="1252538" algn="l"/>
                <a:tab pos="1701800" algn="l"/>
                <a:tab pos="2151063" algn="l"/>
                <a:tab pos="2600325" algn="l"/>
                <a:tab pos="3049588" algn="l"/>
                <a:tab pos="3498850" algn="l"/>
                <a:tab pos="3948113" algn="l"/>
                <a:tab pos="4397375" algn="l"/>
                <a:tab pos="4846638" algn="l"/>
                <a:tab pos="5295900" algn="l"/>
                <a:tab pos="5745163" algn="l"/>
                <a:tab pos="6194425" algn="l"/>
                <a:tab pos="6643688" algn="l"/>
                <a:tab pos="7092950" algn="l"/>
                <a:tab pos="7542213" algn="l"/>
                <a:tab pos="7991475" algn="l"/>
                <a:tab pos="8440738" algn="l"/>
                <a:tab pos="8890000" algn="l"/>
                <a:tab pos="9339263" algn="l"/>
              </a:tabLst>
            </a:pPr>
            <a:endParaRPr lang="en-US" sz="2200">
              <a:solidFill>
                <a:srgbClr val="000000"/>
              </a:solidFill>
              <a:latin typeface="Gill Sans MT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22542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3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4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22539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0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1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22536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F93E3B9-F4B1-4B6A-92F8-68A0200DD289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22537" name="Rectangle 15"/>
          <p:cNvSpPr>
            <a:spLocks noChangeArrowheads="1"/>
          </p:cNvSpPr>
          <p:nvPr/>
        </p:nvSpPr>
        <p:spPr bwMode="auto">
          <a:xfrm>
            <a:off x="144463" y="1439863"/>
            <a:ext cx="8748712" cy="572319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marL="354013" indent="-276225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>
                <a:srgbClr val="CC3300"/>
              </a:buClr>
              <a:buSzTx/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200" b="1" dirty="0">
                <a:solidFill>
                  <a:srgbClr val="000000"/>
                </a:solidFill>
                <a:latin typeface="+mj-lt"/>
              </a:rPr>
              <a:t>Волонтер — не бесплатная рабочая 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en-US" sz="2200" b="1" dirty="0">
                <a:solidFill>
                  <a:srgbClr val="000000"/>
                </a:solidFill>
                <a:latin typeface="+mj-lt"/>
              </a:rPr>
            </a:br>
            <a:r>
              <a:rPr lang="ru-RU" sz="2200" b="1" dirty="0">
                <a:solidFill>
                  <a:srgbClr val="000000"/>
                </a:solidFill>
                <a:latin typeface="+mj-lt"/>
              </a:rPr>
              <a:t>сила. Он никому ничем не обязан.</a:t>
            </a:r>
          </a:p>
          <a:p>
            <a:pPr marL="354013" indent="-276225">
              <a:spcBef>
                <a:spcPts val="600"/>
              </a:spcBef>
              <a:spcAft>
                <a:spcPts val="1425"/>
              </a:spcAft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+mj-lt"/>
              </a:rPr>
              <a:t>Реализует свою мотивацию, </a:t>
            </a:r>
            <a:endParaRPr lang="ru-RU" sz="2200" b="1" dirty="0" smtClean="0">
              <a:solidFill>
                <a:srgbClr val="000000"/>
              </a:solidFill>
              <a:latin typeface="+mj-lt"/>
            </a:endParaRPr>
          </a:p>
          <a:p>
            <a:pPr marL="354013" indent="-276225">
              <a:spcBef>
                <a:spcPts val="600"/>
              </a:spcBef>
              <a:spcAft>
                <a:spcPts val="1425"/>
              </a:spcAft>
              <a:buClr>
                <a:srgbClr val="CC3300"/>
              </a:buClr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+mj-lt"/>
              </a:rPr>
              <a:t>а </a:t>
            </a:r>
            <a:r>
              <a:rPr lang="ru-RU" sz="2200" b="1" dirty="0" smtClean="0">
                <a:solidFill>
                  <a:srgbClr val="000000"/>
                </a:solidFill>
                <a:latin typeface="+mj-lt"/>
              </a:rPr>
              <a:t>не решает задачу </a:t>
            </a:r>
          </a:p>
          <a:p>
            <a:pPr marL="354013" indent="-276225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>
                <a:srgbClr val="CC3300"/>
              </a:buClr>
              <a:buSzTx/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+mj-lt"/>
              </a:rPr>
              <a:t>Волонтер </a:t>
            </a:r>
            <a:r>
              <a:rPr lang="ru-RU" sz="2200" b="1" dirty="0">
                <a:solidFill>
                  <a:srgbClr val="000000"/>
                </a:solidFill>
                <a:latin typeface="+mj-lt"/>
              </a:rPr>
              <a:t>обладает только своими 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en-US" sz="2200" b="1" dirty="0">
                <a:solidFill>
                  <a:srgbClr val="000000"/>
                </a:solidFill>
                <a:latin typeface="+mj-lt"/>
              </a:rPr>
            </a:br>
            <a:r>
              <a:rPr lang="ru-RU" sz="2200" b="1" dirty="0">
                <a:solidFill>
                  <a:srgbClr val="000000"/>
                </a:solidFill>
                <a:latin typeface="+mj-lt"/>
              </a:rPr>
              <a:t>знаниями и умениями из которых 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en-US" sz="2200" b="1" dirty="0">
                <a:solidFill>
                  <a:srgbClr val="000000"/>
                </a:solidFill>
                <a:latin typeface="+mj-lt"/>
              </a:rPr>
            </a:br>
            <a:r>
              <a:rPr lang="ru-RU" sz="2200" b="1" dirty="0">
                <a:solidFill>
                  <a:srgbClr val="000000"/>
                </a:solidFill>
                <a:latin typeface="+mj-lt"/>
              </a:rPr>
              <a:t>следует его компетенция 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/>
            </a:r>
            <a:br>
              <a:rPr lang="en-US" sz="2200" b="1" dirty="0">
                <a:solidFill>
                  <a:srgbClr val="000000"/>
                </a:solidFill>
                <a:latin typeface="+mj-lt"/>
              </a:rPr>
            </a:br>
            <a:r>
              <a:rPr lang="ru-RU" sz="2200" b="1" dirty="0">
                <a:solidFill>
                  <a:srgbClr val="000000"/>
                </a:solidFill>
                <a:latin typeface="+mj-lt"/>
              </a:rPr>
              <a:t>и ответственность. </a:t>
            </a:r>
          </a:p>
          <a:p>
            <a:pPr marL="354013" indent="-276225">
              <a:spcBef>
                <a:spcPts val="600"/>
              </a:spcBef>
              <a:spcAft>
                <a:spcPts val="1425"/>
              </a:spcAft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000" b="1" dirty="0" smtClean="0"/>
              <a:t>Люди отдают свое время и </a:t>
            </a:r>
            <a:r>
              <a:rPr lang="ru-RU" sz="2000" b="1" dirty="0" smtClean="0"/>
              <a:t>силы. </a:t>
            </a:r>
            <a:r>
              <a:rPr lang="en-US" sz="2200" b="1" dirty="0" err="1" smtClean="0">
                <a:solidFill>
                  <a:srgbClr val="000000"/>
                </a:solidFill>
                <a:latin typeface="+mj-lt"/>
              </a:rPr>
              <a:t>Волонтер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200" b="1" dirty="0" err="1">
                <a:solidFill>
                  <a:srgbClr val="000000"/>
                </a:solidFill>
                <a:latin typeface="+mj-lt"/>
              </a:rPr>
              <a:t>как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+mj-lt"/>
              </a:rPr>
              <a:t>правило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200" b="1" dirty="0" err="1" smtClean="0">
                <a:solidFill>
                  <a:srgbClr val="000000"/>
                </a:solidFill>
                <a:latin typeface="+mj-lt"/>
              </a:rPr>
              <a:t>однозадачен</a:t>
            </a:r>
            <a:r>
              <a:rPr lang="ru-RU" sz="2200" b="1" dirty="0" smtClean="0">
                <a:solidFill>
                  <a:srgbClr val="000000"/>
                </a:solidFill>
                <a:latin typeface="+mj-lt"/>
              </a:rPr>
              <a:t>.Он</a:t>
            </a:r>
            <a:r>
              <a:rPr lang="en-US" sz="22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+mj-lt"/>
              </a:rPr>
              <a:t>ни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+mj-lt"/>
              </a:rPr>
              <a:t>за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+mj-lt"/>
              </a:rPr>
              <a:t>что</a:t>
            </a:r>
            <a:r>
              <a:rPr lang="ru-RU" sz="2200" b="1" dirty="0">
                <a:solidFill>
                  <a:srgbClr val="000000"/>
                </a:solidFill>
                <a:latin typeface="+mj-lt"/>
              </a:rPr>
              <a:t>,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200" b="1" dirty="0">
                <a:solidFill>
                  <a:srgbClr val="000000"/>
                </a:solidFill>
                <a:latin typeface="+mj-lt"/>
              </a:rPr>
              <a:t>по настоящему, </a:t>
            </a:r>
            <a:r>
              <a:rPr lang="en-US" sz="2200" b="1" dirty="0" err="1">
                <a:solidFill>
                  <a:srgbClr val="000000"/>
                </a:solidFill>
                <a:latin typeface="+mj-lt"/>
              </a:rPr>
              <a:t>не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+mj-lt"/>
              </a:rPr>
              <a:t>отвечает</a:t>
            </a:r>
            <a:r>
              <a:rPr lang="ru-RU" sz="2200" b="1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354013" indent="-276225">
              <a:spcBef>
                <a:spcPts val="600"/>
              </a:spcBef>
              <a:spcAft>
                <a:spcPts val="1425"/>
              </a:spcAft>
              <a:buClr>
                <a:srgbClr val="CC3300"/>
              </a:buClr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endParaRPr lang="ru-RU" sz="2400" b="1" dirty="0" smtClean="0">
              <a:latin typeface="+mj-lt"/>
            </a:endParaRPr>
          </a:p>
          <a:p>
            <a:pPr marL="354013" indent="-276225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>
                <a:srgbClr val="CC3300"/>
              </a:buClr>
              <a:buSzTx/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endParaRPr lang="en-US" sz="2200" dirty="0">
              <a:solidFill>
                <a:srgbClr val="000000"/>
              </a:solidFill>
              <a:latin typeface="Gill Sans MT" charset="0"/>
            </a:endParaRPr>
          </a:p>
        </p:txBody>
      </p:sp>
      <p:pic>
        <p:nvPicPr>
          <p:cNvPr id="96259" name="Picture 3" descr="E:\Вебинар Милосердие\BEV1t5rB1qo.jpg"/>
          <p:cNvPicPr>
            <a:picLocks noChangeAspect="1" noChangeArrowheads="1"/>
          </p:cNvPicPr>
          <p:nvPr/>
        </p:nvPicPr>
        <p:blipFill>
          <a:blip r:embed="rId4" cstate="print"/>
          <a:srcRect l="17570" r="27983" b="4773"/>
          <a:stretch>
            <a:fillRect/>
          </a:stretch>
        </p:blipFill>
        <p:spPr bwMode="auto">
          <a:xfrm>
            <a:off x="5508104" y="1268760"/>
            <a:ext cx="3208671" cy="374441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86800" cy="5105400"/>
          </a:xfrm>
        </p:spPr>
        <p:txBody>
          <a:bodyPr/>
          <a:lstStyle/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Что привело на собеседование?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Рассказать об организации, основных направлениях работы и месте добровольчества. Карта и календарь событий.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Что из этих направлений интересно?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Каков личный смысл участия и мотив?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Есть ли опыт </a:t>
            </a:r>
            <a:r>
              <a:rPr kumimoji="0" lang="ru-RU" sz="1300" dirty="0" err="1" smtClean="0">
                <a:latin typeface="Arial" charset="0"/>
                <a:cs typeface="Arial" charset="0"/>
              </a:rPr>
              <a:t>волонтерства</a:t>
            </a:r>
            <a:r>
              <a:rPr kumimoji="0" lang="ru-RU" sz="1300" dirty="0" smtClean="0">
                <a:latin typeface="Arial" charset="0"/>
                <a:cs typeface="Arial" charset="0"/>
              </a:rPr>
              <a:t>: когда, где, чем занимался, что понравилось? Были ли трудности? Что ожидает от участия  в нашем движении?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Рассказать о наших волонтерах: возраст, пол, студенты, работающие, о режиме посещения.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Если нет опыта волонтерской деятельности нет, спросить, как представляет свою деятельность в качестве волонтера?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Кто такие координаторы, специалисты по поддержке и обучению, психологи?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Как представляет себе будущий волонтер своих подопечных? Рассказать о специфики выбранного направления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Чем занимается в жизни: учится, работает, какой график? Где живет? Где учится, где работает? Где живут родители? Есть ли друзья? Как знакомые и близкие относятся к идее служения, добровольческой деятельности? 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Рассказать  о  возможностях, которые открывает перед человеком: опыт работы в команде, возможность обучения, получение психологической поддержки, развитие собственных способностей – коммуникативных навыков, творческих, педагогических умений, практика христианской жизни. 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Попросить задать вопросы.</a:t>
            </a:r>
          </a:p>
          <a:p>
            <a:pPr eaLnBrk="1" hangingPunct="1"/>
            <a:r>
              <a:rPr kumimoji="0" lang="ru-RU" sz="1300" dirty="0" smtClean="0">
                <a:latin typeface="Arial" charset="0"/>
                <a:cs typeface="Arial" charset="0"/>
              </a:rPr>
              <a:t>Ответить на вопросы по участию в направлении и дать координаты ответственного.</a:t>
            </a:r>
          </a:p>
          <a:p>
            <a:pPr eaLnBrk="1" hangingPunct="1"/>
            <a:endParaRPr kumimoji="0" lang="ru-RU" sz="1100" dirty="0"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8439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B94FF99-2F36-304E-ACE9-A5BDBE74CE7E}" type="slidenum">
              <a:rPr kumimoji="0" lang="en-US" sz="1400"/>
              <a:pPr/>
              <a:t>15</a:t>
            </a:fld>
            <a:endParaRPr kumimoji="0" lang="en-US" sz="1400"/>
          </a:p>
        </p:txBody>
      </p:sp>
      <p:sp>
        <p:nvSpPr>
          <p:cNvPr id="18435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4400" dirty="0" smtClean="0">
                <a:solidFill>
                  <a:srgbClr val="008000"/>
                </a:solidFill>
                <a:cs typeface="Calibri" charset="0"/>
              </a:rPr>
              <a:t>Собеседование</a:t>
            </a:r>
            <a:endParaRPr kumimoji="0" lang="ru-RU" sz="44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8436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4" name="Object 2"/>
          <p:cNvGraphicFramePr>
            <a:graphicFrameLocks noChangeAspect="1"/>
          </p:cNvGraphicFramePr>
          <p:nvPr/>
        </p:nvGraphicFramePr>
        <p:xfrm>
          <a:off x="611560" y="266105"/>
          <a:ext cx="7848872" cy="6591895"/>
        </p:xfrm>
        <a:graphic>
          <a:graphicData uri="http://schemas.openxmlformats.org/presentationml/2006/ole">
            <p:oleObj spid="_x0000_s100354" name="Шаблон с поддержкой макросов" r:id="rId3" imgW="6843556" imgH="8756183" progId="Word.DocumentMacroEnabled.12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305800" cy="4191000"/>
          </a:xfrm>
        </p:spPr>
        <p:txBody>
          <a:bodyPr/>
          <a:lstStyle/>
          <a:p>
            <a:r>
              <a:rPr lang="ru-RU" sz="2500" dirty="0" smtClean="0"/>
              <a:t>Иметь все контакты и данные волонтера</a:t>
            </a:r>
          </a:p>
          <a:p>
            <a:r>
              <a:rPr lang="ru-RU" sz="2500" dirty="0" smtClean="0"/>
              <a:t>Ответить на вопросы волонтера</a:t>
            </a:r>
          </a:p>
          <a:p>
            <a:r>
              <a:rPr lang="ru-RU" sz="2500" dirty="0" smtClean="0"/>
              <a:t>Объяснить взаимных права и обязанности</a:t>
            </a:r>
          </a:p>
          <a:p>
            <a:r>
              <a:rPr lang="ru-RU" sz="2500" dirty="0" smtClean="0"/>
              <a:t>Принять обоюдное решение</a:t>
            </a:r>
          </a:p>
          <a:p>
            <a:r>
              <a:rPr lang="ru-RU" sz="2500" dirty="0" smtClean="0"/>
              <a:t>Предоставить контакты и имена ответственных</a:t>
            </a:r>
          </a:p>
          <a:p>
            <a:r>
              <a:rPr lang="ru-RU" sz="2500" dirty="0" smtClean="0"/>
              <a:t>Объяснить, что делать в трудных ситуациях</a:t>
            </a:r>
          </a:p>
          <a:p>
            <a:r>
              <a:rPr lang="ru-RU" sz="2500" dirty="0" smtClean="0"/>
              <a:t>Подписать соглашение (договор).</a:t>
            </a: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536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3902F5-287A-274A-A28A-CDAA8D9A030B}" type="slidenum">
              <a:rPr kumimoji="0" lang="en-US" sz="1400"/>
              <a:pPr/>
              <a:t>17</a:t>
            </a:fld>
            <a:endParaRPr kumimoji="0" lang="en-US" sz="1400"/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Принятие решения. Договор.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5364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282575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1676400" y="1233487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Позиционирование группы </a:t>
            </a:r>
            <a:br>
              <a:rPr lang="ru-RU" sz="3600" b="1" dirty="0" smtClean="0"/>
            </a:br>
            <a:r>
              <a:rPr lang="ru-RU" sz="3600" b="1" dirty="0" smtClean="0"/>
              <a:t>ремонтов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ru-RU" b="1" dirty="0" smtClean="0"/>
              <a:t>Что делают волонтёры? </a:t>
            </a:r>
            <a:r>
              <a:rPr lang="ru-RU" dirty="0" smtClean="0"/>
              <a:t>Волонтеры — это обычные люди, которые посвящают свое время и руки  в тем, у кого нет сил или возможности </a:t>
            </a:r>
            <a:r>
              <a:rPr lang="ru-RU" dirty="0" smtClean="0"/>
              <a:t>сделать </a:t>
            </a:r>
            <a:r>
              <a:rPr lang="ru-RU" dirty="0" smtClean="0"/>
              <a:t>даже </a:t>
            </a:r>
            <a:r>
              <a:rPr lang="ru-RU" dirty="0" smtClean="0"/>
              <a:t>простой непрофессиональный </a:t>
            </a:r>
            <a:r>
              <a:rPr lang="ru-RU" dirty="0" smtClean="0"/>
              <a:t>косметический </a:t>
            </a:r>
            <a:r>
              <a:rPr lang="ru-RU" dirty="0" smtClean="0"/>
              <a:t>ремонт — </a:t>
            </a:r>
            <a:r>
              <a:rPr lang="ru-RU" dirty="0" smtClean="0"/>
              <a:t> </a:t>
            </a:r>
            <a:r>
              <a:rPr lang="ru-RU" dirty="0" smtClean="0"/>
              <a:t>пенсионеров, инвалидов, многодетных семей. </a:t>
            </a:r>
            <a:r>
              <a:rPr lang="ru-RU" dirty="0" smtClean="0"/>
              <a:t>Ремонты </a:t>
            </a:r>
            <a:r>
              <a:rPr lang="ru-RU" dirty="0" smtClean="0"/>
              <a:t>проводятся </a:t>
            </a:r>
            <a:r>
              <a:rPr lang="ru-RU" dirty="0" smtClean="0"/>
              <a:t>в пределах города </a:t>
            </a:r>
            <a:r>
              <a:rPr lang="ru-RU" dirty="0" smtClean="0"/>
              <a:t>Москвы. </a:t>
            </a:r>
            <a:r>
              <a:rPr lang="ru-RU" dirty="0" smtClean="0"/>
              <a:t> </a:t>
            </a:r>
          </a:p>
          <a:p>
            <a:pPr fontAlgn="base"/>
            <a:r>
              <a:rPr lang="ru-RU" b="1" dirty="0" smtClean="0"/>
              <a:t>Кто </a:t>
            </a:r>
            <a:r>
              <a:rPr lang="ru-RU" b="1" dirty="0" smtClean="0"/>
              <a:t>может стать добровольцем:</a:t>
            </a:r>
            <a:r>
              <a:rPr lang="ru-RU" dirty="0" smtClean="0"/>
              <a:t> Возраст от 18 до 35 лет. Отсутствие психических, инфекционных заболеваний; химических зависимостей; судимостей. Чтобы вступить в группу совсем не обязательны специальные навыки. Волонтёры, которые уже имеют опыт в проведении ремонтных работ, всему научат и всё расскажут.</a:t>
            </a:r>
          </a:p>
          <a:p>
            <a:r>
              <a:rPr lang="ru-RU" b="1" dirty="0" smtClean="0"/>
              <a:t>Время работы группы: </a:t>
            </a:r>
            <a:r>
              <a:rPr lang="ru-RU" dirty="0" smtClean="0"/>
              <a:t>суббота и воскресенье с 14:00 до 20:00. </a:t>
            </a:r>
            <a:r>
              <a:rPr lang="ru-RU" b="1" dirty="0" smtClean="0"/>
              <a:t>Чтобы стать волонтером, необходимо </a:t>
            </a:r>
            <a:r>
              <a:rPr lang="ru-RU" b="1" dirty="0" smtClean="0">
                <a:hlinkClick r:id="rId2"/>
              </a:rPr>
              <a:t>заполнить анкету и пройти собеседование</a:t>
            </a:r>
            <a:r>
              <a:rPr lang="ru-RU" b="1" u="sng" dirty="0" smtClean="0">
                <a:hlinkClick r:id="rId2"/>
              </a:rPr>
              <a:t>. 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757362" y="332656"/>
            <a:ext cx="7386638" cy="209550"/>
            <a:chOff x="1056" y="610"/>
            <a:chExt cx="4653" cy="132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1378" name="Picture 2" descr="E:\Вебинар Милосердие\Безымянный.jpg"/>
          <p:cNvPicPr>
            <a:picLocks noChangeAspect="1" noChangeArrowheads="1"/>
          </p:cNvPicPr>
          <p:nvPr/>
        </p:nvPicPr>
        <p:blipFill>
          <a:blip r:embed="rId3" cstate="print"/>
          <a:srcRect l="16029" t="8924"/>
          <a:stretch>
            <a:fillRect/>
          </a:stretch>
        </p:blipFill>
        <p:spPr bwMode="auto">
          <a:xfrm>
            <a:off x="539552" y="980728"/>
            <a:ext cx="8181733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534400" cy="4572000"/>
          </a:xfrm>
        </p:spPr>
        <p:txBody>
          <a:bodyPr/>
          <a:lstStyle/>
          <a:p>
            <a:r>
              <a:rPr lang="ru-RU" sz="2300" dirty="0" smtClean="0"/>
              <a:t>Четкое обозначение бренда и смысла организации</a:t>
            </a:r>
          </a:p>
          <a:p>
            <a:r>
              <a:rPr lang="ru-RU" sz="2300" dirty="0" smtClean="0"/>
              <a:t>Определиться с аудиторией из которой берем волонтеров </a:t>
            </a:r>
          </a:p>
          <a:p>
            <a:r>
              <a:rPr lang="ru-RU" sz="2300" dirty="0" smtClean="0"/>
              <a:t>Подумать, что может привлечь людей, что это им даст</a:t>
            </a:r>
          </a:p>
          <a:p>
            <a:r>
              <a:rPr lang="ru-RU" sz="2300" dirty="0" smtClean="0"/>
              <a:t>Описать вакансии</a:t>
            </a:r>
          </a:p>
          <a:p>
            <a:r>
              <a:rPr lang="ru-RU" sz="2300" dirty="0" smtClean="0"/>
              <a:t>Ясные конкретные задачи (из которых ясно какое отношение они имеют к добру)</a:t>
            </a:r>
          </a:p>
          <a:p>
            <a:r>
              <a:rPr lang="ru-RU" sz="2300" dirty="0" smtClean="0"/>
              <a:t>Четкое обозначение результата</a:t>
            </a:r>
          </a:p>
          <a:p>
            <a:r>
              <a:rPr lang="ru-RU" sz="2300" dirty="0" smtClean="0"/>
              <a:t>Четкое обозначение времени, места, продолжительности</a:t>
            </a:r>
          </a:p>
          <a:p>
            <a:r>
              <a:rPr lang="ru-RU" sz="2300" dirty="0" smtClean="0"/>
              <a:t>Обозначить ответственного. Его координаты</a:t>
            </a:r>
          </a:p>
          <a:p>
            <a:r>
              <a:rPr lang="ru-RU" sz="2300" dirty="0" smtClean="0"/>
              <a:t>Распространить информацию </a:t>
            </a:r>
          </a:p>
          <a:p>
            <a:endParaRPr lang="ru-RU" sz="2300" dirty="0" smtClean="0"/>
          </a:p>
          <a:p>
            <a:pPr eaLnBrk="1" hangingPunct="1"/>
            <a:endParaRPr kumimoji="0" lang="ru-RU" sz="2300" dirty="0">
              <a:latin typeface="Arial" charset="0"/>
              <a:cs typeface="Arial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www.danilovcy.ru</a:t>
            </a:r>
          </a:p>
        </p:txBody>
      </p:sp>
      <p:sp>
        <p:nvSpPr>
          <p:cNvPr id="1536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3902F5-287A-274A-A28A-CDAA8D9A030B}" type="slidenum">
              <a:rPr kumimoji="0" lang="en-US" sz="1400"/>
              <a:pPr/>
              <a:t>20</a:t>
            </a:fld>
            <a:endParaRPr kumimoji="0" lang="en-US" sz="1400"/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Привлечение волонтера: реклама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5364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Для кого?</a:t>
            </a:r>
            <a:endParaRPr lang="ru-RU" b="1" dirty="0">
              <a:solidFill>
                <a:srgbClr val="00B050"/>
              </a:solidFill>
            </a:endParaRPr>
          </a:p>
        </p:txBody>
      </p:sp>
      <p:grpSp>
        <p:nvGrpSpPr>
          <p:cNvPr id="4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8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www.danilovcy.ru</a:t>
            </a:r>
          </a:p>
        </p:txBody>
      </p:sp>
      <p:grpSp>
        <p:nvGrpSpPr>
          <p:cNvPr id="9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7282" name="Picture 2" descr="E:\Вебинар Милосердие\UEl6rIYS7rY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ru-RU" dirty="0" smtClean="0"/>
              <a:t>Потребность.</a:t>
            </a:r>
          </a:p>
          <a:p>
            <a:r>
              <a:rPr lang="ru-RU" dirty="0" smtClean="0"/>
              <a:t>Мотив обращения.</a:t>
            </a:r>
          </a:p>
          <a:p>
            <a:r>
              <a:rPr lang="ru-RU" dirty="0" smtClean="0"/>
              <a:t>Ожидания.</a:t>
            </a:r>
          </a:p>
          <a:p>
            <a:r>
              <a:rPr lang="ru-RU" dirty="0" smtClean="0"/>
              <a:t>Особенности.</a:t>
            </a:r>
          </a:p>
          <a:p>
            <a:r>
              <a:rPr lang="ru-RU" dirty="0" smtClean="0"/>
              <a:t>Отношения.</a:t>
            </a:r>
          </a:p>
          <a:p>
            <a:r>
              <a:rPr lang="ru-RU" dirty="0" smtClean="0"/>
              <a:t>Стресс.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Прояснение.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Решение.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Договор.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Обязательства.</a:t>
            </a:r>
          </a:p>
          <a:p>
            <a:endParaRPr lang="ru-RU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689100" y="21590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err="1" smtClean="0">
                <a:solidFill>
                  <a:srgbClr val="00B050"/>
                </a:solidFill>
              </a:rPr>
              <a:t>Благополучатели</a:t>
            </a:r>
            <a:r>
              <a:rPr lang="ru-RU" sz="4000" b="1" dirty="0" smtClean="0">
                <a:solidFill>
                  <a:srgbClr val="00B050"/>
                </a:solidFill>
              </a:rPr>
              <a:t>…</a:t>
            </a:r>
            <a:endParaRPr lang="en-US" sz="4000" b="1" dirty="0">
              <a:solidFill>
                <a:srgbClr val="00B05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280920" cy="5616624"/>
          </a:xfrm>
        </p:spPr>
        <p:txBody>
          <a:bodyPr>
            <a:normAutofit fontScale="92500" lnSpcReduction="20000"/>
          </a:bodyPr>
          <a:lstStyle/>
          <a:p>
            <a:pPr algn="l" fontAlgn="base"/>
            <a:endParaRPr lang="ru-RU" b="1" dirty="0" smtClean="0">
              <a:solidFill>
                <a:schemeClr val="tx1"/>
              </a:solidFill>
            </a:endParaRPr>
          </a:p>
          <a:p>
            <a:pPr algn="l"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Что  мы делаем?</a:t>
            </a:r>
          </a:p>
          <a:p>
            <a:pPr algn="l"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Для кого проводятся </a:t>
            </a:r>
            <a:r>
              <a:rPr lang="ru-RU" b="1" dirty="0" smtClean="0">
                <a:solidFill>
                  <a:schemeClr val="tx1"/>
                </a:solidFill>
              </a:rPr>
              <a:t>благотворительные ремонты?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Кто </a:t>
            </a:r>
            <a:r>
              <a:rPr lang="ru-RU" b="1" dirty="0" smtClean="0">
                <a:solidFill>
                  <a:schemeClr val="tx1"/>
                </a:solidFill>
              </a:rPr>
              <a:t>оплачивает материалы?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К </a:t>
            </a:r>
            <a:r>
              <a:rPr lang="ru-RU" b="1" dirty="0" smtClean="0">
                <a:solidFill>
                  <a:schemeClr val="tx1"/>
                </a:solidFill>
              </a:rPr>
              <a:t>чему нужно быть готовым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Как оставить заявку на ремонт?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</a:rPr>
              <a:t>Для того, чтобы подать заявку на ремонт необходимо:</a:t>
            </a:r>
          </a:p>
          <a:p>
            <a:pPr algn="l" fontAlgn="base"/>
            <a:r>
              <a:rPr lang="ru-RU" sz="2800" dirty="0" smtClean="0">
                <a:solidFill>
                  <a:schemeClr val="tx1"/>
                </a:solidFill>
              </a:rPr>
              <a:t>1.  Скачать, заполнить и  подписать от руки обращение: </a:t>
            </a:r>
            <a:r>
              <a:rPr lang="ru-RU" sz="2800" dirty="0" smtClean="0">
                <a:solidFill>
                  <a:schemeClr val="tx1"/>
                </a:solidFill>
                <a:hlinkClick r:id="rId2"/>
              </a:rPr>
              <a:t>Обращение 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sz="2800" dirty="0" smtClean="0">
                <a:solidFill>
                  <a:schemeClr val="tx1"/>
                </a:solidFill>
              </a:rPr>
              <a:t>2</a:t>
            </a:r>
            <a:r>
              <a:rPr lang="ru-RU" sz="2800" dirty="0" smtClean="0">
                <a:solidFill>
                  <a:schemeClr val="tx1"/>
                </a:solidFill>
              </a:rPr>
              <a:t>. Познакомиться с </a:t>
            </a:r>
            <a:r>
              <a:rPr lang="ru-RU" sz="2800" dirty="0" smtClean="0">
                <a:solidFill>
                  <a:schemeClr val="tx1"/>
                </a:solidFill>
                <a:hlinkClick r:id="rId3"/>
              </a:rPr>
              <a:t>Договором об оказании благотворительной помощи.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sz="2800" dirty="0" smtClean="0">
                <a:solidFill>
                  <a:schemeClr val="tx1"/>
                </a:solidFill>
              </a:rPr>
              <a:t>3. Быть готовым предоставить пакет </a:t>
            </a:r>
            <a:r>
              <a:rPr lang="ru-RU" sz="2800" dirty="0" smtClean="0">
                <a:solidFill>
                  <a:schemeClr val="tx1"/>
                </a:solidFill>
              </a:rPr>
              <a:t>документов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ru-RU" sz="28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689100" y="21590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 smtClean="0"/>
              <a:t>КАК ПОДАТЬ </a:t>
            </a:r>
            <a:r>
              <a:rPr lang="ru-RU" sz="3600" b="1" dirty="0" smtClean="0"/>
              <a:t>ЗАЯВКУ?</a:t>
            </a:r>
            <a:endParaRPr lang="ru-RU" sz="3600" b="1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/>
        </p:nvGraphicFramePr>
        <p:xfrm>
          <a:off x="258763" y="327025"/>
          <a:ext cx="8591550" cy="12853988"/>
        </p:xfrm>
        <a:graphic>
          <a:graphicData uri="http://schemas.openxmlformats.org/presentationml/2006/ole">
            <p:oleObj spid="_x0000_s98306" name="Документ" r:id="rId3" imgW="5942823" imgH="8896086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25612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3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4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25609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0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1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5606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25607" name="Text Box 12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7F663E71-0207-4CA9-92D5-65D0DA26D93B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25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25608" name="Rectangle 13"/>
          <p:cNvSpPr>
            <a:spLocks noChangeArrowheads="1"/>
          </p:cNvSpPr>
          <p:nvPr/>
        </p:nvSpPr>
        <p:spPr bwMode="auto">
          <a:xfrm>
            <a:off x="251520" y="1340768"/>
            <a:ext cx="8642350" cy="9218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marL="215900" indent="-215900"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5400" b="1" dirty="0"/>
              <a:t>Волонтерская группа</a:t>
            </a:r>
          </a:p>
        </p:txBody>
      </p:sp>
      <p:pic>
        <p:nvPicPr>
          <p:cNvPr id="15" name="Picture 1" descr="E:\Вебинар Милосердие\PI4gb2VV3_Y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 l="23023" t="40784" r="5634"/>
          <a:stretch>
            <a:fillRect/>
          </a:stretch>
        </p:blipFill>
        <p:spPr bwMode="auto">
          <a:xfrm>
            <a:off x="1619672" y="2348880"/>
            <a:ext cx="5472608" cy="34067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8229600" cy="1143000"/>
          </a:xfrm>
        </p:spPr>
        <p:txBody>
          <a:bodyPr/>
          <a:lstStyle/>
          <a:p>
            <a:r>
              <a:rPr lang="ru-RU" dirty="0" smtClean="0"/>
              <a:t>Открытость и партнерство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Волонтер и </a:t>
            </a:r>
            <a:r>
              <a:rPr lang="ru-RU" dirty="0" err="1" smtClean="0"/>
              <a:t>благополучатель</a:t>
            </a:r>
            <a:r>
              <a:rPr lang="ru-RU" dirty="0" smtClean="0"/>
              <a:t> находятся в сложной системе отношений. </a:t>
            </a:r>
          </a:p>
          <a:p>
            <a:r>
              <a:rPr lang="ru-RU" b="1" dirty="0" smtClean="0"/>
              <a:t>Каких?</a:t>
            </a:r>
          </a:p>
          <a:p>
            <a:pPr>
              <a:buNone/>
            </a:pPr>
            <a:r>
              <a:rPr lang="ru-RU" sz="2800" dirty="0" smtClean="0"/>
              <a:t>-волонтер (личный мотив и мечты)</a:t>
            </a:r>
          </a:p>
          <a:p>
            <a:pPr>
              <a:buNone/>
            </a:pPr>
            <a:r>
              <a:rPr lang="ru-RU" sz="2800" dirty="0" smtClean="0"/>
              <a:t>-волонтерская организация (правила, миссия)</a:t>
            </a:r>
          </a:p>
          <a:p>
            <a:pPr>
              <a:buNone/>
            </a:pPr>
            <a:r>
              <a:rPr lang="ru-RU" sz="2800" dirty="0" smtClean="0"/>
              <a:t>-учреждение (правила, условия)</a:t>
            </a:r>
          </a:p>
          <a:p>
            <a:pPr>
              <a:buNone/>
            </a:pPr>
            <a:r>
              <a:rPr lang="ru-RU" sz="2800" dirty="0" smtClean="0"/>
              <a:t>-</a:t>
            </a:r>
            <a:r>
              <a:rPr lang="ru-RU" sz="2800" dirty="0" err="1" smtClean="0"/>
              <a:t>благополучатель</a:t>
            </a:r>
            <a:r>
              <a:rPr lang="ru-RU" sz="2800" dirty="0" smtClean="0"/>
              <a:t> (свой мотив и свои мечты)</a:t>
            </a:r>
          </a:p>
          <a:p>
            <a:pPr>
              <a:buNone/>
            </a:pPr>
            <a:r>
              <a:rPr lang="ru-RU" sz="2800" dirty="0" smtClean="0"/>
              <a:t>-его родные (несут ответственность)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Вывод – нужен куратор и модератор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188913"/>
            <a:ext cx="7467600" cy="80168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3200" smtClean="0"/>
              <a:t>Философия вопроса. 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411163" y="1989138"/>
            <a:ext cx="8229600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tabLst>
                <a:tab pos="360363" algn="l"/>
                <a:tab pos="809625" algn="l"/>
                <a:tab pos="1258888" algn="l"/>
                <a:tab pos="1708150" algn="l"/>
                <a:tab pos="2157413" algn="l"/>
                <a:tab pos="2606675" algn="l"/>
                <a:tab pos="3055938" algn="l"/>
                <a:tab pos="3505200" algn="l"/>
                <a:tab pos="3954463" algn="l"/>
                <a:tab pos="4403725" algn="l"/>
                <a:tab pos="4852988" algn="l"/>
                <a:tab pos="5300663" algn="l"/>
                <a:tab pos="5749925" algn="l"/>
                <a:tab pos="6199188" algn="l"/>
                <a:tab pos="6648450" algn="l"/>
                <a:tab pos="7097713" algn="l"/>
                <a:tab pos="7546975" algn="l"/>
                <a:tab pos="7996238" algn="l"/>
                <a:tab pos="8445500" algn="l"/>
                <a:tab pos="8894763" algn="l"/>
                <a:tab pos="9344025" algn="l"/>
              </a:tabLst>
            </a:pPr>
            <a:r>
              <a:rPr lang="ru-RU" sz="2300">
                <a:solidFill>
                  <a:srgbClr val="000000"/>
                </a:solidFill>
                <a:latin typeface="Gill Sans MT" charset="0"/>
              </a:rPr>
              <a:t>«</a:t>
            </a:r>
            <a:r>
              <a:rPr lang="en-US" sz="2300">
                <a:solidFill>
                  <a:srgbClr val="000000"/>
                </a:solidFill>
                <a:latin typeface="Gill Sans MT" charset="0"/>
              </a:rPr>
              <a:t>Корабль строится не потому, что ты научил людей шить паруса, ковать гвозди, читать по звездам; корабль строится тогда, когда ты пробудил в них страсть к морю</a:t>
            </a:r>
            <a:r>
              <a:rPr lang="ru-RU" sz="2300">
                <a:solidFill>
                  <a:srgbClr val="000000"/>
                </a:solidFill>
                <a:latin typeface="Gill Sans MT" charset="0"/>
              </a:rPr>
              <a:t>...»</a:t>
            </a:r>
            <a:endParaRPr lang="en-US" sz="2300">
              <a:solidFill>
                <a:srgbClr val="000000"/>
              </a:solidFill>
              <a:latin typeface="Gill Sans MT" charset="0"/>
            </a:endParaRPr>
          </a:p>
          <a:p>
            <a:pPr algn="r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tabLst>
                <a:tab pos="360363" algn="l"/>
                <a:tab pos="809625" algn="l"/>
                <a:tab pos="1258888" algn="l"/>
                <a:tab pos="1708150" algn="l"/>
                <a:tab pos="2157413" algn="l"/>
                <a:tab pos="2606675" algn="l"/>
                <a:tab pos="3055938" algn="l"/>
                <a:tab pos="3505200" algn="l"/>
                <a:tab pos="3954463" algn="l"/>
                <a:tab pos="4403725" algn="l"/>
                <a:tab pos="4852988" algn="l"/>
                <a:tab pos="5300663" algn="l"/>
                <a:tab pos="5749925" algn="l"/>
                <a:tab pos="6199188" algn="l"/>
                <a:tab pos="6648450" algn="l"/>
                <a:tab pos="7097713" algn="l"/>
                <a:tab pos="7546975" algn="l"/>
                <a:tab pos="7996238" algn="l"/>
                <a:tab pos="8445500" algn="l"/>
                <a:tab pos="8894763" algn="l"/>
                <a:tab pos="9344025" algn="l"/>
              </a:tabLst>
            </a:pPr>
            <a:r>
              <a:rPr lang="ru-RU" sz="2300" i="1">
                <a:solidFill>
                  <a:srgbClr val="000000"/>
                </a:solidFill>
                <a:latin typeface="Gill Sans MT" charset="0"/>
              </a:rPr>
              <a:t>- </a:t>
            </a:r>
            <a:r>
              <a:rPr lang="en-US" sz="2300" i="1">
                <a:solidFill>
                  <a:srgbClr val="000000"/>
                </a:solidFill>
                <a:latin typeface="Gill Sans MT" charset="0"/>
              </a:rPr>
              <a:t>Антуан де Сент-Экзюпери</a:t>
            </a:r>
            <a:r>
              <a:rPr lang="ru-RU" sz="2300" i="1">
                <a:solidFill>
                  <a:srgbClr val="000000"/>
                </a:solidFill>
                <a:latin typeface="Gill Sans MT" charset="0"/>
              </a:rPr>
              <a:t> -</a:t>
            </a:r>
            <a:endParaRPr lang="en-US" sz="2300" i="1">
              <a:solidFill>
                <a:srgbClr val="000000"/>
              </a:solidFill>
              <a:latin typeface="Gill Sans MT" charset="0"/>
            </a:endParaRP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18444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5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6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844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057815EF-56A7-44BA-B348-CDD240DC3EAA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27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33793" name="Picture 1" descr="E:\Вебинар Милосердие\D0P7y-QxB5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716794"/>
            <a:ext cx="3727835" cy="248728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Фтщзщкт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E:\Вебинар Милосердие\Mi0q3cEIsrk.jpg"/>
          <p:cNvPicPr>
            <a:picLocks noChangeAspect="1" noChangeArrowheads="1"/>
          </p:cNvPicPr>
          <p:nvPr/>
        </p:nvPicPr>
        <p:blipFill>
          <a:blip r:embed="rId2" cstate="print"/>
          <a:srcRect l="17439" t="9313" r="13095"/>
          <a:stretch>
            <a:fillRect/>
          </a:stretch>
        </p:blipFill>
        <p:spPr bwMode="auto">
          <a:xfrm>
            <a:off x="3815408" y="1628800"/>
            <a:ext cx="5328592" cy="4641429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7454900" y="18864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476672"/>
            <a:ext cx="7389813" cy="212725"/>
            <a:chOff x="1056" y="610"/>
            <a:chExt cx="4655" cy="134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53987" y="6324600"/>
            <a:ext cx="8990013" cy="227013"/>
            <a:chOff x="48" y="3984"/>
            <a:chExt cx="5663" cy="143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201987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11618" name="Picture 2" descr="E:\Вебинар Милосердие\phsN508KCzM.jpg"/>
          <p:cNvPicPr>
            <a:picLocks noChangeAspect="1" noChangeArrowheads="1"/>
          </p:cNvPicPr>
          <p:nvPr/>
        </p:nvPicPr>
        <p:blipFill>
          <a:blip r:embed="rId4" cstate="print"/>
          <a:srcRect l="11903" t="8761" r="36467"/>
          <a:stretch>
            <a:fillRect/>
          </a:stretch>
        </p:blipFill>
        <p:spPr bwMode="auto">
          <a:xfrm>
            <a:off x="0" y="980728"/>
            <a:ext cx="3960440" cy="5249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146050"/>
            <a:ext cx="7467600" cy="9906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15372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3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4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5369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0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1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15367" name="Text Box 12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fld id="{E018B550-8D65-468C-B952-087433997E7D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t>29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110594" name="Picture 2" descr="E:\Вебинар Милосердие\5EG0imGiSc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196752"/>
            <a:ext cx="6696744" cy="502255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Волонтерство</a:t>
            </a:r>
            <a:r>
              <a:rPr lang="ru-RU" sz="3600" b="1" dirty="0" smtClean="0"/>
              <a:t> – групповая работа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Каковы преимущества группы для регулярной ответственной работы?</a:t>
            </a:r>
          </a:p>
          <a:p>
            <a:r>
              <a:rPr lang="ru-RU" dirty="0" smtClean="0"/>
              <a:t>НКО должно взаимодействовать с группой, как единством</a:t>
            </a:r>
          </a:p>
          <a:p>
            <a:r>
              <a:rPr lang="ru-RU" dirty="0" smtClean="0"/>
              <a:t>Запросы и инициативы группы должны быть удовлетворены</a:t>
            </a:r>
          </a:p>
          <a:p>
            <a:r>
              <a:rPr lang="ru-RU" dirty="0" smtClean="0"/>
              <a:t>Группа строится вокруг лидера</a:t>
            </a:r>
          </a:p>
          <a:p>
            <a:r>
              <a:rPr lang="ru-RU" dirty="0" smtClean="0"/>
              <a:t>Лидер – ответственное лицо</a:t>
            </a:r>
          </a:p>
          <a:p>
            <a:r>
              <a:rPr lang="ru-RU" dirty="0" smtClean="0"/>
              <a:t>Лидер должен иметь полномочия и ресурсы</a:t>
            </a:r>
          </a:p>
          <a:p>
            <a:r>
              <a:rPr lang="ru-RU" dirty="0" smtClean="0"/>
              <a:t>Лидер работает только с теми, с кем может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400">
                <a:solidFill>
                  <a:srgbClr val="000000"/>
                </a:solidFill>
              </a:rPr>
              <a:t>Алгоритм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1412875"/>
            <a:ext cx="5867400" cy="4895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>
                <a:srgbClr val="CC3300"/>
              </a:buClr>
              <a:buFont typeface="Times New Roman" pitchFamily="16" charset="0"/>
              <a:buAutoNum type="arabicPeriod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Добрая идея</a:t>
            </a:r>
          </a:p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>
                <a:srgbClr val="CC3300"/>
              </a:buClr>
              <a:buFont typeface="Times New Roman" pitchFamily="16" charset="0"/>
              <a:buAutoNum type="arabicPeriod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Поиск и подготовка координатора</a:t>
            </a:r>
          </a:p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>
                <a:srgbClr val="CC3300"/>
              </a:buClr>
              <a:buFont typeface="Times New Roman" pitchFamily="16" charset="0"/>
              <a:buAutoNum type="arabicPeriod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Реклама и привлечение волонтеров</a:t>
            </a:r>
            <a:r>
              <a:rPr lang="ru-RU" sz="2400">
                <a:solidFill>
                  <a:srgbClr val="000000"/>
                </a:solidFill>
              </a:rPr>
              <a:t> в группу</a:t>
            </a:r>
          </a:p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>
                <a:srgbClr val="CC3300"/>
              </a:buClr>
              <a:buFont typeface="Times New Roman" pitchFamily="16" charset="0"/>
              <a:buAutoNum type="arabicPeriod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Создание команды</a:t>
            </a:r>
          </a:p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>
                <a:srgbClr val="CC3300"/>
              </a:buClr>
              <a:buFont typeface="Times New Roman" pitchFamily="16" charset="0"/>
              <a:buAutoNum type="arabicPeriod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Воплощение идеи</a:t>
            </a:r>
          </a:p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>
                <a:srgbClr val="CC3300"/>
              </a:buClr>
              <a:buFont typeface="Times New Roman" pitchFamily="16" charset="0"/>
              <a:buAutoNum type="arabicPeriod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2400">
                <a:solidFill>
                  <a:srgbClr val="000000"/>
                </a:solidFill>
                <a:latin typeface="Gill Sans MT" charset="0"/>
              </a:rPr>
              <a:t>Поддержка и обучение волонтеров</a:t>
            </a:r>
          </a:p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>
                <a:srgbClr val="CC3300"/>
              </a:buClr>
              <a:buFont typeface="Times New Roman" pitchFamily="16" charset="0"/>
              <a:buAutoNum type="arabicPeriod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ru-RU" sz="2400">
                <a:solidFill>
                  <a:srgbClr val="000000"/>
                </a:solidFill>
              </a:rPr>
              <a:t>Р</a:t>
            </a:r>
            <a:r>
              <a:rPr lang="en-US" sz="2400">
                <a:solidFill>
                  <a:srgbClr val="000000"/>
                </a:solidFill>
                <a:latin typeface="Gill Sans MT" charset="0"/>
              </a:rPr>
              <a:t>егулярн</a:t>
            </a:r>
            <a:r>
              <a:rPr lang="ru-RU" sz="2400">
                <a:solidFill>
                  <a:srgbClr val="000000"/>
                </a:solidFill>
              </a:rPr>
              <a:t>ая</a:t>
            </a:r>
            <a:r>
              <a:rPr lang="en-US" sz="2400">
                <a:solidFill>
                  <a:srgbClr val="000000"/>
                </a:solidFill>
                <a:latin typeface="Gill Sans MT" charset="0"/>
              </a:rPr>
              <a:t> и долгосрочн</a:t>
            </a:r>
            <a:r>
              <a:rPr lang="ru-RU" sz="2400">
                <a:solidFill>
                  <a:srgbClr val="000000"/>
                </a:solidFill>
              </a:rPr>
              <a:t>ая</a:t>
            </a:r>
            <a:r>
              <a:rPr lang="en-US" sz="2400">
                <a:solidFill>
                  <a:srgbClr val="000000"/>
                </a:solidFill>
                <a:latin typeface="Gill Sans MT" charset="0"/>
              </a:rPr>
              <a:t> работ</a:t>
            </a:r>
            <a:r>
              <a:rPr lang="ru-RU" sz="2400">
                <a:solidFill>
                  <a:srgbClr val="000000"/>
                </a:solidFill>
              </a:rPr>
              <a:t>а</a:t>
            </a:r>
            <a:r>
              <a:rPr lang="en-US" sz="2400">
                <a:solidFill>
                  <a:srgbClr val="000000"/>
                </a:solidFill>
                <a:latin typeface="Gill Sans MT" charset="0"/>
              </a:rPr>
              <a:t>.</a:t>
            </a:r>
          </a:p>
          <a:p>
            <a:pPr marL="533400" indent="-457200" hangingPunct="1">
              <a:lnSpc>
                <a:spcPct val="100000"/>
              </a:lnSpc>
              <a:spcBef>
                <a:spcPts val="638"/>
              </a:spcBef>
              <a:buClrTx/>
              <a:buFontTx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endParaRPr lang="en-US" sz="2400">
              <a:solidFill>
                <a:srgbClr val="000000"/>
              </a:solidFill>
              <a:latin typeface="Gill Sans MT" charset="0"/>
            </a:endParaRP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30733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4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5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27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30728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CDDCFF-8ECA-4D5B-9B78-451EF83C0779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31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3072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1773238"/>
            <a:ext cx="2814638" cy="397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500" smtClean="0"/>
              <a:t>Сотрудники vs волонтеры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23565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6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7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23562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3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4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3558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23559" name="Text Box 13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A872DFC-CCD0-4D28-8CDC-7739D46E77D4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32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23560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1412875"/>
            <a:ext cx="3621087" cy="299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3561" name="Rectangle 15"/>
          <p:cNvSpPr>
            <a:spLocks noChangeArrowheads="1"/>
          </p:cNvSpPr>
          <p:nvPr/>
        </p:nvSpPr>
        <p:spPr bwMode="auto">
          <a:xfrm>
            <a:off x="107950" y="4581525"/>
            <a:ext cx="9036050" cy="167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600" b="1">
                <a:solidFill>
                  <a:srgbClr val="000000"/>
                </a:solidFill>
              </a:rPr>
              <a:t>Сотрудник делает то, что не может сегодня делать один человек, а завтра другой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600" b="1">
              <a:solidFill>
                <a:srgbClr val="000000"/>
              </a:solidFill>
            </a:endParaRP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6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>
                <a:solidFill>
                  <a:srgbClr val="000000"/>
                </a:solidFill>
              </a:rPr>
              <a:t>Главное</a:t>
            </a:r>
            <a:endParaRPr lang="en-US" sz="4400">
              <a:solidFill>
                <a:srgbClr val="000000"/>
              </a:solidFill>
            </a:endParaRPr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27662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3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4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27659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0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1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7654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27655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6FDE6A1-68A0-4955-BC29-316032D1D25D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33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27657" name="Text Box 17"/>
          <p:cNvSpPr txBox="1">
            <a:spLocks noChangeArrowheads="1"/>
          </p:cNvSpPr>
          <p:nvPr/>
        </p:nvSpPr>
        <p:spPr bwMode="auto">
          <a:xfrm>
            <a:off x="3779838" y="1484313"/>
            <a:ext cx="5184775" cy="4465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9725" indent="-339725">
              <a:lnSpc>
                <a:spcPct val="100000"/>
              </a:lnSpc>
              <a:spcBef>
                <a:spcPts val="638"/>
              </a:spcBef>
              <a:buFont typeface="Arial" charset="0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US" sz="2300">
              <a:solidFill>
                <a:srgbClr val="000000"/>
              </a:solidFill>
            </a:endParaRPr>
          </a:p>
          <a:p>
            <a:pPr marL="339725" indent="-339725" hangingPunct="1">
              <a:lnSpc>
                <a:spcPct val="100000"/>
              </a:lnSpc>
              <a:spcBef>
                <a:spcPts val="638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US" sz="2300">
              <a:solidFill>
                <a:srgbClr val="000000"/>
              </a:solidFill>
            </a:endParaRPr>
          </a:p>
        </p:txBody>
      </p: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3851275" y="1484313"/>
            <a:ext cx="5113338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Ничего не получится без</a:t>
            </a:r>
          </a:p>
          <a:p>
            <a:pPr>
              <a:buFont typeface="Times New Roman" pitchFamily="16" charset="0"/>
              <a:buChar char="•"/>
            </a:pPr>
            <a:endParaRPr lang="ru-RU" sz="2600"/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r>
              <a:rPr lang="ru-RU" sz="2600"/>
              <a:t> </a:t>
            </a:r>
            <a:r>
              <a:rPr lang="ru-RU" sz="2600" b="1"/>
              <a:t>персонифициорованной идеи</a:t>
            </a:r>
            <a:r>
              <a:rPr lang="ru-RU" sz="2600"/>
              <a:t> </a:t>
            </a:r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endParaRPr lang="ru-RU" sz="2600"/>
          </a:p>
          <a:p>
            <a:pPr>
              <a:buClr>
                <a:srgbClr val="CC3300"/>
              </a:buClr>
              <a:buFont typeface="Wingdings" pitchFamily="2" charset="2"/>
              <a:buNone/>
            </a:pPr>
            <a:r>
              <a:rPr lang="ru-RU" sz="2600"/>
              <a:t>или без</a:t>
            </a:r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endParaRPr lang="ru-RU" sz="2600"/>
          </a:p>
          <a:p>
            <a:pPr>
              <a:buClr>
                <a:srgbClr val="CC3300"/>
              </a:buClr>
              <a:buFont typeface="Wingdings" pitchFamily="2" charset="2"/>
              <a:buChar char="ü"/>
            </a:pPr>
            <a:r>
              <a:rPr lang="ru-RU" sz="2600"/>
              <a:t> </a:t>
            </a:r>
            <a:r>
              <a:rPr lang="ru-RU" sz="2600" b="1"/>
              <a:t>идейной персоны</a:t>
            </a:r>
          </a:p>
        </p:txBody>
      </p:sp>
      <p:pic>
        <p:nvPicPr>
          <p:cNvPr id="17" name="Picture 16" descr="surrealism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484784"/>
            <a:ext cx="315161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город-поля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412875"/>
            <a:ext cx="82962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676400" y="0"/>
            <a:ext cx="7467600" cy="801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>
                <a:solidFill>
                  <a:srgbClr val="000000"/>
                </a:solidFill>
              </a:rPr>
              <a:t>Жизнь в двух мирах</a:t>
            </a:r>
            <a:endParaRPr lang="en-US" sz="4400">
              <a:solidFill>
                <a:srgbClr val="000000"/>
              </a:solidFill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34831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32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33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34828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9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30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4823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34824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56495F-9580-4C9D-A567-835423662BE0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34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34825" name="Rectangle 15"/>
          <p:cNvSpPr>
            <a:spLocks noChangeArrowheads="1"/>
          </p:cNvSpPr>
          <p:nvPr/>
        </p:nvSpPr>
        <p:spPr bwMode="auto">
          <a:xfrm>
            <a:off x="4643438" y="3429000"/>
            <a:ext cx="2960687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>
                <a:solidFill>
                  <a:srgbClr val="CC3300"/>
                </a:solidFill>
              </a:rPr>
              <a:t>Координтор группы</a:t>
            </a:r>
          </a:p>
        </p:txBody>
      </p:sp>
      <p:sp>
        <p:nvSpPr>
          <p:cNvPr id="34826" name="Rectangle 16"/>
          <p:cNvSpPr>
            <a:spLocks noChangeArrowheads="1"/>
          </p:cNvSpPr>
          <p:nvPr/>
        </p:nvSpPr>
        <p:spPr bwMode="auto">
          <a:xfrm>
            <a:off x="250825" y="2205038"/>
            <a:ext cx="1984375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/>
              <a:t>Организация</a:t>
            </a:r>
          </a:p>
        </p:txBody>
      </p:sp>
      <p:sp>
        <p:nvSpPr>
          <p:cNvPr id="34827" name="Rectangle 17"/>
          <p:cNvSpPr>
            <a:spLocks noChangeArrowheads="1"/>
          </p:cNvSpPr>
          <p:nvPr/>
        </p:nvSpPr>
        <p:spPr bwMode="auto">
          <a:xfrm>
            <a:off x="323850" y="4581525"/>
            <a:ext cx="17764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>
                <a:solidFill>
                  <a:srgbClr val="000000"/>
                </a:solidFill>
              </a:rPr>
              <a:t>Волонтеры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/>
          <a:lstStyle/>
          <a:p>
            <a:r>
              <a:rPr lang="ru-RU" sz="2400" dirty="0" smtClean="0"/>
              <a:t>Сам изначально участвует в деятельности</a:t>
            </a:r>
          </a:p>
          <a:p>
            <a:r>
              <a:rPr lang="ru-RU" sz="2400" dirty="0" smtClean="0"/>
              <a:t>Должен уметь объяснить зачем и что делается</a:t>
            </a:r>
          </a:p>
          <a:p>
            <a:r>
              <a:rPr lang="ru-RU" sz="2400" dirty="0" smtClean="0"/>
              <a:t>Четко ставит задачи (дело, время, </a:t>
            </a:r>
            <a:endParaRPr lang="ru-RU" sz="2400" dirty="0" smtClean="0"/>
          </a:p>
          <a:p>
            <a:r>
              <a:rPr lang="ru-RU" sz="2400" dirty="0" smtClean="0"/>
              <a:t>место</a:t>
            </a:r>
            <a:r>
              <a:rPr lang="ru-RU" sz="2400" dirty="0" smtClean="0"/>
              <a:t>, как долго) и объясняет результат</a:t>
            </a:r>
          </a:p>
          <a:p>
            <a:r>
              <a:rPr lang="ru-RU" sz="2400" dirty="0" smtClean="0"/>
              <a:t>Обеспечивает ресурсами</a:t>
            </a:r>
          </a:p>
          <a:p>
            <a:r>
              <a:rPr lang="ru-RU" sz="2400" dirty="0" smtClean="0"/>
              <a:t>Гарантирует безопасность </a:t>
            </a:r>
          </a:p>
          <a:p>
            <a:r>
              <a:rPr lang="ru-RU" sz="2400" dirty="0" smtClean="0"/>
              <a:t>Объясняет, что делать в случае проблем</a:t>
            </a:r>
          </a:p>
          <a:p>
            <a:r>
              <a:rPr lang="ru-RU" sz="2400" dirty="0" smtClean="0"/>
              <a:t>Принимает работу, благодарит.</a:t>
            </a:r>
          </a:p>
          <a:p>
            <a:r>
              <a:rPr lang="ru-RU" sz="2400" dirty="0" smtClean="0"/>
              <a:t>Спрашивает отклик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7415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A5CFB29-DD4A-9244-A18B-F331882831F8}" type="slidenum">
              <a:rPr kumimoji="0" lang="en-US" sz="1400"/>
              <a:pPr/>
              <a:t>35</a:t>
            </a:fld>
            <a:endParaRPr kumimoji="0" lang="en-US" sz="1400"/>
          </a:p>
        </p:txBody>
      </p:sp>
      <p:sp>
        <p:nvSpPr>
          <p:cNvPr id="17411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b="1" dirty="0" smtClean="0">
                <a:cs typeface="Calibri" charset="0"/>
              </a:rPr>
              <a:t>Координатор в отношении волонтеров</a:t>
            </a:r>
            <a:endParaRPr kumimoji="0" lang="ru-RU" sz="3600" b="1" dirty="0">
              <a:cs typeface="Calibri" charset="0"/>
            </a:endParaRPr>
          </a:p>
        </p:txBody>
      </p:sp>
      <p:pic>
        <p:nvPicPr>
          <p:cNvPr id="17412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23553" name="Picture 1" descr="E:\Вебинар Милосердие\RryKijjMYF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4750" y="2420888"/>
            <a:ext cx="2889250" cy="383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8229600" cy="1143000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7522" name="Picture 2" descr="E:\Вебинар Милосердие\Mi0q3cEIs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268760"/>
            <a:ext cx="7670800" cy="5118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05800" cy="4953000"/>
          </a:xfrm>
        </p:spPr>
        <p:txBody>
          <a:bodyPr/>
          <a:lstStyle/>
          <a:p>
            <a:r>
              <a:rPr lang="ru-RU" sz="1800" dirty="0" smtClean="0"/>
              <a:t>Помнить, что волонтер может прекратить работу когда угодно</a:t>
            </a:r>
          </a:p>
          <a:p>
            <a:r>
              <a:rPr lang="ru-RU" sz="1800" dirty="0" smtClean="0"/>
              <a:t>Осознать особенности участников, их мотивацию и желания</a:t>
            </a:r>
          </a:p>
          <a:p>
            <a:r>
              <a:rPr lang="ru-RU" sz="1800" dirty="0" smtClean="0"/>
              <a:t>Выстроить систему общего принятия решений, </a:t>
            </a:r>
          </a:p>
          <a:p>
            <a:r>
              <a:rPr lang="ru-RU" sz="1800" dirty="0" smtClean="0"/>
              <a:t>Выстроить внутреннюю структуру и распределить ответственности</a:t>
            </a:r>
          </a:p>
          <a:p>
            <a:r>
              <a:rPr lang="ru-RU" sz="1800" dirty="0" smtClean="0"/>
              <a:t>Поставить перед каждым волонтером ясную задачу, характеризующуюся местом, временем, результатом</a:t>
            </a:r>
          </a:p>
          <a:p>
            <a:r>
              <a:rPr lang="ru-RU" sz="1800" dirty="0" smtClean="0"/>
              <a:t>Выстроить систему сохранения и передачи опыта, </a:t>
            </a:r>
          </a:p>
          <a:p>
            <a:r>
              <a:rPr lang="ru-RU" sz="1800" dirty="0" smtClean="0"/>
              <a:t>Помогать новичкам в знакомстве с группой и нахождении своего места, </a:t>
            </a:r>
          </a:p>
          <a:p>
            <a:r>
              <a:rPr lang="ru-RU" sz="1800" dirty="0" smtClean="0"/>
              <a:t>Периодически проводить </a:t>
            </a:r>
            <a:r>
              <a:rPr lang="ru-RU" sz="1800" dirty="0" err="1" smtClean="0"/>
              <a:t>командообразующую</a:t>
            </a:r>
            <a:r>
              <a:rPr lang="ru-RU" sz="1800" dirty="0" smtClean="0"/>
              <a:t> работу</a:t>
            </a:r>
          </a:p>
          <a:p>
            <a:r>
              <a:rPr lang="ru-RU" sz="1800" dirty="0" smtClean="0"/>
              <a:t>Создать условия для доброго и благодарного расставания с волонтером</a:t>
            </a:r>
          </a:p>
          <a:p>
            <a:r>
              <a:rPr lang="ru-RU" sz="1800" dirty="0" smtClean="0"/>
              <a:t>Помогать волонтерам осознать и деятельно проявлять свою ответственность за группу, </a:t>
            </a:r>
          </a:p>
          <a:p>
            <a:r>
              <a:rPr lang="ru-RU" sz="1800" dirty="0" smtClean="0"/>
              <a:t>Помогать всей группе осознать и деятельно проявлять свою ответственность за каждого волонтера.</a:t>
            </a:r>
          </a:p>
          <a:p>
            <a:pPr eaLnBrk="1" hangingPunct="1"/>
            <a:endParaRPr kumimoji="0" lang="ru-RU" sz="1400" dirty="0">
              <a:latin typeface="Arial" charset="0"/>
              <a:cs typeface="Arial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5367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3902F5-287A-274A-A28A-CDAA8D9A030B}" type="slidenum">
              <a:rPr kumimoji="0" lang="en-US" sz="1400"/>
              <a:pPr/>
              <a:t>37</a:t>
            </a:fld>
            <a:endParaRPr kumimoji="0" lang="en-US" sz="1400"/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600200" y="0"/>
            <a:ext cx="7543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b="1" dirty="0" smtClean="0">
                <a:cs typeface="Calibri" charset="0"/>
              </a:rPr>
              <a:t>Задачи координатора в отношении к группе</a:t>
            </a:r>
            <a:endParaRPr kumimoji="0" lang="ru-RU" sz="3600" b="1" dirty="0">
              <a:cs typeface="Calibri" charset="0"/>
            </a:endParaRPr>
          </a:p>
        </p:txBody>
      </p:sp>
      <p:pic>
        <p:nvPicPr>
          <p:cNvPr id="15364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8546" name="Picture 2" descr="E:\Вебинар Милосердие\g-TSo3Gx4x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693173"/>
            <a:ext cx="8221809" cy="54721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8229600" cy="1143000"/>
          </a:xfrm>
        </p:spPr>
        <p:txBody>
          <a:bodyPr/>
          <a:lstStyle/>
          <a:p>
            <a:r>
              <a:rPr lang="ru-RU" b="1" dirty="0" smtClean="0"/>
              <a:t>Требования к координатору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имеет опыт волонтерской деятельности (1 год)</a:t>
            </a:r>
          </a:p>
          <a:p>
            <a:r>
              <a:rPr lang="ru-RU" dirty="0" smtClean="0"/>
              <a:t>разделяет смысл и миссию волонтерского движения. </a:t>
            </a:r>
          </a:p>
          <a:p>
            <a:r>
              <a:rPr lang="ru-RU" dirty="0" smtClean="0"/>
              <a:t>открыт к мнению и опыту других (ему придется совместно с волонтерами разрабатывать стратегию и программу действий) </a:t>
            </a:r>
          </a:p>
          <a:p>
            <a:r>
              <a:rPr lang="ru-RU" dirty="0" smtClean="0"/>
              <a:t>способен конструктивно взаимодействовать с руководством подопечных учреждений. </a:t>
            </a:r>
          </a:p>
          <a:p>
            <a:r>
              <a:rPr lang="ru-RU" dirty="0" smtClean="0"/>
              <a:t>не лишен административных и даже секретарских способностей. </a:t>
            </a:r>
          </a:p>
          <a:p>
            <a:r>
              <a:rPr lang="ru-RU" dirty="0" smtClean="0"/>
              <a:t>доверяет сторонним специалистам, прежде всего специалистам по групповой </a:t>
            </a:r>
            <a:r>
              <a:rPr lang="ru-RU" dirty="0" smtClean="0"/>
              <a:t>работе, готов учиться.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30" name="Object 2"/>
          <p:cNvGraphicFramePr>
            <a:graphicFrameLocks noChangeAspect="1"/>
          </p:cNvGraphicFramePr>
          <p:nvPr/>
        </p:nvGraphicFramePr>
        <p:xfrm>
          <a:off x="179512" y="188639"/>
          <a:ext cx="8640960" cy="12289365"/>
        </p:xfrm>
        <a:graphic>
          <a:graphicData uri="http://schemas.openxmlformats.org/presentationml/2006/ole">
            <p:oleObj spid="_x0000_s99330" name="Документ" r:id="rId3" imgW="6807541" imgH="967961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3763" y="1341438"/>
            <a:ext cx="3170237" cy="431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000" smtClean="0"/>
              <a:t>Столпы </a:t>
            </a:r>
            <a:r>
              <a:rPr lang="ru-RU" sz="3000" smtClean="0"/>
              <a:t>волонтерской </a:t>
            </a:r>
            <a:br>
              <a:rPr lang="ru-RU" sz="3000" smtClean="0"/>
            </a:br>
            <a:r>
              <a:rPr lang="ru-RU" sz="3000" smtClean="0"/>
              <a:t>группы</a:t>
            </a:r>
            <a:endParaRPr lang="en-US" sz="3000" smtClean="0"/>
          </a:p>
        </p:txBody>
      </p:sp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468313" y="1484313"/>
            <a:ext cx="5051425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 </a:t>
            </a:r>
            <a:r>
              <a:rPr lang="ru-RU" sz="3300" dirty="0" smtClean="0"/>
              <a:t>Ясные </a:t>
            </a:r>
            <a:r>
              <a:rPr lang="ru-RU" sz="3300" dirty="0"/>
              <a:t>вакансии</a:t>
            </a:r>
          </a:p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 </a:t>
            </a:r>
            <a:r>
              <a:rPr lang="ru-RU" sz="3300" dirty="0" smtClean="0"/>
              <a:t>Правила</a:t>
            </a:r>
            <a:endParaRPr lang="ru-RU" sz="3300" dirty="0"/>
          </a:p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 </a:t>
            </a:r>
            <a:r>
              <a:rPr lang="ru-RU" sz="3300" dirty="0" smtClean="0"/>
              <a:t>Анкета </a:t>
            </a:r>
            <a:r>
              <a:rPr lang="ru-RU" sz="3300" dirty="0"/>
              <a:t>+ договор </a:t>
            </a:r>
          </a:p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 </a:t>
            </a:r>
            <a:r>
              <a:rPr lang="ru-RU" sz="3300" dirty="0" smtClean="0"/>
              <a:t>Лидер </a:t>
            </a:r>
            <a:r>
              <a:rPr lang="ru-RU" sz="3300" dirty="0"/>
              <a:t>и его группа</a:t>
            </a:r>
          </a:p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 </a:t>
            </a:r>
            <a:r>
              <a:rPr lang="ru-RU" sz="3300" dirty="0" smtClean="0"/>
              <a:t>Организация </a:t>
            </a:r>
            <a:r>
              <a:rPr lang="ru-RU" sz="3300" dirty="0"/>
              <a:t>труда</a:t>
            </a:r>
          </a:p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 </a:t>
            </a:r>
            <a:r>
              <a:rPr lang="ru-RU" sz="3300" dirty="0" smtClean="0"/>
              <a:t>Обучение </a:t>
            </a:r>
            <a:endParaRPr lang="ru-RU" sz="3300" dirty="0"/>
          </a:p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 </a:t>
            </a:r>
            <a:r>
              <a:rPr lang="ru-RU" sz="3300" dirty="0" smtClean="0"/>
              <a:t>Поддержка, отношения</a:t>
            </a:r>
            <a:endParaRPr lang="ru-RU" sz="3300" dirty="0"/>
          </a:p>
          <a:p>
            <a:pPr marL="342900" indent="-342900">
              <a:buClr>
                <a:srgbClr val="CC3300"/>
              </a:buClr>
              <a:buSzPct val="70000"/>
              <a:buFont typeface="Times New Roman" pitchFamily="16" charset="0"/>
              <a:buAutoNum type="arabicPeriod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3300" dirty="0"/>
              <a:t>К</a:t>
            </a:r>
            <a:r>
              <a:rPr lang="ru-RU" sz="3300" dirty="0" smtClean="0"/>
              <a:t>алендарь</a:t>
            </a:r>
            <a:endParaRPr lang="en-US" sz="3300" dirty="0"/>
          </a:p>
        </p:txBody>
      </p:sp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4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31757" name="Rectangle 6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8" name="Rectangle 7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9" name="Rectangle 8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31754" name="Rectangle 10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5" name="Rectangle 11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1752" name="Text Box 13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31753" name="Text Box 14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34F57F2-507E-433E-BEEA-8D253FA0AF08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41</a:t>
            </a:fld>
            <a:endParaRPr 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3000" smtClean="0"/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468313" y="1484313"/>
            <a:ext cx="8280400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42900" indent="-342900">
              <a:buClr>
                <a:srgbClr val="CC3300"/>
              </a:buClr>
              <a:buSzPct val="7000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endParaRPr lang="ru-RU" sz="3300" dirty="0"/>
          </a:p>
          <a:p>
            <a:pPr marL="342900" indent="-342900">
              <a:buClr>
                <a:srgbClr val="CC3300"/>
              </a:buClr>
              <a:buSzPct val="7000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endParaRPr lang="ru-RU" sz="3300" dirty="0"/>
          </a:p>
          <a:p>
            <a:pPr marL="342900" indent="-342900">
              <a:buClr>
                <a:srgbClr val="CC3300"/>
              </a:buClr>
              <a:buSzPct val="7000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endParaRPr lang="ru-RU" sz="3300" dirty="0"/>
          </a:p>
          <a:p>
            <a:pPr marL="342900" indent="-342900" algn="ctr">
              <a:buClr>
                <a:srgbClr val="CC3300"/>
              </a:buClr>
              <a:buSzPct val="7000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r>
              <a:rPr lang="ru-RU" sz="4400" b="1" dirty="0"/>
              <a:t>волонтерская организация</a:t>
            </a:r>
            <a:endParaRPr lang="en-US" sz="4400" b="1" dirty="0"/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32780" name="Rectangle 7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1" name="Rectangle 8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2" name="Rectangle 9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32777" name="Rectangle 11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8" name="Rectangle 12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9" name="Rectangle 13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775" name="Text Box 14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32776" name="Text Box 15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FA1F80D-0FFF-482D-AE35-4DE8D0CB063D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42</a:t>
            </a:fld>
            <a:endParaRPr 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15888"/>
            <a:ext cx="7467600" cy="87471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500" smtClean="0"/>
              <a:t>Позиционирование</a:t>
            </a:r>
            <a:endParaRPr lang="en-US" sz="350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5132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3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4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12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1447800"/>
            <a:ext cx="61214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936" y="0"/>
            <a:ext cx="7746064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Регулярная системная работа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Есть задачи, которые должны делаться постоянно и не кем попало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Надо искать «золотую середину» между желанием помочь и </a:t>
            </a:r>
            <a:r>
              <a:rPr lang="ru-RU" dirty="0" smtClean="0"/>
              <a:t>ответственностью </a:t>
            </a:r>
            <a:r>
              <a:rPr lang="ru-RU" dirty="0" smtClean="0"/>
              <a:t>волонтеров</a:t>
            </a:r>
          </a:p>
          <a:p>
            <a:endParaRPr lang="ru-RU" dirty="0" smtClean="0"/>
          </a:p>
          <a:p>
            <a:r>
              <a:rPr lang="ru-RU" dirty="0" smtClean="0"/>
              <a:t>Вкладываясь в волонтеров – вкладываемся в стабильность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</a:t>
            </a:r>
            <a:r>
              <a:rPr lang="ru-RU" b="1" dirty="0" smtClean="0"/>
              <a:t>Три </a:t>
            </a:r>
            <a:r>
              <a:rPr lang="ru-RU" b="1" dirty="0" smtClean="0"/>
              <a:t>задачи по отношению к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волонтерам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844824"/>
            <a:ext cx="7602048" cy="4800600"/>
          </a:xfrm>
        </p:spPr>
        <p:txBody>
          <a:bodyPr/>
          <a:lstStyle/>
          <a:p>
            <a:r>
              <a:rPr lang="ru-RU" sz="2800" b="1" dirty="0" smtClean="0"/>
              <a:t>Организация труда волонтеров и группы</a:t>
            </a:r>
          </a:p>
          <a:p>
            <a:pPr>
              <a:buFontTx/>
              <a:buChar char="-"/>
            </a:pPr>
            <a:r>
              <a:rPr lang="ru-RU" sz="2000" dirty="0" smtClean="0"/>
              <a:t>Координаторы на ставке</a:t>
            </a:r>
          </a:p>
          <a:p>
            <a:pPr>
              <a:buFontTx/>
              <a:buChar char="-"/>
            </a:pPr>
            <a:r>
              <a:rPr lang="ru-RU" sz="2000" dirty="0" smtClean="0"/>
              <a:t>Четкие задачи и границы в отношениях и делах</a:t>
            </a:r>
          </a:p>
          <a:p>
            <a:pPr>
              <a:buFontTx/>
              <a:buChar char="-"/>
            </a:pPr>
            <a:r>
              <a:rPr lang="ru-RU" sz="2000" dirty="0" smtClean="0"/>
              <a:t>Есть те, кто решает проблемы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800" b="1" dirty="0" smtClean="0"/>
              <a:t>Обучение, помощь и поддержка </a:t>
            </a:r>
          </a:p>
          <a:p>
            <a:pPr>
              <a:buFontTx/>
              <a:buChar char="-"/>
            </a:pPr>
            <a:r>
              <a:rPr lang="ru-RU" sz="2000" dirty="0" smtClean="0"/>
              <a:t>Специалисты (желательно на ставке)</a:t>
            </a:r>
          </a:p>
          <a:p>
            <a:pPr>
              <a:buFontTx/>
              <a:buChar char="-"/>
            </a:pPr>
            <a:r>
              <a:rPr lang="ru-RU" sz="2000" dirty="0" smtClean="0"/>
              <a:t>Регулярность такой работы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800" b="1" dirty="0" smtClean="0"/>
              <a:t>Досуг и творчество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88913"/>
            <a:ext cx="7467600" cy="801687"/>
          </a:xfrm>
          <a:noFill/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000" b="1" dirty="0" smtClean="0"/>
              <a:t>Базовые рабочие задачи</a:t>
            </a:r>
            <a:endParaRPr lang="en-US" sz="3000" b="1" dirty="0" smtClean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968375"/>
            <a:ext cx="7383463" cy="206375"/>
            <a:chOff x="1056" y="610"/>
            <a:chExt cx="4651" cy="130"/>
          </a:xfrm>
        </p:grpSpPr>
        <p:sp>
          <p:nvSpPr>
            <p:cNvPr id="33804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5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6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200" y="6324600"/>
            <a:ext cx="8983663" cy="220663"/>
            <a:chOff x="48" y="3984"/>
            <a:chExt cx="5659" cy="139"/>
          </a:xfrm>
        </p:grpSpPr>
        <p:sp>
          <p:nvSpPr>
            <p:cNvPr id="3380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3798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33799" name="Text Box 13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0014F3F-B01A-4D21-8EDF-BBECD16630C5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33800" name="Rectangle 14"/>
          <p:cNvSpPr>
            <a:spLocks noChangeArrowheads="1"/>
          </p:cNvSpPr>
          <p:nvPr/>
        </p:nvSpPr>
        <p:spPr bwMode="auto">
          <a:xfrm>
            <a:off x="228600" y="1412875"/>
            <a:ext cx="8610600" cy="4903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marL="354013" indent="-276225"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en-US" sz="2300" b="1" dirty="0"/>
              <a:t>1</a:t>
            </a:r>
            <a:r>
              <a:rPr lang="ru-RU" sz="2300" b="1" dirty="0"/>
              <a:t>. Обеспечить ресурсами: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dirty="0"/>
              <a:t> люди – приток, подготовка, поддержка, малая текучка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dirty="0"/>
              <a:t> деньги – приток, распределение, отчеты  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dirty="0"/>
              <a:t> связи – совместные проекты, компенсация недостающего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dirty="0"/>
              <a:t> опыт (знания) – накопление, преемственность, проф.рост</a:t>
            </a:r>
          </a:p>
          <a:p>
            <a:pPr marL="354013" indent="-276225"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endParaRPr lang="ru-RU" sz="2300" dirty="0"/>
          </a:p>
          <a:p>
            <a:pPr marL="354013" indent="-276225"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b="1" dirty="0"/>
              <a:t>2. Организовать: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dirty="0"/>
              <a:t> пространство встречи волонтера и подопечного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dirty="0"/>
              <a:t> пространство реализации личных смыслов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2300" dirty="0"/>
              <a:t> пространство личных отношений</a:t>
            </a:r>
          </a:p>
          <a:p>
            <a:pPr marL="354013" indent="-276225">
              <a:buClr>
                <a:srgbClr val="CC3300"/>
              </a:buClr>
              <a:buFont typeface="Wingdings" pitchFamily="2" charset="2"/>
              <a:buChar char="Ø"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endParaRPr lang="ru-RU" sz="2300" dirty="0"/>
          </a:p>
          <a:p>
            <a:pPr marL="354013" indent="-276225" algn="ctr">
              <a:buClr>
                <a:srgbClr val="CC3300"/>
              </a:buClr>
              <a:buFont typeface="Wingdings" pitchFamily="2" charset="2"/>
              <a:buNone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r>
              <a:rPr lang="ru-RU" sz="1500" b="1" dirty="0">
                <a:solidFill>
                  <a:srgbClr val="CC3300"/>
                </a:solidFill>
              </a:rPr>
              <a:t>Это под силу только сотрудникам</a:t>
            </a:r>
          </a:p>
          <a:p>
            <a:pPr marL="354013" indent="-276225" hangingPunct="1">
              <a:lnSpc>
                <a:spcPct val="100000"/>
              </a:lnSpc>
              <a:buClr>
                <a:srgbClr val="3891A7"/>
              </a:buClr>
              <a:buSzPct val="80000"/>
              <a:buFont typeface="Wingdings 2" charset="2"/>
              <a:buNone/>
              <a:tabLst>
                <a:tab pos="354013" algn="l"/>
                <a:tab pos="801688" algn="l"/>
                <a:tab pos="1250950" algn="l"/>
                <a:tab pos="1700213" algn="l"/>
                <a:tab pos="2149475" algn="l"/>
                <a:tab pos="2598738" algn="l"/>
                <a:tab pos="3048000" algn="l"/>
                <a:tab pos="3497263" algn="l"/>
                <a:tab pos="3946525" algn="l"/>
                <a:tab pos="4395788" algn="l"/>
                <a:tab pos="4845050" algn="l"/>
                <a:tab pos="5294313" algn="l"/>
                <a:tab pos="5743575" algn="l"/>
                <a:tab pos="6192838" algn="l"/>
                <a:tab pos="6642100" algn="l"/>
                <a:tab pos="7091363" algn="l"/>
                <a:tab pos="7540625" algn="l"/>
                <a:tab pos="7989888" algn="l"/>
                <a:tab pos="8439150" algn="l"/>
                <a:tab pos="8888413" algn="l"/>
                <a:tab pos="9337675" algn="l"/>
              </a:tabLst>
            </a:pPr>
            <a:endParaRPr lang="ru-RU" sz="23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-76200"/>
            <a:ext cx="7467600" cy="9906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500" smtClean="0"/>
              <a:t>Формальное устройство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-22225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892175"/>
            <a:ext cx="7383463" cy="206375"/>
            <a:chOff x="1056" y="562"/>
            <a:chExt cx="4651" cy="130"/>
          </a:xfrm>
        </p:grpSpPr>
        <p:sp>
          <p:nvSpPr>
            <p:cNvPr id="35894" name="Rectangle 5"/>
            <p:cNvSpPr>
              <a:spLocks noChangeArrowheads="1"/>
            </p:cNvSpPr>
            <p:nvPr/>
          </p:nvSpPr>
          <p:spPr bwMode="auto">
            <a:xfrm>
              <a:off x="1056" y="562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95" name="Rectangle 6"/>
            <p:cNvSpPr>
              <a:spLocks noChangeArrowheads="1"/>
            </p:cNvSpPr>
            <p:nvPr/>
          </p:nvSpPr>
          <p:spPr bwMode="auto">
            <a:xfrm>
              <a:off x="1056" y="629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96" name="Rectangle 7"/>
            <p:cNvSpPr>
              <a:spLocks noChangeArrowheads="1"/>
            </p:cNvSpPr>
            <p:nvPr/>
          </p:nvSpPr>
          <p:spPr bwMode="auto">
            <a:xfrm>
              <a:off x="1056" y="668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200" y="6248400"/>
            <a:ext cx="8983663" cy="220663"/>
            <a:chOff x="48" y="3936"/>
            <a:chExt cx="5659" cy="139"/>
          </a:xfrm>
        </p:grpSpPr>
        <p:sp>
          <p:nvSpPr>
            <p:cNvPr id="35891" name="Rectangle 9"/>
            <p:cNvSpPr>
              <a:spLocks noChangeArrowheads="1"/>
            </p:cNvSpPr>
            <p:nvPr/>
          </p:nvSpPr>
          <p:spPr bwMode="auto">
            <a:xfrm>
              <a:off x="48" y="3936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92" name="Rectangle 10"/>
            <p:cNvSpPr>
              <a:spLocks noChangeArrowheads="1"/>
            </p:cNvSpPr>
            <p:nvPr/>
          </p:nvSpPr>
          <p:spPr bwMode="auto">
            <a:xfrm>
              <a:off x="48" y="4008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93" name="Rectangle 11"/>
            <p:cNvSpPr>
              <a:spLocks noChangeArrowheads="1"/>
            </p:cNvSpPr>
            <p:nvPr/>
          </p:nvSpPr>
          <p:spPr bwMode="auto">
            <a:xfrm>
              <a:off x="48" y="4049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5846" name="Text Box 12"/>
          <p:cNvSpPr txBox="1">
            <a:spLocks noChangeArrowheads="1"/>
          </p:cNvSpPr>
          <p:nvPr/>
        </p:nvSpPr>
        <p:spPr bwMode="auto">
          <a:xfrm>
            <a:off x="3124200" y="64579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35847" name="Text Box 13"/>
          <p:cNvSpPr txBox="1">
            <a:spLocks noChangeArrowheads="1"/>
          </p:cNvSpPr>
          <p:nvPr/>
        </p:nvSpPr>
        <p:spPr bwMode="auto">
          <a:xfrm>
            <a:off x="6553200" y="64579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4ABF7EF-3CDE-4451-8835-18F4C687BFAB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35848" name="Freeform 14"/>
          <p:cNvSpPr>
            <a:spLocks noChangeArrowheads="1"/>
          </p:cNvSpPr>
          <p:nvPr/>
        </p:nvSpPr>
        <p:spPr bwMode="auto">
          <a:xfrm>
            <a:off x="4632325" y="2546350"/>
            <a:ext cx="2708275" cy="538163"/>
          </a:xfrm>
          <a:custGeom>
            <a:avLst/>
            <a:gdLst>
              <a:gd name="T0" fmla="*/ 0 w 2708640"/>
              <a:gd name="T1" fmla="*/ 0 h 537840"/>
              <a:gd name="T2" fmla="*/ 0 w 2708640"/>
              <a:gd name="T3" fmla="*/ 366653 h 537840"/>
              <a:gd name="T4" fmla="*/ 2708947 w 2708640"/>
              <a:gd name="T5" fmla="*/ 366653 h 537840"/>
              <a:gd name="T6" fmla="*/ 2708947 w 2708640"/>
              <a:gd name="T7" fmla="*/ 538031 h 537840"/>
              <a:gd name="T8" fmla="*/ 0 60000 65536"/>
              <a:gd name="T9" fmla="*/ 0 60000 65536"/>
              <a:gd name="T10" fmla="*/ 0 60000 65536"/>
              <a:gd name="T11" fmla="*/ 0 60000 65536"/>
              <a:gd name="T12" fmla="*/ 0 w 2708640"/>
              <a:gd name="T13" fmla="*/ 0 h 537840"/>
              <a:gd name="T14" fmla="*/ 2708640 w 2708640"/>
              <a:gd name="T15" fmla="*/ 537840 h 5378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8640" h="537840">
                <a:moveTo>
                  <a:pt x="0" y="0"/>
                </a:moveTo>
                <a:lnTo>
                  <a:pt x="0" y="366653"/>
                </a:lnTo>
                <a:lnTo>
                  <a:pt x="2708947" y="366653"/>
                </a:lnTo>
                <a:lnTo>
                  <a:pt x="2708947" y="538031"/>
                </a:lnTo>
              </a:path>
            </a:pathLst>
          </a:custGeom>
          <a:noFill/>
          <a:ln w="9360" cap="flat">
            <a:solidFill>
              <a:srgbClr val="90B0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9" name="Freeform 15"/>
          <p:cNvSpPr>
            <a:spLocks noChangeArrowheads="1"/>
          </p:cNvSpPr>
          <p:nvPr/>
        </p:nvSpPr>
        <p:spPr bwMode="auto">
          <a:xfrm>
            <a:off x="4881563" y="4259263"/>
            <a:ext cx="1404937" cy="538162"/>
          </a:xfrm>
          <a:custGeom>
            <a:avLst/>
            <a:gdLst>
              <a:gd name="T0" fmla="*/ 0 w 1404360"/>
              <a:gd name="T1" fmla="*/ 0 h 537840"/>
              <a:gd name="T2" fmla="*/ 0 w 1404360"/>
              <a:gd name="T3" fmla="*/ 366653 h 537840"/>
              <a:gd name="T4" fmla="*/ 1404644 w 1404360"/>
              <a:gd name="T5" fmla="*/ 366653 h 537840"/>
              <a:gd name="T6" fmla="*/ 1404644 w 1404360"/>
              <a:gd name="T7" fmla="*/ 538031 h 537840"/>
              <a:gd name="T8" fmla="*/ 0 60000 65536"/>
              <a:gd name="T9" fmla="*/ 0 60000 65536"/>
              <a:gd name="T10" fmla="*/ 0 60000 65536"/>
              <a:gd name="T11" fmla="*/ 0 60000 65536"/>
              <a:gd name="T12" fmla="*/ 0 w 1404360"/>
              <a:gd name="T13" fmla="*/ 0 h 537840"/>
              <a:gd name="T14" fmla="*/ 1404360 w 1404360"/>
              <a:gd name="T15" fmla="*/ 537840 h 5378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04360" h="537840">
                <a:moveTo>
                  <a:pt x="0" y="0"/>
                </a:moveTo>
                <a:lnTo>
                  <a:pt x="0" y="366653"/>
                </a:lnTo>
                <a:lnTo>
                  <a:pt x="1404644" y="366653"/>
                </a:lnTo>
                <a:lnTo>
                  <a:pt x="1404644" y="538031"/>
                </a:lnTo>
              </a:path>
            </a:pathLst>
          </a:custGeom>
          <a:noFill/>
          <a:ln w="9360" cap="flat">
            <a:solidFill>
              <a:srgbClr val="A4C7CA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0" name="Freeform 16"/>
          <p:cNvSpPr>
            <a:spLocks noChangeArrowheads="1"/>
          </p:cNvSpPr>
          <p:nvPr/>
        </p:nvSpPr>
        <p:spPr bwMode="auto">
          <a:xfrm>
            <a:off x="4024313" y="4259263"/>
            <a:ext cx="855662" cy="538162"/>
          </a:xfrm>
          <a:custGeom>
            <a:avLst/>
            <a:gdLst>
              <a:gd name="T0" fmla="*/ 856425 w 856080"/>
              <a:gd name="T1" fmla="*/ 0 h 537840"/>
              <a:gd name="T2" fmla="*/ 856425 w 856080"/>
              <a:gd name="T3" fmla="*/ 366653 h 537840"/>
              <a:gd name="T4" fmla="*/ 0 w 856080"/>
              <a:gd name="T5" fmla="*/ 366653 h 537840"/>
              <a:gd name="T6" fmla="*/ 0 w 856080"/>
              <a:gd name="T7" fmla="*/ 538031 h 537840"/>
              <a:gd name="T8" fmla="*/ 0 60000 65536"/>
              <a:gd name="T9" fmla="*/ 0 60000 65536"/>
              <a:gd name="T10" fmla="*/ 0 60000 65536"/>
              <a:gd name="T11" fmla="*/ 0 60000 65536"/>
              <a:gd name="T12" fmla="*/ 0 w 856080"/>
              <a:gd name="T13" fmla="*/ 0 h 537840"/>
              <a:gd name="T14" fmla="*/ 856080 w 856080"/>
              <a:gd name="T15" fmla="*/ 537840 h 5378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6080" h="537840">
                <a:moveTo>
                  <a:pt x="856425" y="0"/>
                </a:moveTo>
                <a:lnTo>
                  <a:pt x="856425" y="366653"/>
                </a:lnTo>
                <a:lnTo>
                  <a:pt x="0" y="366653"/>
                </a:lnTo>
                <a:lnTo>
                  <a:pt x="0" y="538031"/>
                </a:lnTo>
              </a:path>
            </a:pathLst>
          </a:custGeom>
          <a:noFill/>
          <a:ln w="9360" cap="flat">
            <a:solidFill>
              <a:srgbClr val="A4C7CA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1" name="Freeform 17"/>
          <p:cNvSpPr>
            <a:spLocks noChangeArrowheads="1"/>
          </p:cNvSpPr>
          <p:nvPr/>
        </p:nvSpPr>
        <p:spPr bwMode="auto">
          <a:xfrm>
            <a:off x="4632325" y="2546350"/>
            <a:ext cx="249238" cy="538163"/>
          </a:xfrm>
          <a:custGeom>
            <a:avLst/>
            <a:gdLst>
              <a:gd name="T0" fmla="*/ 0 w 248760"/>
              <a:gd name="T1" fmla="*/ 0 h 537840"/>
              <a:gd name="T2" fmla="*/ 0 w 248760"/>
              <a:gd name="T3" fmla="*/ 366653 h 537840"/>
              <a:gd name="T4" fmla="*/ 248968 w 248760"/>
              <a:gd name="T5" fmla="*/ 366653 h 537840"/>
              <a:gd name="T6" fmla="*/ 248968 w 248760"/>
              <a:gd name="T7" fmla="*/ 538031 h 537840"/>
              <a:gd name="T8" fmla="*/ 0 60000 65536"/>
              <a:gd name="T9" fmla="*/ 0 60000 65536"/>
              <a:gd name="T10" fmla="*/ 0 60000 65536"/>
              <a:gd name="T11" fmla="*/ 0 60000 65536"/>
              <a:gd name="T12" fmla="*/ 0 w 248760"/>
              <a:gd name="T13" fmla="*/ 0 h 537840"/>
              <a:gd name="T14" fmla="*/ 248760 w 248760"/>
              <a:gd name="T15" fmla="*/ 537840 h 5378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8760" h="537840">
                <a:moveTo>
                  <a:pt x="0" y="0"/>
                </a:moveTo>
                <a:lnTo>
                  <a:pt x="0" y="366653"/>
                </a:lnTo>
                <a:lnTo>
                  <a:pt x="248968" y="366653"/>
                </a:lnTo>
                <a:lnTo>
                  <a:pt x="248968" y="538031"/>
                </a:lnTo>
              </a:path>
            </a:pathLst>
          </a:custGeom>
          <a:noFill/>
          <a:ln w="9360" cap="flat">
            <a:solidFill>
              <a:srgbClr val="90B0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2" name="Freeform 18"/>
          <p:cNvSpPr>
            <a:spLocks noChangeArrowheads="1"/>
          </p:cNvSpPr>
          <p:nvPr/>
        </p:nvSpPr>
        <p:spPr bwMode="auto">
          <a:xfrm>
            <a:off x="2403475" y="2546350"/>
            <a:ext cx="2227263" cy="538163"/>
          </a:xfrm>
          <a:custGeom>
            <a:avLst/>
            <a:gdLst>
              <a:gd name="T0" fmla="*/ 2228066 w 2227680"/>
              <a:gd name="T1" fmla="*/ 0 h 537840"/>
              <a:gd name="T2" fmla="*/ 2228066 w 2227680"/>
              <a:gd name="T3" fmla="*/ 366653 h 537840"/>
              <a:gd name="T4" fmla="*/ 0 w 2227680"/>
              <a:gd name="T5" fmla="*/ 366653 h 537840"/>
              <a:gd name="T6" fmla="*/ 0 w 2227680"/>
              <a:gd name="T7" fmla="*/ 538031 h 537840"/>
              <a:gd name="T8" fmla="*/ 0 60000 65536"/>
              <a:gd name="T9" fmla="*/ 0 60000 65536"/>
              <a:gd name="T10" fmla="*/ 0 60000 65536"/>
              <a:gd name="T11" fmla="*/ 0 60000 65536"/>
              <a:gd name="T12" fmla="*/ 0 w 2227680"/>
              <a:gd name="T13" fmla="*/ 0 h 537840"/>
              <a:gd name="T14" fmla="*/ 2227680 w 2227680"/>
              <a:gd name="T15" fmla="*/ 537840 h 5378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27680" h="537840">
                <a:moveTo>
                  <a:pt x="2228066" y="0"/>
                </a:moveTo>
                <a:lnTo>
                  <a:pt x="2228066" y="366653"/>
                </a:lnTo>
                <a:lnTo>
                  <a:pt x="0" y="366653"/>
                </a:lnTo>
                <a:lnTo>
                  <a:pt x="0" y="538031"/>
                </a:lnTo>
              </a:path>
            </a:pathLst>
          </a:custGeom>
          <a:noFill/>
          <a:ln w="9360" cap="flat">
            <a:solidFill>
              <a:srgbClr val="90B0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3" name="AutoShape 19"/>
          <p:cNvSpPr>
            <a:spLocks noChangeArrowheads="1"/>
          </p:cNvSpPr>
          <p:nvPr/>
        </p:nvSpPr>
        <p:spPr bwMode="auto">
          <a:xfrm>
            <a:off x="595313" y="1371600"/>
            <a:ext cx="1849437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800100" y="1566863"/>
            <a:ext cx="1841500" cy="1166812"/>
            <a:chOff x="504" y="987"/>
            <a:chExt cx="1160" cy="735"/>
          </a:xfrm>
        </p:grpSpPr>
        <p:sp>
          <p:nvSpPr>
            <p:cNvPr id="35889" name="AutoShape 21"/>
            <p:cNvSpPr>
              <a:spLocks noChangeArrowheads="1"/>
            </p:cNvSpPr>
            <p:nvPr/>
          </p:nvSpPr>
          <p:spPr bwMode="auto">
            <a:xfrm>
              <a:off x="504" y="987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90" name="Rectangle 22"/>
            <p:cNvSpPr>
              <a:spLocks noChangeArrowheads="1"/>
            </p:cNvSpPr>
            <p:nvPr/>
          </p:nvSpPr>
          <p:spPr bwMode="auto">
            <a:xfrm>
              <a:off x="526" y="1009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Секретарь</a:t>
              </a:r>
            </a:p>
          </p:txBody>
        </p:sp>
      </p:grpSp>
      <p:sp>
        <p:nvSpPr>
          <p:cNvPr id="35855" name="AutoShape 23"/>
          <p:cNvSpPr>
            <a:spLocks noChangeArrowheads="1"/>
          </p:cNvSpPr>
          <p:nvPr/>
        </p:nvSpPr>
        <p:spPr bwMode="auto">
          <a:xfrm>
            <a:off x="6494463" y="1371600"/>
            <a:ext cx="1849437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699250" y="1566863"/>
            <a:ext cx="1841500" cy="1166812"/>
            <a:chOff x="4220" y="987"/>
            <a:chExt cx="1160" cy="735"/>
          </a:xfrm>
        </p:grpSpPr>
        <p:sp>
          <p:nvSpPr>
            <p:cNvPr id="35887" name="AutoShape 25"/>
            <p:cNvSpPr>
              <a:spLocks noChangeArrowheads="1"/>
            </p:cNvSpPr>
            <p:nvPr/>
          </p:nvSpPr>
          <p:spPr bwMode="auto">
            <a:xfrm>
              <a:off x="4220" y="987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88" name="Rectangle 26"/>
            <p:cNvSpPr>
              <a:spLocks noChangeArrowheads="1"/>
            </p:cNvSpPr>
            <p:nvPr/>
          </p:nvSpPr>
          <p:spPr bwMode="auto">
            <a:xfrm>
              <a:off x="4242" y="1009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Координатор по развитию</a:t>
              </a:r>
            </a:p>
          </p:txBody>
        </p:sp>
      </p:grpSp>
      <p:sp>
        <p:nvSpPr>
          <p:cNvPr id="35857" name="AutoShape 27"/>
          <p:cNvSpPr>
            <a:spLocks noChangeArrowheads="1"/>
          </p:cNvSpPr>
          <p:nvPr/>
        </p:nvSpPr>
        <p:spPr bwMode="auto">
          <a:xfrm>
            <a:off x="3706813" y="1371600"/>
            <a:ext cx="1849437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3913188" y="1566863"/>
            <a:ext cx="1841500" cy="1166812"/>
            <a:chOff x="2465" y="987"/>
            <a:chExt cx="1160" cy="735"/>
          </a:xfrm>
        </p:grpSpPr>
        <p:sp>
          <p:nvSpPr>
            <p:cNvPr id="35885" name="AutoShape 29"/>
            <p:cNvSpPr>
              <a:spLocks noChangeArrowheads="1"/>
            </p:cNvSpPr>
            <p:nvPr/>
          </p:nvSpPr>
          <p:spPr bwMode="auto">
            <a:xfrm>
              <a:off x="2465" y="987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86" name="Rectangle 30"/>
            <p:cNvSpPr>
              <a:spLocks noChangeArrowheads="1"/>
            </p:cNvSpPr>
            <p:nvPr/>
          </p:nvSpPr>
          <p:spPr bwMode="auto">
            <a:xfrm>
              <a:off x="2486" y="1009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Руководитель ДД «Даниловцы»</a:t>
              </a:r>
            </a:p>
          </p:txBody>
        </p:sp>
      </p:grpSp>
      <p:sp>
        <p:nvSpPr>
          <p:cNvPr id="35859" name="AutoShape 31"/>
          <p:cNvSpPr>
            <a:spLocks noChangeArrowheads="1"/>
          </p:cNvSpPr>
          <p:nvPr/>
        </p:nvSpPr>
        <p:spPr bwMode="auto">
          <a:xfrm>
            <a:off x="1479550" y="3084513"/>
            <a:ext cx="1849438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1676400" y="3279775"/>
            <a:ext cx="1841500" cy="1166813"/>
            <a:chOff x="1056" y="2066"/>
            <a:chExt cx="1160" cy="735"/>
          </a:xfrm>
        </p:grpSpPr>
        <p:sp>
          <p:nvSpPr>
            <p:cNvPr id="35883" name="AutoShape 33"/>
            <p:cNvSpPr>
              <a:spLocks noChangeArrowheads="1"/>
            </p:cNvSpPr>
            <p:nvPr/>
          </p:nvSpPr>
          <p:spPr bwMode="auto">
            <a:xfrm>
              <a:off x="1056" y="2066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84" name="Rectangle 34"/>
            <p:cNvSpPr>
              <a:spLocks noChangeArrowheads="1"/>
            </p:cNvSpPr>
            <p:nvPr/>
          </p:nvSpPr>
          <p:spPr bwMode="auto">
            <a:xfrm>
              <a:off x="1078" y="2088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Специалисты по сопровождению волонтеров</a:t>
              </a:r>
            </a:p>
          </p:txBody>
        </p:sp>
      </p:grpSp>
      <p:sp>
        <p:nvSpPr>
          <p:cNvPr id="35861" name="AutoShape 35"/>
          <p:cNvSpPr>
            <a:spLocks noChangeArrowheads="1"/>
          </p:cNvSpPr>
          <p:nvPr/>
        </p:nvSpPr>
        <p:spPr bwMode="auto">
          <a:xfrm>
            <a:off x="3956050" y="3084513"/>
            <a:ext cx="1849438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3962400" y="3279775"/>
            <a:ext cx="1841500" cy="1166813"/>
            <a:chOff x="2496" y="2066"/>
            <a:chExt cx="1160" cy="735"/>
          </a:xfrm>
        </p:grpSpPr>
        <p:sp>
          <p:nvSpPr>
            <p:cNvPr id="35881" name="AutoShape 37"/>
            <p:cNvSpPr>
              <a:spLocks noChangeArrowheads="1"/>
            </p:cNvSpPr>
            <p:nvPr/>
          </p:nvSpPr>
          <p:spPr bwMode="auto">
            <a:xfrm>
              <a:off x="2496" y="2066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82" name="Rectangle 38"/>
            <p:cNvSpPr>
              <a:spLocks noChangeArrowheads="1"/>
            </p:cNvSpPr>
            <p:nvPr/>
          </p:nvSpPr>
          <p:spPr bwMode="auto">
            <a:xfrm>
              <a:off x="2518" y="2088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Руководитель волонтерских групп</a:t>
              </a:r>
            </a:p>
          </p:txBody>
        </p:sp>
      </p:grpSp>
      <p:sp>
        <p:nvSpPr>
          <p:cNvPr id="35863" name="AutoShape 39"/>
          <p:cNvSpPr>
            <a:spLocks noChangeArrowheads="1"/>
          </p:cNvSpPr>
          <p:nvPr/>
        </p:nvSpPr>
        <p:spPr bwMode="auto">
          <a:xfrm>
            <a:off x="3100388" y="4797425"/>
            <a:ext cx="1849437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3124200" y="4992688"/>
            <a:ext cx="1841500" cy="1166812"/>
            <a:chOff x="1968" y="3145"/>
            <a:chExt cx="1160" cy="735"/>
          </a:xfrm>
        </p:grpSpPr>
        <p:sp>
          <p:nvSpPr>
            <p:cNvPr id="35879" name="AutoShape 41"/>
            <p:cNvSpPr>
              <a:spLocks noChangeArrowheads="1"/>
            </p:cNvSpPr>
            <p:nvPr/>
          </p:nvSpPr>
          <p:spPr bwMode="auto">
            <a:xfrm>
              <a:off x="1968" y="3145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80" name="Rectangle 42"/>
            <p:cNvSpPr>
              <a:spLocks noChangeArrowheads="1"/>
            </p:cNvSpPr>
            <p:nvPr/>
          </p:nvSpPr>
          <p:spPr bwMode="auto">
            <a:xfrm>
              <a:off x="1990" y="3166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Координатор 1...</a:t>
              </a:r>
            </a:p>
          </p:txBody>
        </p:sp>
      </p:grpSp>
      <p:sp>
        <p:nvSpPr>
          <p:cNvPr id="35865" name="AutoShape 43"/>
          <p:cNvSpPr>
            <a:spLocks noChangeArrowheads="1"/>
          </p:cNvSpPr>
          <p:nvPr/>
        </p:nvSpPr>
        <p:spPr bwMode="auto">
          <a:xfrm>
            <a:off x="5360988" y="4797425"/>
            <a:ext cx="1849437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5334000" y="4992688"/>
            <a:ext cx="1841500" cy="1166812"/>
            <a:chOff x="3360" y="3145"/>
            <a:chExt cx="1160" cy="735"/>
          </a:xfrm>
        </p:grpSpPr>
        <p:sp>
          <p:nvSpPr>
            <p:cNvPr id="35877" name="AutoShape 45"/>
            <p:cNvSpPr>
              <a:spLocks noChangeArrowheads="1"/>
            </p:cNvSpPr>
            <p:nvPr/>
          </p:nvSpPr>
          <p:spPr bwMode="auto">
            <a:xfrm>
              <a:off x="3360" y="3145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8" name="Rectangle 46"/>
            <p:cNvSpPr>
              <a:spLocks noChangeArrowheads="1"/>
            </p:cNvSpPr>
            <p:nvPr/>
          </p:nvSpPr>
          <p:spPr bwMode="auto">
            <a:xfrm>
              <a:off x="3382" y="3166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Координатор 14</a:t>
              </a:r>
            </a:p>
          </p:txBody>
        </p:sp>
      </p:grpSp>
      <p:sp>
        <p:nvSpPr>
          <p:cNvPr id="35867" name="AutoShape 47"/>
          <p:cNvSpPr>
            <a:spLocks noChangeArrowheads="1"/>
          </p:cNvSpPr>
          <p:nvPr/>
        </p:nvSpPr>
        <p:spPr bwMode="auto">
          <a:xfrm>
            <a:off x="6416675" y="3084513"/>
            <a:ext cx="1849438" cy="11747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FE0E3"/>
              </a:gs>
              <a:gs pos="100000">
                <a:srgbClr val="87ABA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1" name="Group 48"/>
          <p:cNvGrpSpPr>
            <a:grpSpLocks/>
          </p:cNvGrpSpPr>
          <p:nvPr/>
        </p:nvGrpSpPr>
        <p:grpSpPr bwMode="auto">
          <a:xfrm>
            <a:off x="6621463" y="3279775"/>
            <a:ext cx="1841500" cy="1166813"/>
            <a:chOff x="4171" y="2066"/>
            <a:chExt cx="1160" cy="735"/>
          </a:xfrm>
        </p:grpSpPr>
        <p:sp>
          <p:nvSpPr>
            <p:cNvPr id="35875" name="AutoShape 49"/>
            <p:cNvSpPr>
              <a:spLocks noChangeArrowheads="1"/>
            </p:cNvSpPr>
            <p:nvPr/>
          </p:nvSpPr>
          <p:spPr bwMode="auto">
            <a:xfrm>
              <a:off x="4171" y="2066"/>
              <a:ext cx="1160" cy="73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5DCD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6" name="Rectangle 50"/>
            <p:cNvSpPr>
              <a:spLocks noChangeArrowheads="1"/>
            </p:cNvSpPr>
            <p:nvPr/>
          </p:nvSpPr>
          <p:spPr bwMode="auto">
            <a:xfrm>
              <a:off x="4193" y="2088"/>
              <a:ext cx="1117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4800" tIns="64800" rIns="64800" bIns="64800" anchor="ctr"/>
            <a:lstStyle/>
            <a:p>
              <a:pPr algn="ctr">
                <a:lnSpc>
                  <a:spcPct val="90000"/>
                </a:lnSpc>
                <a:spcAft>
                  <a:spcPts val="638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700">
                  <a:solidFill>
                    <a:srgbClr val="000000"/>
                  </a:solidFill>
                </a:rPr>
                <a:t>Психологи</a:t>
              </a:r>
            </a:p>
          </p:txBody>
        </p:sp>
      </p:grpSp>
      <p:sp>
        <p:nvSpPr>
          <p:cNvPr id="35869" name="Line 51"/>
          <p:cNvSpPr>
            <a:spLocks noChangeShapeType="1"/>
          </p:cNvSpPr>
          <p:nvPr/>
        </p:nvSpPr>
        <p:spPr bwMode="auto">
          <a:xfrm>
            <a:off x="2649538" y="2154238"/>
            <a:ext cx="1262062" cy="1587"/>
          </a:xfrm>
          <a:prstGeom prst="line">
            <a:avLst/>
          </a:prstGeom>
          <a:noFill/>
          <a:ln w="25560">
            <a:solidFill>
              <a:srgbClr val="BBE0E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0" name="Line 52"/>
          <p:cNvSpPr>
            <a:spLocks noChangeShapeType="1"/>
          </p:cNvSpPr>
          <p:nvPr/>
        </p:nvSpPr>
        <p:spPr bwMode="auto">
          <a:xfrm>
            <a:off x="5762625" y="2154238"/>
            <a:ext cx="936625" cy="1587"/>
          </a:xfrm>
          <a:prstGeom prst="line">
            <a:avLst/>
          </a:prstGeom>
          <a:noFill/>
          <a:ln w="25560">
            <a:solidFill>
              <a:srgbClr val="BBE0E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1" name="Line 53"/>
          <p:cNvSpPr>
            <a:spLocks noChangeShapeType="1"/>
          </p:cNvSpPr>
          <p:nvPr/>
        </p:nvSpPr>
        <p:spPr bwMode="auto">
          <a:xfrm>
            <a:off x="2601913" y="4419600"/>
            <a:ext cx="557212" cy="1160463"/>
          </a:xfrm>
          <a:prstGeom prst="line">
            <a:avLst/>
          </a:prstGeom>
          <a:noFill/>
          <a:ln w="25560">
            <a:solidFill>
              <a:srgbClr val="BBE0E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2" name="Line 54"/>
          <p:cNvSpPr>
            <a:spLocks noChangeShapeType="1"/>
          </p:cNvSpPr>
          <p:nvPr/>
        </p:nvSpPr>
        <p:spPr bwMode="auto">
          <a:xfrm flipH="1">
            <a:off x="7177088" y="4454525"/>
            <a:ext cx="377825" cy="1125538"/>
          </a:xfrm>
          <a:prstGeom prst="line">
            <a:avLst/>
          </a:prstGeom>
          <a:noFill/>
          <a:ln w="25560">
            <a:solidFill>
              <a:srgbClr val="BBE0E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3" name="Line 55"/>
          <p:cNvSpPr>
            <a:spLocks noChangeShapeType="1"/>
          </p:cNvSpPr>
          <p:nvPr/>
        </p:nvSpPr>
        <p:spPr bwMode="auto">
          <a:xfrm>
            <a:off x="3525838" y="3867150"/>
            <a:ext cx="436562" cy="1588"/>
          </a:xfrm>
          <a:prstGeom prst="line">
            <a:avLst/>
          </a:prstGeom>
          <a:noFill/>
          <a:ln w="25560">
            <a:solidFill>
              <a:srgbClr val="BBE0E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4" name="Line 56"/>
          <p:cNvSpPr>
            <a:spLocks noChangeShapeType="1"/>
          </p:cNvSpPr>
          <p:nvPr/>
        </p:nvSpPr>
        <p:spPr bwMode="auto">
          <a:xfrm>
            <a:off x="5811838" y="3867150"/>
            <a:ext cx="809625" cy="1588"/>
          </a:xfrm>
          <a:prstGeom prst="line">
            <a:avLst/>
          </a:prstGeom>
          <a:noFill/>
          <a:ln w="25560">
            <a:solidFill>
              <a:srgbClr val="BBE0E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-76200"/>
            <a:ext cx="7467600" cy="9906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mtClean="0"/>
              <a:t>Реальное усройство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892175"/>
            <a:ext cx="7383463" cy="206375"/>
            <a:chOff x="1056" y="562"/>
            <a:chExt cx="4651" cy="130"/>
          </a:xfrm>
        </p:grpSpPr>
        <p:sp>
          <p:nvSpPr>
            <p:cNvPr id="36930" name="Rectangle 4"/>
            <p:cNvSpPr>
              <a:spLocks noChangeArrowheads="1"/>
            </p:cNvSpPr>
            <p:nvPr/>
          </p:nvSpPr>
          <p:spPr bwMode="auto">
            <a:xfrm>
              <a:off x="1056" y="562"/>
              <a:ext cx="4651" cy="48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6931" name="Rectangle 5"/>
            <p:cNvSpPr>
              <a:spLocks noChangeArrowheads="1"/>
            </p:cNvSpPr>
            <p:nvPr/>
          </p:nvSpPr>
          <p:spPr bwMode="auto">
            <a:xfrm>
              <a:off x="1056" y="629"/>
              <a:ext cx="4651" cy="24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6932" name="Rectangle 6"/>
            <p:cNvSpPr>
              <a:spLocks noChangeArrowheads="1"/>
            </p:cNvSpPr>
            <p:nvPr/>
          </p:nvSpPr>
          <p:spPr bwMode="auto">
            <a:xfrm>
              <a:off x="1056" y="668"/>
              <a:ext cx="4651" cy="24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200" y="6248400"/>
            <a:ext cx="8983663" cy="220663"/>
            <a:chOff x="48" y="3936"/>
            <a:chExt cx="5659" cy="139"/>
          </a:xfrm>
        </p:grpSpPr>
        <p:sp>
          <p:nvSpPr>
            <p:cNvPr id="36927" name="Rectangle 8"/>
            <p:cNvSpPr>
              <a:spLocks noChangeArrowheads="1"/>
            </p:cNvSpPr>
            <p:nvPr/>
          </p:nvSpPr>
          <p:spPr bwMode="auto">
            <a:xfrm>
              <a:off x="48" y="3936"/>
              <a:ext cx="5659" cy="51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6928" name="Rectangle 9"/>
            <p:cNvSpPr>
              <a:spLocks noChangeArrowheads="1"/>
            </p:cNvSpPr>
            <p:nvPr/>
          </p:nvSpPr>
          <p:spPr bwMode="auto">
            <a:xfrm>
              <a:off x="48" y="4008"/>
              <a:ext cx="5659" cy="25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36929" name="Rectangle 10"/>
            <p:cNvSpPr>
              <a:spLocks noChangeArrowheads="1"/>
            </p:cNvSpPr>
            <p:nvPr/>
          </p:nvSpPr>
          <p:spPr bwMode="auto">
            <a:xfrm>
              <a:off x="48" y="4049"/>
              <a:ext cx="5659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</p:grpSp>
      <p:sp>
        <p:nvSpPr>
          <p:cNvPr id="36869" name="Text Box 11"/>
          <p:cNvSpPr txBox="1">
            <a:spLocks noChangeArrowheads="1"/>
          </p:cNvSpPr>
          <p:nvPr/>
        </p:nvSpPr>
        <p:spPr bwMode="auto">
          <a:xfrm>
            <a:off x="3124200" y="64579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  <a:latin typeface="+mj-lt"/>
              </a:rPr>
              <a:t>www.danilovcy.ru</a:t>
            </a:r>
          </a:p>
        </p:txBody>
      </p:sp>
      <p:sp>
        <p:nvSpPr>
          <p:cNvPr id="36870" name="Text Box 12"/>
          <p:cNvSpPr txBox="1">
            <a:spLocks noChangeArrowheads="1"/>
          </p:cNvSpPr>
          <p:nvPr/>
        </p:nvSpPr>
        <p:spPr bwMode="auto">
          <a:xfrm>
            <a:off x="6553200" y="64579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81CC12A-66EA-4BC5-B7B2-840E625A2812}" type="slidenum">
              <a:rPr lang="ru-RU" sz="1400">
                <a:solidFill>
                  <a:srgbClr val="000000"/>
                </a:solidFill>
                <a:latin typeface="+mj-lt"/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ru-RU" sz="1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6871" name="Oval 13"/>
          <p:cNvSpPr>
            <a:spLocks noChangeArrowheads="1"/>
          </p:cNvSpPr>
          <p:nvPr/>
        </p:nvSpPr>
        <p:spPr bwMode="auto">
          <a:xfrm>
            <a:off x="1295400" y="2133600"/>
            <a:ext cx="1660525" cy="1690688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Руководитель движения</a:t>
            </a:r>
          </a:p>
        </p:txBody>
      </p:sp>
      <p:sp>
        <p:nvSpPr>
          <p:cNvPr id="36872" name="Oval 14"/>
          <p:cNvSpPr>
            <a:spLocks noChangeArrowheads="1"/>
          </p:cNvSpPr>
          <p:nvPr/>
        </p:nvSpPr>
        <p:spPr bwMode="auto">
          <a:xfrm>
            <a:off x="2971800" y="2590800"/>
            <a:ext cx="1466850" cy="149542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73" name="Rectangle 15"/>
          <p:cNvSpPr>
            <a:spLocks noChangeArrowheads="1"/>
          </p:cNvSpPr>
          <p:nvPr/>
        </p:nvSpPr>
        <p:spPr bwMode="auto">
          <a:xfrm>
            <a:off x="3202959" y="3048000"/>
            <a:ext cx="1048983" cy="5987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100">
                <a:solidFill>
                  <a:srgbClr val="000000"/>
                </a:solidFill>
                <a:latin typeface="+mj-lt"/>
              </a:rPr>
              <a:t>Руководитель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100">
                <a:solidFill>
                  <a:srgbClr val="000000"/>
                </a:solidFill>
                <a:latin typeface="+mj-lt"/>
              </a:rPr>
              <a:t>волонтерских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100">
                <a:solidFill>
                  <a:srgbClr val="000000"/>
                </a:solidFill>
                <a:latin typeface="+mj-lt"/>
              </a:rPr>
              <a:t>групп</a:t>
            </a:r>
          </a:p>
        </p:txBody>
      </p:sp>
      <p:sp>
        <p:nvSpPr>
          <p:cNvPr id="36874" name="Oval 16"/>
          <p:cNvSpPr>
            <a:spLocks noChangeArrowheads="1"/>
          </p:cNvSpPr>
          <p:nvPr/>
        </p:nvSpPr>
        <p:spPr bwMode="auto">
          <a:xfrm>
            <a:off x="3124200" y="1143000"/>
            <a:ext cx="1360488" cy="13874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Психологи</a:t>
            </a:r>
          </a:p>
        </p:txBody>
      </p:sp>
      <p:sp>
        <p:nvSpPr>
          <p:cNvPr id="36875" name="Oval 17"/>
          <p:cNvSpPr>
            <a:spLocks noChangeArrowheads="1"/>
          </p:cNvSpPr>
          <p:nvPr/>
        </p:nvSpPr>
        <p:spPr bwMode="auto">
          <a:xfrm>
            <a:off x="457200" y="1066800"/>
            <a:ext cx="1360488" cy="13874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000">
                <a:solidFill>
                  <a:srgbClr val="000000"/>
                </a:solidFill>
                <a:latin typeface="+mj-lt"/>
              </a:rPr>
              <a:t>Координатор по развитию</a:t>
            </a:r>
          </a:p>
        </p:txBody>
      </p:sp>
      <p:sp>
        <p:nvSpPr>
          <p:cNvPr id="36876" name="Oval 18"/>
          <p:cNvSpPr>
            <a:spLocks noChangeArrowheads="1"/>
          </p:cNvSpPr>
          <p:nvPr/>
        </p:nvSpPr>
        <p:spPr bwMode="auto">
          <a:xfrm>
            <a:off x="1116013" y="3860800"/>
            <a:ext cx="1116012" cy="11430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900">
                <a:solidFill>
                  <a:srgbClr val="000000"/>
                </a:solidFill>
                <a:latin typeface="+mj-lt"/>
              </a:rPr>
              <a:t>Секретарь</a:t>
            </a:r>
          </a:p>
        </p:txBody>
      </p:sp>
      <p:sp>
        <p:nvSpPr>
          <p:cNvPr id="36877" name="Oval 19"/>
          <p:cNvSpPr>
            <a:spLocks noChangeArrowheads="1"/>
          </p:cNvSpPr>
          <p:nvPr/>
        </p:nvSpPr>
        <p:spPr bwMode="auto">
          <a:xfrm>
            <a:off x="4672013" y="1903413"/>
            <a:ext cx="1196975" cy="1219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36878" name="Oval 20"/>
          <p:cNvSpPr>
            <a:spLocks noChangeArrowheads="1"/>
          </p:cNvSpPr>
          <p:nvPr/>
        </p:nvSpPr>
        <p:spPr bwMode="auto">
          <a:xfrm>
            <a:off x="5986463" y="1798638"/>
            <a:ext cx="1195387" cy="1219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36879" name="Oval 21"/>
          <p:cNvSpPr>
            <a:spLocks noChangeArrowheads="1"/>
          </p:cNvSpPr>
          <p:nvPr/>
        </p:nvSpPr>
        <p:spPr bwMode="auto">
          <a:xfrm>
            <a:off x="6899275" y="2895600"/>
            <a:ext cx="1196975" cy="1219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36880" name="Oval 22"/>
          <p:cNvSpPr>
            <a:spLocks noChangeArrowheads="1"/>
          </p:cNvSpPr>
          <p:nvPr/>
        </p:nvSpPr>
        <p:spPr bwMode="auto">
          <a:xfrm>
            <a:off x="6584950" y="4356100"/>
            <a:ext cx="1195388" cy="1219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36881" name="Oval 23"/>
          <p:cNvSpPr>
            <a:spLocks noChangeArrowheads="1"/>
          </p:cNvSpPr>
          <p:nvPr/>
        </p:nvSpPr>
        <p:spPr bwMode="auto">
          <a:xfrm>
            <a:off x="5275263" y="4799013"/>
            <a:ext cx="1195387" cy="121761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36882" name="Oval 24"/>
          <p:cNvSpPr>
            <a:spLocks noChangeArrowheads="1"/>
          </p:cNvSpPr>
          <p:nvPr/>
        </p:nvSpPr>
        <p:spPr bwMode="auto">
          <a:xfrm>
            <a:off x="4075113" y="4189413"/>
            <a:ext cx="1195387" cy="1219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36883" name="Oval 25"/>
          <p:cNvSpPr>
            <a:spLocks noChangeArrowheads="1"/>
          </p:cNvSpPr>
          <p:nvPr/>
        </p:nvSpPr>
        <p:spPr bwMode="auto">
          <a:xfrm>
            <a:off x="3821113" y="4189413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84" name="Oval 26"/>
          <p:cNvSpPr>
            <a:spLocks noChangeArrowheads="1"/>
          </p:cNvSpPr>
          <p:nvPr/>
        </p:nvSpPr>
        <p:spPr bwMode="auto">
          <a:xfrm>
            <a:off x="3721100" y="4618038"/>
            <a:ext cx="252413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85" name="Oval 27"/>
          <p:cNvSpPr>
            <a:spLocks noChangeArrowheads="1"/>
          </p:cNvSpPr>
          <p:nvPr/>
        </p:nvSpPr>
        <p:spPr bwMode="auto">
          <a:xfrm>
            <a:off x="3821113" y="5084763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86" name="Oval 28"/>
          <p:cNvSpPr>
            <a:spLocks noChangeArrowheads="1"/>
          </p:cNvSpPr>
          <p:nvPr/>
        </p:nvSpPr>
        <p:spPr bwMode="auto">
          <a:xfrm>
            <a:off x="4100513" y="5365750"/>
            <a:ext cx="252412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87" name="Oval 29"/>
          <p:cNvSpPr>
            <a:spLocks noChangeArrowheads="1"/>
          </p:cNvSpPr>
          <p:nvPr/>
        </p:nvSpPr>
        <p:spPr bwMode="auto">
          <a:xfrm>
            <a:off x="4546600" y="5575300"/>
            <a:ext cx="252413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88" name="Oval 30"/>
          <p:cNvSpPr>
            <a:spLocks noChangeArrowheads="1"/>
          </p:cNvSpPr>
          <p:nvPr/>
        </p:nvSpPr>
        <p:spPr bwMode="auto">
          <a:xfrm>
            <a:off x="4970463" y="5624513"/>
            <a:ext cx="252412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89" name="Oval 31"/>
          <p:cNvSpPr>
            <a:spLocks noChangeArrowheads="1"/>
          </p:cNvSpPr>
          <p:nvPr/>
        </p:nvSpPr>
        <p:spPr bwMode="auto">
          <a:xfrm>
            <a:off x="6434138" y="5753100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0" name="Oval 32"/>
          <p:cNvSpPr>
            <a:spLocks noChangeArrowheads="1"/>
          </p:cNvSpPr>
          <p:nvPr/>
        </p:nvSpPr>
        <p:spPr bwMode="auto">
          <a:xfrm>
            <a:off x="6773863" y="5624513"/>
            <a:ext cx="252412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1" name="Oval 33"/>
          <p:cNvSpPr>
            <a:spLocks noChangeArrowheads="1"/>
          </p:cNvSpPr>
          <p:nvPr/>
        </p:nvSpPr>
        <p:spPr bwMode="auto">
          <a:xfrm>
            <a:off x="7181850" y="5703888"/>
            <a:ext cx="254000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2" name="Oval 34"/>
          <p:cNvSpPr>
            <a:spLocks noChangeArrowheads="1"/>
          </p:cNvSpPr>
          <p:nvPr/>
        </p:nvSpPr>
        <p:spPr bwMode="auto">
          <a:xfrm>
            <a:off x="7588250" y="5624513"/>
            <a:ext cx="252413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3" name="Oval 35"/>
          <p:cNvSpPr>
            <a:spLocks noChangeArrowheads="1"/>
          </p:cNvSpPr>
          <p:nvPr/>
        </p:nvSpPr>
        <p:spPr bwMode="auto">
          <a:xfrm>
            <a:off x="7866063" y="5341938"/>
            <a:ext cx="254000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4" name="Oval 36"/>
          <p:cNvSpPr>
            <a:spLocks noChangeArrowheads="1"/>
          </p:cNvSpPr>
          <p:nvPr/>
        </p:nvSpPr>
        <p:spPr bwMode="auto">
          <a:xfrm>
            <a:off x="7969250" y="4875213"/>
            <a:ext cx="252413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5" name="Oval 37"/>
          <p:cNvSpPr>
            <a:spLocks noChangeArrowheads="1"/>
          </p:cNvSpPr>
          <p:nvPr/>
        </p:nvSpPr>
        <p:spPr bwMode="auto">
          <a:xfrm>
            <a:off x="7869238" y="4487863"/>
            <a:ext cx="252412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6" name="Oval 38"/>
          <p:cNvSpPr>
            <a:spLocks noChangeArrowheads="1"/>
          </p:cNvSpPr>
          <p:nvPr/>
        </p:nvSpPr>
        <p:spPr bwMode="auto">
          <a:xfrm>
            <a:off x="7840663" y="4146550"/>
            <a:ext cx="252412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7" name="Oval 39"/>
          <p:cNvSpPr>
            <a:spLocks noChangeArrowheads="1"/>
          </p:cNvSpPr>
          <p:nvPr/>
        </p:nvSpPr>
        <p:spPr bwMode="auto">
          <a:xfrm>
            <a:off x="8096250" y="3749675"/>
            <a:ext cx="252413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8" name="Oval 40"/>
          <p:cNvSpPr>
            <a:spLocks noChangeArrowheads="1"/>
          </p:cNvSpPr>
          <p:nvPr/>
        </p:nvSpPr>
        <p:spPr bwMode="auto">
          <a:xfrm>
            <a:off x="8248650" y="3341688"/>
            <a:ext cx="252413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899" name="Oval 41"/>
          <p:cNvSpPr>
            <a:spLocks noChangeArrowheads="1"/>
          </p:cNvSpPr>
          <p:nvPr/>
        </p:nvSpPr>
        <p:spPr bwMode="auto">
          <a:xfrm>
            <a:off x="8147050" y="2994025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0" name="Oval 42"/>
          <p:cNvSpPr>
            <a:spLocks noChangeArrowheads="1"/>
          </p:cNvSpPr>
          <p:nvPr/>
        </p:nvSpPr>
        <p:spPr bwMode="auto">
          <a:xfrm>
            <a:off x="7894638" y="2636838"/>
            <a:ext cx="252412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1" name="Oval 43"/>
          <p:cNvSpPr>
            <a:spLocks noChangeArrowheads="1"/>
          </p:cNvSpPr>
          <p:nvPr/>
        </p:nvSpPr>
        <p:spPr bwMode="auto">
          <a:xfrm>
            <a:off x="7526338" y="2468563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2" name="Oval 44"/>
          <p:cNvSpPr>
            <a:spLocks noChangeArrowheads="1"/>
          </p:cNvSpPr>
          <p:nvPr/>
        </p:nvSpPr>
        <p:spPr bwMode="auto">
          <a:xfrm>
            <a:off x="7308850" y="2211388"/>
            <a:ext cx="252413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3" name="Oval 45"/>
          <p:cNvSpPr>
            <a:spLocks noChangeArrowheads="1"/>
          </p:cNvSpPr>
          <p:nvPr/>
        </p:nvSpPr>
        <p:spPr bwMode="auto">
          <a:xfrm>
            <a:off x="7181850" y="1798638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4" name="Oval 46"/>
          <p:cNvSpPr>
            <a:spLocks noChangeArrowheads="1"/>
          </p:cNvSpPr>
          <p:nvPr/>
        </p:nvSpPr>
        <p:spPr bwMode="auto">
          <a:xfrm>
            <a:off x="6899275" y="1525588"/>
            <a:ext cx="254000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5" name="Oval 47"/>
          <p:cNvSpPr>
            <a:spLocks noChangeArrowheads="1"/>
          </p:cNvSpPr>
          <p:nvPr/>
        </p:nvSpPr>
        <p:spPr bwMode="auto">
          <a:xfrm>
            <a:off x="6519863" y="1397000"/>
            <a:ext cx="254000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6" name="Oval 48"/>
          <p:cNvSpPr>
            <a:spLocks noChangeArrowheads="1"/>
          </p:cNvSpPr>
          <p:nvPr/>
        </p:nvSpPr>
        <p:spPr bwMode="auto">
          <a:xfrm>
            <a:off x="6181725" y="1471613"/>
            <a:ext cx="252413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7" name="Oval 49"/>
          <p:cNvSpPr>
            <a:spLocks noChangeArrowheads="1"/>
          </p:cNvSpPr>
          <p:nvPr/>
        </p:nvSpPr>
        <p:spPr bwMode="auto">
          <a:xfrm>
            <a:off x="5868988" y="1670050"/>
            <a:ext cx="252412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8" name="Oval 50"/>
          <p:cNvSpPr>
            <a:spLocks noChangeArrowheads="1"/>
          </p:cNvSpPr>
          <p:nvPr/>
        </p:nvSpPr>
        <p:spPr bwMode="auto">
          <a:xfrm>
            <a:off x="5486400" y="1600200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09" name="Oval 51"/>
          <p:cNvSpPr>
            <a:spLocks noChangeArrowheads="1"/>
          </p:cNvSpPr>
          <p:nvPr/>
        </p:nvSpPr>
        <p:spPr bwMode="auto">
          <a:xfrm>
            <a:off x="5095875" y="1539875"/>
            <a:ext cx="254000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0" name="Oval 52"/>
          <p:cNvSpPr>
            <a:spLocks noChangeArrowheads="1"/>
          </p:cNvSpPr>
          <p:nvPr/>
        </p:nvSpPr>
        <p:spPr bwMode="auto">
          <a:xfrm>
            <a:off x="4716463" y="1655763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1" name="Oval 53"/>
          <p:cNvSpPr>
            <a:spLocks noChangeArrowheads="1"/>
          </p:cNvSpPr>
          <p:nvPr/>
        </p:nvSpPr>
        <p:spPr bwMode="auto">
          <a:xfrm>
            <a:off x="4464050" y="1927225"/>
            <a:ext cx="252413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2" name="Oval 54"/>
          <p:cNvSpPr>
            <a:spLocks noChangeArrowheads="1"/>
          </p:cNvSpPr>
          <p:nvPr/>
        </p:nvSpPr>
        <p:spPr bwMode="auto">
          <a:xfrm>
            <a:off x="4337050" y="2339975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3" name="Oval 55"/>
          <p:cNvSpPr>
            <a:spLocks noChangeArrowheads="1"/>
          </p:cNvSpPr>
          <p:nvPr/>
        </p:nvSpPr>
        <p:spPr bwMode="auto">
          <a:xfrm>
            <a:off x="4352925" y="2735263"/>
            <a:ext cx="254000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4" name="Oval 56"/>
          <p:cNvSpPr>
            <a:spLocks noChangeArrowheads="1"/>
          </p:cNvSpPr>
          <p:nvPr/>
        </p:nvSpPr>
        <p:spPr bwMode="auto">
          <a:xfrm>
            <a:off x="4591050" y="3017838"/>
            <a:ext cx="252413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5" name="Oval 57"/>
          <p:cNvSpPr>
            <a:spLocks noChangeArrowheads="1"/>
          </p:cNvSpPr>
          <p:nvPr/>
        </p:nvSpPr>
        <p:spPr bwMode="auto">
          <a:xfrm>
            <a:off x="4100513" y="3984625"/>
            <a:ext cx="252412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6" name="Oval 58"/>
          <p:cNvSpPr>
            <a:spLocks noChangeArrowheads="1"/>
          </p:cNvSpPr>
          <p:nvPr/>
        </p:nvSpPr>
        <p:spPr bwMode="auto">
          <a:xfrm>
            <a:off x="4464050" y="3870325"/>
            <a:ext cx="252413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7" name="Oval 59"/>
          <p:cNvSpPr>
            <a:spLocks noChangeArrowheads="1"/>
          </p:cNvSpPr>
          <p:nvPr/>
        </p:nvSpPr>
        <p:spPr bwMode="auto">
          <a:xfrm>
            <a:off x="5360988" y="4540250"/>
            <a:ext cx="252412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8" name="Oval 60"/>
          <p:cNvSpPr>
            <a:spLocks noChangeArrowheads="1"/>
          </p:cNvSpPr>
          <p:nvPr/>
        </p:nvSpPr>
        <p:spPr bwMode="auto">
          <a:xfrm>
            <a:off x="6267450" y="4618038"/>
            <a:ext cx="252413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19" name="Oval 61"/>
          <p:cNvSpPr>
            <a:spLocks noChangeArrowheads="1"/>
          </p:cNvSpPr>
          <p:nvPr/>
        </p:nvSpPr>
        <p:spPr bwMode="auto">
          <a:xfrm>
            <a:off x="6773863" y="3998913"/>
            <a:ext cx="252412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20" name="Oval 62"/>
          <p:cNvSpPr>
            <a:spLocks noChangeArrowheads="1"/>
          </p:cNvSpPr>
          <p:nvPr/>
        </p:nvSpPr>
        <p:spPr bwMode="auto">
          <a:xfrm>
            <a:off x="6584950" y="3122613"/>
            <a:ext cx="252413" cy="2587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21" name="Oval 63"/>
          <p:cNvSpPr>
            <a:spLocks noChangeArrowheads="1"/>
          </p:cNvSpPr>
          <p:nvPr/>
        </p:nvSpPr>
        <p:spPr bwMode="auto">
          <a:xfrm>
            <a:off x="5859463" y="2767013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22" name="Oval 64"/>
          <p:cNvSpPr>
            <a:spLocks noChangeArrowheads="1"/>
          </p:cNvSpPr>
          <p:nvPr/>
        </p:nvSpPr>
        <p:spPr bwMode="auto">
          <a:xfrm>
            <a:off x="5106988" y="3213100"/>
            <a:ext cx="254000" cy="2571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23" name="Oval 65"/>
          <p:cNvSpPr>
            <a:spLocks noChangeArrowheads="1"/>
          </p:cNvSpPr>
          <p:nvPr/>
        </p:nvSpPr>
        <p:spPr bwMode="auto">
          <a:xfrm>
            <a:off x="4894263" y="3930650"/>
            <a:ext cx="254000" cy="258763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+mj-lt"/>
            </a:endParaRPr>
          </a:p>
        </p:txBody>
      </p:sp>
      <p:sp>
        <p:nvSpPr>
          <p:cNvPr id="36924" name="Oval 66"/>
          <p:cNvSpPr>
            <a:spLocks noChangeArrowheads="1"/>
          </p:cNvSpPr>
          <p:nvPr/>
        </p:nvSpPr>
        <p:spPr bwMode="auto">
          <a:xfrm>
            <a:off x="2286000" y="4191000"/>
            <a:ext cx="1360488" cy="13874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000">
                <a:solidFill>
                  <a:srgbClr val="000000"/>
                </a:solidFill>
                <a:latin typeface="+mj-lt"/>
              </a:rPr>
              <a:t>Специалисты по поддержке и обучению</a:t>
            </a:r>
          </a:p>
        </p:txBody>
      </p:sp>
      <p:sp>
        <p:nvSpPr>
          <p:cNvPr id="36925" name="Oval 67"/>
          <p:cNvSpPr>
            <a:spLocks noChangeArrowheads="1"/>
          </p:cNvSpPr>
          <p:nvPr/>
        </p:nvSpPr>
        <p:spPr bwMode="auto">
          <a:xfrm>
            <a:off x="5486400" y="3352800"/>
            <a:ext cx="1195388" cy="1219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400"/>
              </a:gs>
            </a:gsLst>
            <a:lin ang="8100000" scaled="1"/>
          </a:gradFill>
          <a:ln w="9360">
            <a:solidFill>
              <a:srgbClr val="00009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pic>
        <p:nvPicPr>
          <p:cNvPr id="36926" name="Picture 68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-22225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b="1" dirty="0">
                <a:solidFill>
                  <a:srgbClr val="008000"/>
                </a:solidFill>
                <a:latin typeface="Arial" charset="0"/>
                <a:cs typeface="Calibri" charset="0"/>
              </a:rPr>
              <a:t>Алгоритм нашей работы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068763"/>
          </a:xfrm>
        </p:spPr>
        <p:txBody>
          <a:bodyPr/>
          <a:lstStyle/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добрая </a:t>
            </a:r>
            <a:r>
              <a:rPr kumimoji="0" lang="ru-RU" sz="2500" dirty="0">
                <a:latin typeface="Arial" charset="0"/>
                <a:cs typeface="Arial" charset="0"/>
              </a:rPr>
              <a:t>идея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поиск и подготовка координатора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реклама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привлечение волонтеров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создание команды - 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воплощение доброй идеи – 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поддержка и обучение волонтеров –</a:t>
            </a:r>
          </a:p>
          <a:p>
            <a:pPr eaLnBrk="1" hangingPunct="1"/>
            <a:r>
              <a:rPr kumimoji="0" lang="ru-RU" sz="2500" dirty="0">
                <a:latin typeface="Arial" charset="0"/>
                <a:cs typeface="Arial" charset="0"/>
              </a:rPr>
              <a:t>регулярная и длительная работа команды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49</a:t>
            </a:fld>
            <a:endParaRPr kumimoji="0" lang="en-US" sz="1400"/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3000" dirty="0">
              <a:solidFill>
                <a:srgbClr val="00B050"/>
              </a:solidFill>
            </a:endParaRP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968375"/>
            <a:ext cx="7386638" cy="209550"/>
            <a:chOff x="1056" y="610"/>
            <a:chExt cx="4653" cy="132"/>
          </a:xfrm>
        </p:grpSpPr>
        <p:sp>
          <p:nvSpPr>
            <p:cNvPr id="38924" name="Rectangle 5"/>
            <p:cNvSpPr>
              <a:spLocks noChangeArrowheads="1"/>
            </p:cNvSpPr>
            <p:nvPr/>
          </p:nvSpPr>
          <p:spPr bwMode="auto">
            <a:xfrm>
              <a:off x="1056" y="610"/>
              <a:ext cx="4653" cy="50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5" name="Rectangle 6"/>
            <p:cNvSpPr>
              <a:spLocks noChangeArrowheads="1"/>
            </p:cNvSpPr>
            <p:nvPr/>
          </p:nvSpPr>
          <p:spPr bwMode="auto">
            <a:xfrm>
              <a:off x="1056" y="677"/>
              <a:ext cx="4653" cy="26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6" name="Rectangle 7"/>
            <p:cNvSpPr>
              <a:spLocks noChangeArrowheads="1"/>
            </p:cNvSpPr>
            <p:nvPr/>
          </p:nvSpPr>
          <p:spPr bwMode="auto">
            <a:xfrm>
              <a:off x="1056" y="716"/>
              <a:ext cx="4653" cy="26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200" y="6324600"/>
            <a:ext cx="8986838" cy="223838"/>
            <a:chOff x="48" y="3984"/>
            <a:chExt cx="5661" cy="141"/>
          </a:xfrm>
        </p:grpSpPr>
        <p:sp>
          <p:nvSpPr>
            <p:cNvPr id="38921" name="Rectangle 9"/>
            <p:cNvSpPr>
              <a:spLocks noChangeArrowheads="1"/>
            </p:cNvSpPr>
            <p:nvPr/>
          </p:nvSpPr>
          <p:spPr bwMode="auto">
            <a:xfrm>
              <a:off x="48" y="3984"/>
              <a:ext cx="5661" cy="53"/>
            </a:xfrm>
            <a:prstGeom prst="rect">
              <a:avLst/>
            </a:prstGeom>
            <a:solidFill>
              <a:srgbClr val="18B2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2" name="Rectangle 10"/>
            <p:cNvSpPr>
              <a:spLocks noChangeArrowheads="1"/>
            </p:cNvSpPr>
            <p:nvPr/>
          </p:nvSpPr>
          <p:spPr bwMode="auto">
            <a:xfrm>
              <a:off x="48" y="4056"/>
              <a:ext cx="5661" cy="27"/>
            </a:xfrm>
            <a:prstGeom prst="rect">
              <a:avLst/>
            </a:prstGeom>
            <a:solidFill>
              <a:srgbClr val="FFD038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3" name="Rectangle 11"/>
            <p:cNvSpPr>
              <a:spLocks noChangeArrowheads="1"/>
            </p:cNvSpPr>
            <p:nvPr/>
          </p:nvSpPr>
          <p:spPr bwMode="auto">
            <a:xfrm>
              <a:off x="48" y="4097"/>
              <a:ext cx="5661" cy="2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8918" name="Text Box 12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</a:rPr>
              <a:t>www.danilovcy.ru</a:t>
            </a:r>
          </a:p>
        </p:txBody>
      </p:sp>
      <p:sp>
        <p:nvSpPr>
          <p:cNvPr id="38919" name="Text Box 13"/>
          <p:cNvSpPr txBox="1">
            <a:spLocks noChangeArrowheads="1"/>
          </p:cNvSpPr>
          <p:nvPr/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3975127-3284-4BD1-9469-0C171368756C}" type="slidenum">
              <a:rPr lang="ru-RU" sz="1400">
                <a:solidFill>
                  <a:srgbClr val="000000"/>
                </a:solidFill>
              </a:rPr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38920" name="Rectangle 14"/>
          <p:cNvSpPr>
            <a:spLocks noChangeArrowheads="1"/>
          </p:cNvSpPr>
          <p:nvPr/>
        </p:nvSpPr>
        <p:spPr bwMode="auto">
          <a:xfrm>
            <a:off x="0" y="1268413"/>
            <a:ext cx="9144000" cy="49804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dirty="0">
                <a:solidFill>
                  <a:srgbClr val="000000"/>
                </a:solidFill>
              </a:rPr>
              <a:t>Наличие с</a:t>
            </a:r>
            <a:r>
              <a:rPr lang="en-US" sz="1700" dirty="0" err="1">
                <a:solidFill>
                  <a:srgbClr val="000000"/>
                </a:solidFill>
              </a:rPr>
              <a:t>оциально</a:t>
            </a:r>
            <a:r>
              <a:rPr lang="ru-RU" sz="1700" dirty="0">
                <a:solidFill>
                  <a:srgbClr val="000000"/>
                </a:solidFill>
              </a:rPr>
              <a:t>-</a:t>
            </a:r>
            <a:r>
              <a:rPr lang="en-US" sz="1700" dirty="0" err="1">
                <a:solidFill>
                  <a:srgbClr val="000000"/>
                </a:solidFill>
              </a:rPr>
              <a:t>значим</a:t>
            </a:r>
            <a:r>
              <a:rPr lang="ru-RU" sz="1700" dirty="0">
                <a:solidFill>
                  <a:srgbClr val="000000"/>
                </a:solidFill>
              </a:rPr>
              <a:t>ой</a:t>
            </a:r>
            <a:r>
              <a:rPr lang="en-US" sz="1700" dirty="0">
                <a:solidFill>
                  <a:srgbClr val="000000"/>
                </a:solidFill>
              </a:rPr>
              <a:t> </a:t>
            </a:r>
            <a:r>
              <a:rPr lang="en-US" sz="1700" dirty="0" err="1">
                <a:solidFill>
                  <a:srgbClr val="000000"/>
                </a:solidFill>
              </a:rPr>
              <a:t>персонофицированн</a:t>
            </a:r>
            <a:r>
              <a:rPr lang="ru-RU" sz="1700" dirty="0">
                <a:solidFill>
                  <a:srgbClr val="000000"/>
                </a:solidFill>
              </a:rPr>
              <a:t>ой</a:t>
            </a:r>
            <a:r>
              <a:rPr lang="en-US" sz="1700" dirty="0">
                <a:solidFill>
                  <a:srgbClr val="000000"/>
                </a:solidFill>
              </a:rPr>
              <a:t> </a:t>
            </a:r>
            <a:r>
              <a:rPr lang="en-US" sz="1700" dirty="0" err="1">
                <a:solidFill>
                  <a:srgbClr val="000000"/>
                </a:solidFill>
              </a:rPr>
              <a:t>иде</a:t>
            </a:r>
            <a:r>
              <a:rPr lang="ru-RU" sz="1700" dirty="0">
                <a:solidFill>
                  <a:srgbClr val="000000"/>
                </a:solidFill>
              </a:rPr>
              <a:t>и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dirty="0">
                <a:solidFill>
                  <a:srgbClr val="000000"/>
                </a:solidFill>
              </a:rPr>
              <a:t>Волонтеры свободны в своем выборе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b="1" dirty="0" err="1">
                <a:solidFill>
                  <a:srgbClr val="000000"/>
                </a:solidFill>
              </a:rPr>
              <a:t>Волонтерство</a:t>
            </a:r>
            <a:r>
              <a:rPr lang="ru-RU" sz="1700" b="1" dirty="0">
                <a:solidFill>
                  <a:srgbClr val="000000"/>
                </a:solidFill>
              </a:rPr>
              <a:t> - это социальное пространство, притягивающее человека, а не толкающее</a:t>
            </a:r>
            <a:r>
              <a:rPr lang="ru-RU" sz="1700" b="1" dirty="0" smtClean="0">
                <a:solidFill>
                  <a:srgbClr val="000000"/>
                </a:solidFill>
              </a:rPr>
              <a:t>.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dirty="0" smtClean="0">
                <a:solidFill>
                  <a:srgbClr val="000000"/>
                </a:solidFill>
              </a:rPr>
              <a:t>Внутренняя </a:t>
            </a:r>
            <a:r>
              <a:rPr lang="ru-RU" sz="1700" dirty="0">
                <a:solidFill>
                  <a:srgbClr val="000000"/>
                </a:solidFill>
              </a:rPr>
              <a:t>энергия - раскрывается через доверие, свободу и творчество.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dirty="0">
                <a:solidFill>
                  <a:srgbClr val="000000"/>
                </a:solidFill>
              </a:rPr>
              <a:t>Необходимо ориентироваться на существующую мотивацию и компетенцию волонтеров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dirty="0">
                <a:solidFill>
                  <a:srgbClr val="000000"/>
                </a:solidFill>
              </a:rPr>
              <a:t>Ответственность делегируется вниз только со свободой и ресурсами. 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b="1" dirty="0">
                <a:solidFill>
                  <a:srgbClr val="000000"/>
                </a:solidFill>
              </a:rPr>
              <a:t>Волонтеры работают в группах (распределяется ответственность и компенсируется текучка). </a:t>
            </a:r>
            <a:endParaRPr lang="ru-RU" sz="1700" b="1" dirty="0" smtClean="0">
              <a:solidFill>
                <a:srgbClr val="000000"/>
              </a:solidFill>
            </a:endParaRP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600" dirty="0" smtClean="0">
                <a:solidFill>
                  <a:srgbClr val="000000"/>
                </a:solidFill>
              </a:rPr>
              <a:t>Работа – реализация глубоких человеческих ценностей и смыслов. 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dirty="0" smtClean="0">
                <a:solidFill>
                  <a:srgbClr val="000000"/>
                </a:solidFill>
              </a:rPr>
              <a:t>Волонтерская </a:t>
            </a:r>
            <a:r>
              <a:rPr lang="ru-RU" sz="1700" dirty="0">
                <a:solidFill>
                  <a:srgbClr val="000000"/>
                </a:solidFill>
              </a:rPr>
              <a:t>группа – живой организм, существующий в общем фарватере миссии.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dirty="0">
                <a:solidFill>
                  <a:srgbClr val="000000"/>
                </a:solidFill>
              </a:rPr>
              <a:t>Группа во многом определяет свою жизнь коллегиально.</a:t>
            </a:r>
          </a:p>
          <a:p>
            <a:pPr marL="800100" lvl="1" indent="-342900">
              <a:lnSpc>
                <a:spcPct val="125000"/>
              </a:lnSpc>
              <a:buClr>
                <a:srgbClr val="CC3300"/>
              </a:buClr>
              <a:buFont typeface="Wingdings" pitchFamily="2" charset="2"/>
              <a:buAutoNum type="arabicPeriod"/>
              <a:tabLst>
                <a:tab pos="739775" algn="l"/>
                <a:tab pos="1187450" algn="l"/>
                <a:tab pos="1636713" algn="l"/>
                <a:tab pos="2085975" algn="l"/>
                <a:tab pos="2535238" algn="l"/>
                <a:tab pos="2984500" algn="l"/>
                <a:tab pos="3433763" algn="l"/>
                <a:tab pos="3883025" algn="l"/>
                <a:tab pos="4332288" algn="l"/>
                <a:tab pos="4781550" algn="l"/>
                <a:tab pos="5230813" algn="l"/>
                <a:tab pos="5680075" algn="l"/>
                <a:tab pos="6129338" algn="l"/>
                <a:tab pos="6578600" algn="l"/>
                <a:tab pos="7027863" algn="l"/>
                <a:tab pos="7477125" algn="l"/>
                <a:tab pos="7926388" algn="l"/>
                <a:tab pos="8375650" algn="l"/>
                <a:tab pos="8824913" algn="l"/>
                <a:tab pos="9274175" algn="l"/>
                <a:tab pos="9723438" algn="l"/>
              </a:tabLst>
            </a:pPr>
            <a:r>
              <a:rPr lang="ru-RU" sz="1700" b="1" dirty="0">
                <a:solidFill>
                  <a:srgbClr val="000000"/>
                </a:solidFill>
              </a:rPr>
              <a:t>Волонтеры и сотрудники проекта важны для руководства проекта так же, как и подопечные.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188640"/>
            <a:ext cx="66833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Arial" charset="0"/>
                <a:cs typeface="Calibri" charset="0"/>
              </a:rPr>
              <a:t>Принципы нашей </a:t>
            </a:r>
            <a:r>
              <a:rPr lang="ru-RU" sz="4000" b="1" dirty="0" smtClean="0">
                <a:solidFill>
                  <a:srgbClr val="00B050"/>
                </a:solidFill>
                <a:latin typeface="Arial" charset="0"/>
                <a:cs typeface="Calibri" charset="0"/>
              </a:rPr>
              <a:t>работы</a:t>
            </a:r>
            <a:endParaRPr lang="ru-RU" sz="4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Дополнение. Что есть у «</a:t>
            </a:r>
            <a:r>
              <a:rPr lang="ru-RU" b="1" dirty="0" err="1" smtClean="0"/>
              <a:t>Даниловцев</a:t>
            </a:r>
            <a:r>
              <a:rPr lang="ru-RU" b="1" dirty="0" smtClean="0"/>
              <a:t>»?</a:t>
            </a:r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4511" t="7600" r="9663" b="5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1676400" y="968375"/>
            <a:ext cx="7389813" cy="212725"/>
            <a:chOff x="1056" y="610"/>
            <a:chExt cx="4655" cy="134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56" y="610"/>
              <a:ext cx="4655" cy="52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056" y="677"/>
              <a:ext cx="4655" cy="28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56" y="716"/>
              <a:ext cx="4655" cy="28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76200" y="6324600"/>
            <a:ext cx="8990013" cy="227013"/>
            <a:chOff x="48" y="3984"/>
            <a:chExt cx="5663" cy="143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8" y="3984"/>
              <a:ext cx="5663" cy="55"/>
            </a:xfrm>
            <a:prstGeom prst="rect">
              <a:avLst/>
            </a:prstGeom>
            <a:solidFill>
              <a:srgbClr val="18B2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" y="4056"/>
              <a:ext cx="5663" cy="29"/>
            </a:xfrm>
            <a:prstGeom prst="rect">
              <a:avLst/>
            </a:prstGeom>
            <a:solidFill>
              <a:srgbClr val="FFD038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8" y="4097"/>
              <a:ext cx="5663" cy="30"/>
            </a:xfrm>
            <a:prstGeom prst="rect">
              <a:avLst/>
            </a:prstGeom>
            <a:solidFill>
              <a:srgbClr val="FF0000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dirty="0" err="1">
                <a:solidFill>
                  <a:srgbClr val="000000"/>
                </a:solidFill>
              </a:rPr>
              <a:t>www.danilovcy.ru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sz="4000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Мероприятия по поддержке</a:t>
            </a:r>
            <a:endParaRPr kumimoji="0" lang="ru-RU" sz="4000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Приглашаем ежемесячно на «молодежную» Литургию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Зеленый огонек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Тренинг «Что значит быть волонтером»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Учебная встреча по теме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Воскресный разговор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Встреча психологической поддержки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Встреча психолога с группой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Клуб координаторов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Встреча «Человек перед Богом» 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Ярмарки и иные акции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52</a:t>
            </a:fld>
            <a:endParaRPr kumimoji="0" lang="en-US" sz="1400"/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sz="4000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Календарь – основа работы</a:t>
            </a:r>
            <a:endParaRPr kumimoji="0" lang="ru-RU" sz="4000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/>
            <a:r>
              <a:rPr kumimoji="0" lang="ru-RU" sz="2500" b="1" dirty="0" smtClean="0">
                <a:latin typeface="Arial" charset="0"/>
                <a:cs typeface="Arial" charset="0"/>
              </a:rPr>
              <a:t>Все должно быть четко по расписанию в свои дни недели!</a:t>
            </a:r>
          </a:p>
          <a:p>
            <a:pPr eaLnBrk="1" hangingPunct="1"/>
            <a:endParaRPr kumimoji="0" lang="ru-RU" sz="25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Еженедельные собеседования с новичками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Еженедельная регулярная групповая работа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Еженедельное собрание административной группы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Ежемесячное собрание Совета Движения 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встречи психологической поддержки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встречи групп с психологом 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учебные встречи  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Ежемесячные творческие и </a:t>
            </a:r>
            <a:r>
              <a:rPr kumimoji="0" lang="ru-RU" sz="2000" dirty="0" err="1" smtClean="0">
                <a:latin typeface="Arial" charset="0"/>
                <a:cs typeface="Arial" charset="0"/>
              </a:rPr>
              <a:t>досуговые</a:t>
            </a:r>
            <a:r>
              <a:rPr kumimoji="0" lang="ru-RU" sz="2000" dirty="0" smtClean="0">
                <a:latin typeface="Arial" charset="0"/>
                <a:cs typeface="Arial" charset="0"/>
              </a:rPr>
              <a:t> встречи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Ежегодные выезды в Подмосковье</a:t>
            </a:r>
          </a:p>
          <a:p>
            <a:pPr eaLnBrk="1" hangingPunct="1"/>
            <a:r>
              <a:rPr kumimoji="0" lang="ru-RU" sz="2000" dirty="0" smtClean="0">
                <a:latin typeface="Arial" charset="0"/>
                <a:cs typeface="Arial" charset="0"/>
              </a:rPr>
              <a:t>Ежегодные открытия и закрытия </a:t>
            </a:r>
            <a:r>
              <a:rPr kumimoji="0" lang="ru-RU" sz="2000" dirty="0" err="1" smtClean="0">
                <a:latin typeface="Arial" charset="0"/>
                <a:cs typeface="Arial" charset="0"/>
              </a:rPr>
              <a:t>сеезона</a:t>
            </a:r>
            <a:endParaRPr kumimoji="0" lang="ru-RU" sz="2000" dirty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53</a:t>
            </a:fld>
            <a:endParaRPr kumimoji="0" lang="en-US" sz="1400"/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467600" cy="990600"/>
          </a:xfrm>
        </p:spPr>
        <p:txBody>
          <a:bodyPr/>
          <a:lstStyle/>
          <a:p>
            <a:pPr algn="l" eaLnBrk="1" hangingPunct="1"/>
            <a:r>
              <a:rPr kumimoji="0" lang="ru-RU" sz="4000" dirty="0" smtClean="0">
                <a:solidFill>
                  <a:srgbClr val="008000"/>
                </a:solidFill>
                <a:latin typeface="Arial" charset="0"/>
                <a:cs typeface="Calibri" charset="0"/>
              </a:rPr>
              <a:t>Инструменты</a:t>
            </a:r>
            <a:endParaRPr kumimoji="0" lang="ru-RU" sz="4000" dirty="0">
              <a:solidFill>
                <a:srgbClr val="008000"/>
              </a:solidFill>
              <a:latin typeface="Arial" charset="0"/>
              <a:cs typeface="Calibri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068763"/>
          </a:xfrm>
        </p:spPr>
        <p:txBody>
          <a:bodyPr/>
          <a:lstStyle/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Сайт - новости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Группы в социальных сетях – общие и по направлениям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err="1" smtClean="0">
                <a:latin typeface="Arial" charset="0"/>
                <a:cs typeface="Arial" charset="0"/>
              </a:rPr>
              <a:t>Гугл-рассылка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err="1" smtClean="0">
                <a:latin typeface="Arial" charset="0"/>
                <a:cs typeface="Arial" charset="0"/>
              </a:rPr>
              <a:t>Гугл-документы</a:t>
            </a:r>
            <a:r>
              <a:rPr kumimoji="0" lang="ru-RU" sz="2500" dirty="0" smtClean="0">
                <a:latin typeface="Arial" charset="0"/>
                <a:cs typeface="Arial" charset="0"/>
              </a:rPr>
              <a:t> – архив + анкета + регистрации </a:t>
            </a: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Система управления проектами </a:t>
            </a:r>
            <a:r>
              <a:rPr kumimoji="0" lang="ru-RU" sz="2500" dirty="0" err="1" smtClean="0">
                <a:latin typeface="Arial" charset="0"/>
                <a:cs typeface="Arial" charset="0"/>
              </a:rPr>
              <a:t>Тимлаб</a:t>
            </a:r>
            <a:r>
              <a:rPr kumimoji="0" lang="ru-RU" sz="2500" dirty="0" smtClean="0">
                <a:latin typeface="Arial" charset="0"/>
                <a:cs typeface="Arial" charset="0"/>
              </a:rPr>
              <a:t> (архив, списки, внутренняя деловая переписка)</a:t>
            </a:r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err="1" smtClean="0">
                <a:latin typeface="Arial" charset="0"/>
                <a:cs typeface="Arial" charset="0"/>
              </a:rPr>
              <a:t>СМС-рассылка</a:t>
            </a:r>
            <a:endParaRPr kumimoji="0" lang="ru-RU" sz="25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kumimoji="0" lang="ru-RU" sz="2500" dirty="0" smtClean="0">
                <a:latin typeface="Arial" charset="0"/>
                <a:cs typeface="Arial" charset="0"/>
              </a:rPr>
              <a:t>Телефон</a:t>
            </a: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  <a:p>
            <a:pPr eaLnBrk="1" hangingPunct="1"/>
            <a:endParaRPr kumimoji="0" lang="ru-RU" sz="2500" dirty="0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4343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9C646A6-BE93-0E43-AAAC-7A0A535D54ED}" type="slidenum">
              <a:rPr kumimoji="0" lang="en-US" sz="1400"/>
              <a:pPr/>
              <a:t>54</a:t>
            </a:fld>
            <a:endParaRPr kumimoji="0" lang="en-US" sz="1400"/>
          </a:p>
        </p:txBody>
      </p:sp>
      <p:pic>
        <p:nvPicPr>
          <p:cNvPr id="14339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76200" y="6324600"/>
            <a:ext cx="8991600" cy="228600"/>
            <a:chOff x="1676400" y="990600"/>
            <a:chExt cx="7391400" cy="21431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6400" y="990600"/>
              <a:ext cx="7391400" cy="83346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676400" y="1097759"/>
              <a:ext cx="7391400" cy="44650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76400" y="1158781"/>
              <a:ext cx="7391400" cy="461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r>
              <a:rPr lang="ru-RU" sz="2000" dirty="0" smtClean="0"/>
              <a:t>Надо определиться с направлением его доброй воли, чтобы именно в этом поддержать его, дав ему ресурс</a:t>
            </a:r>
          </a:p>
          <a:p>
            <a:pPr algn="ctr">
              <a:buNone/>
            </a:pPr>
            <a:r>
              <a:rPr lang="ru-RU" sz="1500" dirty="0" smtClean="0"/>
              <a:t>(волонтер решил создать семью, увлекся учебой и т.д.) </a:t>
            </a:r>
          </a:p>
          <a:p>
            <a:pPr algn="ctr">
              <a:buNone/>
            </a:pPr>
            <a:endParaRPr lang="ru-RU" sz="1500" dirty="0" smtClean="0"/>
          </a:p>
          <a:p>
            <a:r>
              <a:rPr lang="ru-RU" sz="2000" dirty="0" smtClean="0"/>
              <a:t>Постараться понять причину усталости:</a:t>
            </a:r>
          </a:p>
          <a:p>
            <a:pPr lvl="1"/>
            <a:r>
              <a:rPr lang="ru-RU" sz="1500" dirty="0" smtClean="0"/>
              <a:t>Если можно, исправить (сменить вид деятельности, сменить группу, предложить материальную помощь)</a:t>
            </a:r>
          </a:p>
          <a:p>
            <a:pPr lvl="1"/>
            <a:r>
              <a:rPr lang="ru-RU" sz="1500" dirty="0" smtClean="0"/>
              <a:t>Если была чья-то ошибка, признать ее, но в рабочем, конструктивном ключе</a:t>
            </a:r>
          </a:p>
          <a:p>
            <a:pPr lvl="1"/>
            <a:r>
              <a:rPr lang="ru-RU" sz="1500" dirty="0" smtClean="0"/>
              <a:t>Если ошибка неустранима, так же признать это</a:t>
            </a:r>
          </a:p>
          <a:p>
            <a:pPr lvl="1"/>
            <a:r>
              <a:rPr lang="ru-RU" sz="1500" dirty="0" smtClean="0"/>
              <a:t>Главное избежать появления чувства вины с любой стороны</a:t>
            </a:r>
          </a:p>
          <a:p>
            <a:pPr lvl="1"/>
            <a:endParaRPr lang="ru-RU" sz="1500" dirty="0" smtClean="0"/>
          </a:p>
          <a:p>
            <a:r>
              <a:rPr lang="ru-RU" sz="2000" dirty="0" smtClean="0"/>
              <a:t>Если волонтер решил уходить:</a:t>
            </a:r>
          </a:p>
          <a:p>
            <a:pPr lvl="1"/>
            <a:r>
              <a:rPr lang="ru-RU" sz="1500" dirty="0" smtClean="0"/>
              <a:t>В любом случае он должен чувствовать благодарность</a:t>
            </a:r>
          </a:p>
          <a:p>
            <a:pPr lvl="1"/>
            <a:r>
              <a:rPr lang="ru-RU" sz="1500" dirty="0" smtClean="0"/>
              <a:t>Он должен понять, что может вернуться, в том числе в другом качестве</a:t>
            </a:r>
          </a:p>
          <a:p>
            <a:endParaRPr lang="ru-RU" sz="2000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34150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www.danilovcy.ru</a:t>
            </a:r>
            <a:endParaRPr lang="en-US" dirty="0"/>
          </a:p>
        </p:txBody>
      </p:sp>
      <p:sp>
        <p:nvSpPr>
          <p:cNvPr id="17415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4762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A5CFB29-DD4A-9244-A18B-F331882831F8}" type="slidenum">
              <a:rPr kumimoji="0" lang="en-US" sz="1400"/>
              <a:pPr/>
              <a:t>55</a:t>
            </a:fld>
            <a:endParaRPr kumimoji="0" lang="en-US" sz="1400"/>
          </a:p>
        </p:txBody>
      </p:sp>
      <p:sp>
        <p:nvSpPr>
          <p:cNvPr id="17411" name="Rectangle 2"/>
          <p:cNvSpPr txBox="1">
            <a:spLocks noChangeArrowheads="1"/>
          </p:cNvSpPr>
          <p:nvPr/>
        </p:nvSpPr>
        <p:spPr bwMode="auto">
          <a:xfrm>
            <a:off x="1676400" y="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3600" dirty="0" smtClean="0">
                <a:solidFill>
                  <a:srgbClr val="008000"/>
                </a:solidFill>
                <a:cs typeface="Calibri" charset="0"/>
              </a:rPr>
              <a:t>Если волонтер выгорел</a:t>
            </a:r>
            <a:endParaRPr kumimoji="0" lang="ru-RU" sz="3600" dirty="0">
              <a:solidFill>
                <a:srgbClr val="008000"/>
              </a:solidFill>
              <a:cs typeface="Calibri" charset="0"/>
            </a:endParaRPr>
          </a:p>
        </p:txBody>
      </p:sp>
      <p:pic>
        <p:nvPicPr>
          <p:cNvPr id="17412" name="Picture 8" descr="кроп л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9" t="7617" r="9676" b="60"/>
          <a:stretch>
            <a:fillRect/>
          </a:stretch>
        </p:blipFill>
        <p:spPr bwMode="auto">
          <a:xfrm>
            <a:off x="0" y="0"/>
            <a:ext cx="16891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1676400" y="968375"/>
            <a:ext cx="7391400" cy="214313"/>
            <a:chOff x="1676400" y="990600"/>
            <a:chExt cx="7391400" cy="21431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76400" y="990600"/>
              <a:ext cx="7391400" cy="84140"/>
            </a:xfrm>
            <a:prstGeom prst="rect">
              <a:avLst/>
            </a:prstGeom>
            <a:solidFill>
              <a:srgbClr val="18B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76400" y="1096966"/>
              <a:ext cx="7391400" cy="46038"/>
            </a:xfrm>
            <a:prstGeom prst="rect">
              <a:avLst/>
            </a:prstGeom>
            <a:solidFill>
              <a:srgbClr val="FFD0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76400" y="1158880"/>
              <a:ext cx="7391400" cy="4603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669</TotalTime>
  <Words>1925</Words>
  <Application>Microsoft Office PowerPoint</Application>
  <PresentationFormat>Экран (4:3)</PresentationFormat>
  <Paragraphs>458</Paragraphs>
  <Slides>55</Slides>
  <Notes>23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55</vt:i4>
      </vt:variant>
    </vt:vector>
  </HeadingPairs>
  <TitlesOfParts>
    <vt:vector size="58" baseType="lpstr">
      <vt:lpstr>Тема1</vt:lpstr>
      <vt:lpstr>Документ Microsoft Office Word</vt:lpstr>
      <vt:lpstr>Документ Microsoft Office Word с поддержкой макросов</vt:lpstr>
      <vt:lpstr>Основы функционирования волонтерской группы благотворительных ремонтов.</vt:lpstr>
      <vt:lpstr>ТРИ ТИПА ВОЛОНТЕРСТВА</vt:lpstr>
      <vt:lpstr>Слайд 3</vt:lpstr>
      <vt:lpstr>Путь выжженной земли</vt:lpstr>
      <vt:lpstr>Слайд 5</vt:lpstr>
      <vt:lpstr>Слайд 6</vt:lpstr>
      <vt:lpstr> Волонтерство  - что это?   </vt:lpstr>
      <vt:lpstr> </vt:lpstr>
      <vt:lpstr>Слайд 9</vt:lpstr>
      <vt:lpstr>Понимание людей   (мотивация и ресурсы)</vt:lpstr>
      <vt:lpstr>Что у волонтера в голове? </vt:lpstr>
      <vt:lpstr>Волонтер – это:</vt:lpstr>
      <vt:lpstr>Пройти по лезвию «ножа»</vt:lpstr>
      <vt:lpstr>Вывод: компетенция и ответственность</vt:lpstr>
      <vt:lpstr>Слайд 15</vt:lpstr>
      <vt:lpstr>Слайд 16</vt:lpstr>
      <vt:lpstr>Слайд 17</vt:lpstr>
      <vt:lpstr>Позиционирование группы  ремонтов</vt:lpstr>
      <vt:lpstr>Слайд 19</vt:lpstr>
      <vt:lpstr>Слайд 20</vt:lpstr>
      <vt:lpstr>Для кого?</vt:lpstr>
      <vt:lpstr>.</vt:lpstr>
      <vt:lpstr>Слайд 23</vt:lpstr>
      <vt:lpstr>Слайд 24</vt:lpstr>
      <vt:lpstr>Слайд 25</vt:lpstr>
      <vt:lpstr>Открытость и партнерство</vt:lpstr>
      <vt:lpstr>Философия вопроса. </vt:lpstr>
      <vt:lpstr>Фтщзщкт </vt:lpstr>
      <vt:lpstr> </vt:lpstr>
      <vt:lpstr>Волонтерство – групповая работа</vt:lpstr>
      <vt:lpstr>Слайд 31</vt:lpstr>
      <vt:lpstr>Сотрудники vs волонтеры</vt:lpstr>
      <vt:lpstr>Слайд 33</vt:lpstr>
      <vt:lpstr>Слайд 34</vt:lpstr>
      <vt:lpstr>Слайд 35</vt:lpstr>
      <vt:lpstr>Слайд 36</vt:lpstr>
      <vt:lpstr>Слайд 37</vt:lpstr>
      <vt:lpstr>Слайд 38</vt:lpstr>
      <vt:lpstr>Требования к координатору</vt:lpstr>
      <vt:lpstr>Слайд 40</vt:lpstr>
      <vt:lpstr>Столпы волонтерской  группы</vt:lpstr>
      <vt:lpstr>Слайд 42</vt:lpstr>
      <vt:lpstr>Позиционирование</vt:lpstr>
      <vt:lpstr>Регулярная системная работа</vt:lpstr>
      <vt:lpstr>      Три задачи по отношению к   волонтерам</vt:lpstr>
      <vt:lpstr>Базовые рабочие задачи</vt:lpstr>
      <vt:lpstr>Формальное устройство</vt:lpstr>
      <vt:lpstr>Реальное усройство</vt:lpstr>
      <vt:lpstr>Алгоритм нашей работы</vt:lpstr>
      <vt:lpstr>Слайд 50</vt:lpstr>
      <vt:lpstr>Дополнение. Что есть у «Даниловцев»?</vt:lpstr>
      <vt:lpstr>Мероприятия по поддержке</vt:lpstr>
      <vt:lpstr>Календарь – основа работы</vt:lpstr>
      <vt:lpstr>Инструменты</vt:lpstr>
      <vt:lpstr>Слайд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dima</dc:creator>
  <cp:lastModifiedBy>Дмитрий</cp:lastModifiedBy>
  <cp:revision>44</cp:revision>
  <dcterms:created xsi:type="dcterms:W3CDTF">2015-03-20T12:42:42Z</dcterms:created>
  <dcterms:modified xsi:type="dcterms:W3CDTF">2015-03-22T05:58:51Z</dcterms:modified>
</cp:coreProperties>
</file>