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8" r:id="rId7"/>
    <p:sldId id="284" r:id="rId8"/>
    <p:sldId id="271" r:id="rId9"/>
    <p:sldId id="273" r:id="rId10"/>
    <p:sldId id="274" r:id="rId11"/>
    <p:sldId id="285" r:id="rId12"/>
    <p:sldId id="277" r:id="rId13"/>
    <p:sldId id="280" r:id="rId14"/>
    <p:sldId id="281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07ECD-C15A-4A89-AC3D-9B05B9A0890B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33E73-2B24-456C-BC19-8C3BE03227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33E73-2B24-456C-BC19-8C3BE03227C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cs typeface="Aharoni" pitchFamily="2" charset="-79"/>
              </a:rPr>
              <a:t>Работа с семьями </a:t>
            </a:r>
            <a:br>
              <a:rPr lang="ru-RU" b="1" i="1" dirty="0" smtClean="0">
                <a:solidFill>
                  <a:srgbClr val="002060"/>
                </a:solidFill>
                <a:cs typeface="Aharoni" pitchFamily="2" charset="-79"/>
              </a:rPr>
            </a:br>
            <a:r>
              <a:rPr lang="ru-RU" b="1" i="1" dirty="0" smtClean="0">
                <a:solidFill>
                  <a:srgbClr val="002060"/>
                </a:solidFill>
                <a:cs typeface="Aharoni" pitchFamily="2" charset="-79"/>
              </a:rPr>
              <a:t>в группе дневного пребывания для детей с ДЦП</a:t>
            </a:r>
            <a:endParaRPr lang="ru-RU" b="1" i="1" dirty="0">
              <a:solidFill>
                <a:srgbClr val="002060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Опыт практической работы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Хроническое бремя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dirty="0" smtClean="0"/>
              <a:t>Появление ребёнка с нарушениями развития для любой семьи – сложнейшее испытание, при котором семья нуждается не только в объективной информации и социальных ресурсах, но и в поддержке родных, друзей, и квалифицированной помощи специалистов.</a:t>
            </a:r>
          </a:p>
          <a:p>
            <a:pPr>
              <a:buNone/>
            </a:pPr>
            <a:r>
              <a:rPr lang="ru-RU" sz="2400" dirty="0" smtClean="0"/>
              <a:t>Многим семьям детей с нарушениями приходится заботиться о ребёнке 24 часа в сутки 7 дней неделю  - и так многие годы. </a:t>
            </a:r>
          </a:p>
          <a:p>
            <a:pPr>
              <a:buNone/>
            </a:pPr>
            <a:r>
              <a:rPr lang="ru-RU" sz="2400" dirty="0" smtClean="0"/>
              <a:t>Бесконечный стресс истощает семью физически и психологически.</a:t>
            </a:r>
          </a:p>
          <a:p>
            <a:pPr algn="just">
              <a:buNone/>
            </a:pPr>
            <a:r>
              <a:rPr lang="ru-RU" sz="2400" dirty="0" smtClean="0"/>
              <a:t>Семье в целом и каждому её члену нужно приспособиться к этой ситуации, для чего необходимо открыто общаться, обсуждая свои проблемы и во многих случаях поступаться своими интересами.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539552" y="476671"/>
            <a:ext cx="8229600" cy="720081"/>
          </a:xfrm>
        </p:spPr>
        <p:txBody>
          <a:bodyPr vert="horz">
            <a:normAutofit/>
          </a:bodyPr>
          <a:lstStyle/>
          <a:p>
            <a:r>
              <a:rPr lang="ru-RU" sz="3600" i="1" dirty="0" smtClean="0"/>
              <a:t>Проблемы</a:t>
            </a:r>
            <a:endParaRPr lang="ru-RU" sz="36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dirty="0" smtClean="0"/>
              <a:t>Основные проблемы родителей детей с нарушениями – это </a:t>
            </a:r>
            <a:r>
              <a:rPr lang="ru-RU" sz="2000" b="1" i="1" dirty="0" smtClean="0"/>
              <a:t>Э</a:t>
            </a:r>
            <a:r>
              <a:rPr lang="ru-RU" sz="2000" b="1" i="1" dirty="0" smtClean="0"/>
              <a:t>кономические</a:t>
            </a:r>
            <a:r>
              <a:rPr lang="ru-RU" sz="2000" dirty="0" smtClean="0"/>
              <a:t> </a:t>
            </a:r>
            <a:r>
              <a:rPr lang="ru-RU" sz="2000" dirty="0" smtClean="0"/>
              <a:t>(нужны средства на оплату постоянной реабилитации), </a:t>
            </a:r>
          </a:p>
          <a:p>
            <a:pPr algn="just">
              <a:buNone/>
            </a:pPr>
            <a:r>
              <a:rPr lang="ru-RU" sz="2000" b="1" i="1" dirty="0" smtClean="0"/>
              <a:t>Ф</a:t>
            </a:r>
            <a:r>
              <a:rPr lang="ru-RU" sz="2000" b="1" i="1" dirty="0" smtClean="0"/>
              <a:t>изические</a:t>
            </a:r>
            <a:r>
              <a:rPr lang="ru-RU" sz="2000" i="1" dirty="0" smtClean="0"/>
              <a:t> </a:t>
            </a:r>
            <a:r>
              <a:rPr lang="ru-RU" sz="2000" dirty="0" smtClean="0"/>
              <a:t>(нужны силы на круглосуточный уход) . Наличие особого ребёнок с нарушениями развития – сильнейший стресс, который отражается на соматическом здоровье мамы. Нагрузки, которые ей приходится выдерживать ежедневно и постоянно, рано или поздно сказываются на соматическом здоровье . Если другие члены семьи не позаботятся о ней, в перспективе она сама может стать  больным человеком, которому нужна помощь.</a:t>
            </a:r>
          </a:p>
          <a:p>
            <a:pPr algn="just">
              <a:buNone/>
            </a:pPr>
            <a:r>
              <a:rPr lang="ru-RU" sz="2400" b="1" dirty="0" smtClean="0"/>
              <a:t> </a:t>
            </a:r>
            <a:r>
              <a:rPr lang="ru-RU" sz="2000" b="1" i="1" dirty="0" smtClean="0"/>
              <a:t>Социальные</a:t>
            </a:r>
            <a:endParaRPr lang="ru-RU" sz="2400" b="1" dirty="0" smtClean="0"/>
          </a:p>
          <a:p>
            <a:pPr algn="just">
              <a:buNone/>
            </a:pPr>
            <a:r>
              <a:rPr lang="ru-RU" sz="2000" dirty="0" smtClean="0"/>
              <a:t>Часто с появлением особого ребёнка родители </a:t>
            </a:r>
            <a:r>
              <a:rPr lang="ru-RU" sz="2000" dirty="0" err="1" smtClean="0"/>
              <a:t>самоизолируются</a:t>
            </a:r>
            <a:r>
              <a:rPr lang="ru-RU" sz="2000" dirty="0" smtClean="0"/>
              <a:t> из привычного круга общения. Им тяжело общаться с друзьями-подругами, у которых здоровые дети, иногда появляется осуждение со стороны старшего поколения (бабушек-дедушек), теряется возможность  выхода на работу.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620688"/>
            <a:ext cx="8064896" cy="612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i="1" dirty="0" smtClean="0"/>
              <a:t>Психологические</a:t>
            </a:r>
          </a:p>
          <a:p>
            <a:pPr algn="just">
              <a:buNone/>
            </a:pPr>
            <a:r>
              <a:rPr lang="ru-RU" sz="2000" dirty="0" smtClean="0"/>
              <a:t>Рождение особого ребёнка воспринимается родителями как трагедия. Основной стресс испытывается в первую очередь матерью. Поскольку стресс имеет пролонгированный характер, он оказывает деформирующее воздействие на психику женщины. Снижается самооценка. Со временем в семье образуется симбиотическая привязанность между матерью и ребёнком. 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Ещё одна проблема, усугубляющая состояние матери – взаимоотношения с дедушками и бабушками.  Они могут негативно относиться к появлению в семье ребёнка с нарушениями. Мать, возможно, уже чувствует себя виноватой, а обвинения свекрови в том, что она испортила жизнь своему мужу (её сыну), взваливают на неё непосильное бремя вины. В то время, когда матери больше всего необходима поддержка, она сталкивается с враждебностью.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В трудном положении оказывается и муж: он чувствует себя обязанным поддерживать и мать, и жену – и в то же время вынужден справляться с собственной болью, которую часто не может выразить.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/>
              <a:t>Как у нас</a:t>
            </a:r>
            <a:endParaRPr lang="ru-RU" sz="4000" i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Наша </a:t>
            </a:r>
            <a:r>
              <a:rPr lang="ru-RU" dirty="0" smtClean="0"/>
              <a:t>группа создавалась </a:t>
            </a:r>
            <a:r>
              <a:rPr lang="ru-RU" dirty="0" smtClean="0"/>
              <a:t>для того, </a:t>
            </a:r>
            <a:r>
              <a:rPr lang="ru-RU" dirty="0" smtClean="0"/>
              <a:t>чтобы </a:t>
            </a:r>
            <a:r>
              <a:rPr lang="ru-RU" dirty="0" smtClean="0"/>
              <a:t>оказать услугу присмотра за детьми в течение дня, чтобы родители (прежде всего мамы ) могли отдохнуть физически, а также: походить по инстанциям и оформить необходимые бумаги,  посетить врача, посвятить время  себе, наконец</a:t>
            </a:r>
            <a:r>
              <a:rPr lang="ru-RU" dirty="0" smtClean="0"/>
              <a:t>.</a:t>
            </a:r>
          </a:p>
          <a:p>
            <a:pPr algn="just">
              <a:buNone/>
            </a:pPr>
            <a:r>
              <a:rPr lang="ru-RU" dirty="0" smtClean="0"/>
              <a:t>Но наши замечательные специалисты, познакомившись с детьми, не смогли остановиться только на присмотре и уходе. Мы стали активно заниматься их развитием, используя опыт отечественных и зарубежных специалистов.</a:t>
            </a: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Кроме </a:t>
            </a:r>
            <a:r>
              <a:rPr lang="ru-RU" dirty="0" smtClean="0"/>
              <a:t>этого, мамам и бабушкам была предложена психологическая поддержка в виде индивидуальных и групповых встреч.</a:t>
            </a:r>
          </a:p>
          <a:p>
            <a:pPr algn="just">
              <a:buNone/>
            </a:pPr>
            <a:r>
              <a:rPr lang="ru-RU" dirty="0" smtClean="0"/>
              <a:t>Индивидуальные встречи организуются и проводятся по запросу.</a:t>
            </a:r>
          </a:p>
          <a:p>
            <a:pPr algn="just">
              <a:buNone/>
            </a:pPr>
            <a:r>
              <a:rPr lang="ru-RU" dirty="0" smtClean="0"/>
              <a:t>Для групповых встреч  выделено фиксированное время (2 часа) один раз в неделю, когда в родительской гостиной их ждёт встреча с психологом. При этом, если ребёнок в этот день не в садике, мама может прийти с ним, и пока она </a:t>
            </a:r>
            <a:r>
              <a:rPr lang="ru-RU" dirty="0" smtClean="0"/>
              <a:t>участвует в работе группы, ребёнок </a:t>
            </a:r>
            <a:r>
              <a:rPr lang="ru-RU" dirty="0" smtClean="0"/>
              <a:t>играет с остальными детьми под присмотром </a:t>
            </a:r>
            <a:r>
              <a:rPr lang="ru-RU" dirty="0" smtClean="0"/>
              <a:t>педагогов.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smtClean="0"/>
              <a:t>сегодняшний день, хотя первоочередное внимание уделяется ребёнку, мы стараемся придерживаться позиции, что нашим «клиентом» является вся семья.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96752"/>
            <a:ext cx="7920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 smtClean="0"/>
              <a:t>Важно помнить о том, что </a:t>
            </a:r>
            <a:r>
              <a:rPr lang="ru-RU" b="1" i="1" dirty="0" smtClean="0"/>
              <a:t>социальная адаптация ребёнка с нарушениями развития напрямую зависит от грамотного родительского (прежде всего материнского) поведения. </a:t>
            </a:r>
          </a:p>
          <a:p>
            <a:pPr algn="just">
              <a:buNone/>
            </a:pPr>
            <a:r>
              <a:rPr lang="ru-RU" dirty="0" smtClean="0"/>
              <a:t>Поэтому целями как индивидуальной, так и групповой работы с родителями являются :</a:t>
            </a:r>
          </a:p>
          <a:p>
            <a:pPr algn="just">
              <a:buNone/>
            </a:pPr>
            <a:r>
              <a:rPr lang="ru-RU" dirty="0" smtClean="0"/>
              <a:t> - проработка негативного эмоционального опыта матери, связанного с рождением ребёнка с нарушениями развития;</a:t>
            </a:r>
          </a:p>
          <a:p>
            <a:pPr algn="just">
              <a:buNone/>
            </a:pPr>
            <a:r>
              <a:rPr lang="ru-RU" dirty="0" smtClean="0"/>
              <a:t> - уменьшение </a:t>
            </a:r>
            <a:r>
              <a:rPr lang="ru-RU" dirty="0" err="1" smtClean="0"/>
              <a:t>доминантности</a:t>
            </a:r>
            <a:r>
              <a:rPr lang="ru-RU" dirty="0" smtClean="0"/>
              <a:t> и излишней концентрации внимания матери на ребёнке</a:t>
            </a:r>
          </a:p>
          <a:p>
            <a:pPr algn="just">
              <a:buNone/>
            </a:pPr>
            <a:r>
              <a:rPr lang="ru-RU" dirty="0" smtClean="0"/>
              <a:t> - повышение эмоционального принятия ребёнка и </a:t>
            </a:r>
            <a:r>
              <a:rPr lang="ru-RU" dirty="0" err="1" smtClean="0"/>
              <a:t>сензитивности</a:t>
            </a:r>
            <a:r>
              <a:rPr lang="ru-RU" dirty="0" smtClean="0"/>
              <a:t> к его потребностям;</a:t>
            </a:r>
          </a:p>
          <a:p>
            <a:pPr algn="just">
              <a:buNone/>
            </a:pPr>
            <a:r>
              <a:rPr lang="ru-RU" dirty="0" smtClean="0"/>
              <a:t> - изменение восприятия ребёнка в сторону более позитивного и оптимистичного;</a:t>
            </a:r>
          </a:p>
          <a:p>
            <a:pPr algn="just">
              <a:buNone/>
            </a:pPr>
            <a:r>
              <a:rPr lang="ru-RU" dirty="0" smtClean="0"/>
              <a:t> - обучение матери эффективным воспитательным приёмам, а также посильному участию в программе развития ребёнка.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 smtClean="0"/>
              <a:t>О посильном </a:t>
            </a:r>
            <a:r>
              <a:rPr lang="ru-RU" b="1" i="1" dirty="0" smtClean="0"/>
              <a:t>участии в программе развития </a:t>
            </a:r>
            <a:r>
              <a:rPr lang="ru-RU" dirty="0" smtClean="0"/>
              <a:t>хочется сказать подробнее.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Поскольку мы имеем возможность принимать каждого ребёнка не более двух раз в неделю, очень важно заручиться согласием родителей на сотрудничество . </a:t>
            </a:r>
          </a:p>
          <a:p>
            <a:pPr algn="just">
              <a:buNone/>
            </a:pPr>
            <a:r>
              <a:rPr lang="ru-RU" dirty="0" smtClean="0"/>
              <a:t> На первой встрече с родителями специалисты сообщают, что в нашей группе происходит не только присмотр и уход за ребёнком, но и развивающие занятия. Поэтому важно, чтобы родитель был в хорошем контакте со всеми специалистами, работающими с ребёнком, доверял им.</a:t>
            </a:r>
          </a:p>
          <a:p>
            <a:pPr algn="just">
              <a:buNone/>
            </a:pPr>
            <a:r>
              <a:rPr lang="ru-RU" dirty="0" smtClean="0"/>
              <a:t>После окончания процесса адаптации  специалисты собирают всю информацию о ребёнке, полученную из анкет, бесед с родителями и собственных наблюдений, и приглашают родителей на консилиум.</a:t>
            </a:r>
          </a:p>
          <a:p>
            <a:pPr algn="just">
              <a:buNone/>
            </a:pPr>
            <a:r>
              <a:rPr lang="ru-RU" dirty="0" smtClean="0"/>
              <a:t>На этом мероприятии разрабатываются цели и задачи развивающей работы с ребёнком. Родители озвучивают свой запрос на работу с ребёнком, обязательно рассказывают о работе специалистов с ребёнком в других реабилитационных учреждениях, предъявляют выписки с рекомендациями из них.</a:t>
            </a:r>
          </a:p>
          <a:p>
            <a:pPr algn="just">
              <a:buNone/>
            </a:pPr>
            <a:r>
              <a:rPr lang="ru-RU" dirty="0" smtClean="0"/>
              <a:t>На этих встречах также выявляются матери, остро нуждающиеся в психологической помощи.</a:t>
            </a:r>
          </a:p>
          <a:p>
            <a:pPr algn="just">
              <a:buNone/>
            </a:pPr>
            <a:r>
              <a:rPr lang="ru-RU" dirty="0" smtClean="0"/>
              <a:t>Сначала они приглашаются на индивидуальные консультационные встречи, которых может быть одна или две. А затем , при наличии желания и возможности, на групповые встречи.</a:t>
            </a:r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Преимущества  групповой работы</a:t>
            </a:r>
            <a:endParaRPr lang="ru-RU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Группа </a:t>
            </a:r>
            <a:endParaRPr lang="ru-RU" i="1" dirty="0" smtClean="0"/>
          </a:p>
          <a:p>
            <a:pPr algn="just">
              <a:buNone/>
            </a:pPr>
            <a:r>
              <a:rPr lang="ru-RU" sz="3100" dirty="0" smtClean="0"/>
              <a:t>предоставляет возможность избежать замыкания в себе со своими трудностями; </a:t>
            </a:r>
          </a:p>
          <a:p>
            <a:pPr algn="just">
              <a:buNone/>
            </a:pPr>
            <a:r>
              <a:rPr lang="ru-RU" sz="3100" dirty="0" smtClean="0"/>
              <a:t>позволяет обнаружить, что и другие переживают сходные чувства;</a:t>
            </a:r>
          </a:p>
          <a:p>
            <a:pPr algn="just">
              <a:buNone/>
            </a:pPr>
            <a:r>
              <a:rPr lang="ru-RU" sz="3100" dirty="0" smtClean="0"/>
              <a:t>помогает получить поддержку </a:t>
            </a:r>
            <a:r>
              <a:rPr lang="ru-RU" sz="3100" dirty="0" smtClean="0"/>
              <a:t>единомышленников, а так же</a:t>
            </a:r>
            <a:endParaRPr lang="ru-RU" sz="3100" dirty="0" smtClean="0"/>
          </a:p>
          <a:p>
            <a:pPr algn="just">
              <a:buNone/>
            </a:pPr>
            <a:r>
              <a:rPr lang="ru-RU" sz="3100" dirty="0" smtClean="0"/>
              <a:t>о</a:t>
            </a:r>
            <a:r>
              <a:rPr lang="ru-RU" sz="3100" dirty="0" smtClean="0"/>
              <a:t>бменяться </a:t>
            </a:r>
            <a:r>
              <a:rPr lang="ru-RU" sz="3100" dirty="0" smtClean="0"/>
              <a:t>друг с другом  опытом взаимодействия с ребёнком в различных ситуациях, и полезной информацией по реабилитации детей.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Основной </a:t>
            </a:r>
            <a:r>
              <a:rPr lang="ru-RU" dirty="0" smtClean="0"/>
              <a:t>формой  занятий является живая дискуссия в группе , состоящей из 4-6 родителей и психолога.</a:t>
            </a:r>
          </a:p>
          <a:p>
            <a:pPr algn="just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340768"/>
            <a:ext cx="8280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i="1" dirty="0" smtClean="0"/>
              <a:t>Цели и содержание</a:t>
            </a:r>
            <a:r>
              <a:rPr lang="ru-RU" dirty="0" smtClean="0"/>
              <a:t> занятий группы основываются на изучении потребностей родителей. И основная из них, это, конечно, </a:t>
            </a:r>
            <a:r>
              <a:rPr lang="ru-RU" i="1" dirty="0" smtClean="0"/>
              <a:t>эмоциональная поддержка</a:t>
            </a:r>
            <a:r>
              <a:rPr lang="ru-RU" dirty="0" smtClean="0"/>
              <a:t>, ведь для борьбы со стрессами, неизбежными при воспитании ребёнка с особыми нуждами она необходима.</a:t>
            </a:r>
          </a:p>
          <a:p>
            <a:pPr algn="just">
              <a:buNone/>
            </a:pPr>
            <a:r>
              <a:rPr lang="ru-RU" dirty="0" smtClean="0"/>
              <a:t>Не менее важна и </a:t>
            </a:r>
            <a:r>
              <a:rPr lang="ru-RU" i="1" dirty="0" smtClean="0"/>
              <a:t>информационная поддержка</a:t>
            </a:r>
            <a:r>
              <a:rPr lang="ru-RU" dirty="0" smtClean="0"/>
              <a:t>. Семьям нужно знать, какие медицинские, образовательные и другие услуги доступны. </a:t>
            </a: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По </a:t>
            </a:r>
            <a:r>
              <a:rPr lang="ru-RU" dirty="0" smtClean="0"/>
              <a:t>каким-то вопросам их консультируют наши сотрудники, иногда мы приглашаем мам (бабушек), которые хорошо знают (уже воспользовались) те или иные доступные услуги и ресурсы, или являются специалистами в интересной области.</a:t>
            </a:r>
          </a:p>
          <a:p>
            <a:pPr algn="just">
              <a:buNone/>
            </a:pPr>
            <a:r>
              <a:rPr lang="ru-RU" dirty="0" smtClean="0"/>
              <a:t>Но прежде всего им необходимы понимание и поддержка на их трудном пути, вера в то, что они выполняют важную, необходимую и ценную работу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4345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 smtClean="0"/>
              <a:t>По опыту нашей работы можно сказать, что наличие группы, в которой можно обсудить свои заботы и проблемы, является поддерживающим фактором для мам. Чувство принадлежности к группе очень важно </a:t>
            </a:r>
            <a:r>
              <a:rPr lang="ru-RU" dirty="0" smtClean="0"/>
              <a:t>для них, ведь в </a:t>
            </a:r>
            <a:r>
              <a:rPr lang="ru-RU" dirty="0" smtClean="0"/>
              <a:t>силу сложившихся обстоятельств </a:t>
            </a:r>
            <a:r>
              <a:rPr lang="ru-RU" dirty="0" smtClean="0"/>
              <a:t>они оказываются </a:t>
            </a:r>
            <a:r>
              <a:rPr lang="ru-RU" dirty="0" smtClean="0"/>
              <a:t>лишены привычного круга общения (теряют работу, снижается самооценка</a:t>
            </a:r>
            <a:r>
              <a:rPr lang="ru-RU" dirty="0" smtClean="0"/>
              <a:t>)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Участие в группе, в отличие от индивидуальных встреч с психологом, бывает полезным ещё и потому, что в группе встречаются не только одинаковые ролевые позиции (мать ребёнка-инвалида), но и  разные (мать дочери, не принимающей инвалидность своего ребёнка, дочь стареющей матери, которой требуется повышенное внимание, жена, имеющая мужа, активно включённого в жизнь особого ребёнка, жена, имеющая отстранённого мужа).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664296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/>
              <a:t>Кроме вышеперечисленных форм хороши для привлечения родителей к сотрудничеству наши праздники. </a:t>
            </a:r>
            <a:br>
              <a:rPr lang="ru-RU" sz="2200" dirty="0" smtClean="0"/>
            </a:br>
            <a:r>
              <a:rPr lang="ru-RU" sz="2200" dirty="0" smtClean="0"/>
              <a:t>Основных праздников три: </a:t>
            </a:r>
            <a:r>
              <a:rPr lang="ru-RU" sz="2200" b="1" dirty="0" smtClean="0"/>
              <a:t>Рождество, Пасха, выпускной </a:t>
            </a:r>
            <a:r>
              <a:rPr lang="ru-RU" sz="2200" dirty="0" smtClean="0"/>
              <a:t>(прощание с детьми, которым исполнилось 10 лет). </a:t>
            </a:r>
            <a:br>
              <a:rPr lang="ru-RU" sz="2200" dirty="0" smtClean="0"/>
            </a:br>
            <a:r>
              <a:rPr lang="ru-RU" sz="2200" dirty="0" smtClean="0"/>
              <a:t>Мы готовимся к ним основательно, стараемся, чтобы каждый ребёнок принял посильное участие, а родители увидели своего ребёнка успешным.  Родителям дают задания подготовить костюм в соответствии с ролью ребёнка, если ребёнок говорящий, разучить дома песенку или стихотворение, обязательно самим прийти нарядными, а при наличии талантов и выступить перед всеми. </a:t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8" name="Содержимое 7" descr="DSC_034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645024"/>
            <a:ext cx="4038600" cy="2682354"/>
          </a:xfrm>
        </p:spPr>
      </p:pic>
      <p:pic>
        <p:nvPicPr>
          <p:cNvPr id="9" name="Содержимое 8" descr="DSC_176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3717032"/>
            <a:ext cx="4038600" cy="268235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0800000" flipV="1">
            <a:off x="457200" y="1412775"/>
            <a:ext cx="8291264" cy="45719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Ещё одна хорошо зарекомендовавшая себя форма </a:t>
            </a:r>
            <a:r>
              <a:rPr lang="ru-RU" sz="2000" b="1" i="1" dirty="0" smtClean="0"/>
              <a:t>– совместные праздничные занятия </a:t>
            </a:r>
            <a:r>
              <a:rPr lang="ru-RU" sz="2000" dirty="0" smtClean="0"/>
              <a:t>на масленичной неделе.  Воспитатели заранее готовят с детьми подарки для пап или дедушек, в день занятия после дневного сна вместе с детьми пекут блины, накрывают праздничный чайный стол и ждут пап и мам. Родители, придя на это занятие, вместе с детишками пьют чай и пробуют блины, играют на музыкальных инструментах, поют детские песенки , а при желании демонстрируют </a:t>
            </a:r>
            <a:r>
              <a:rPr lang="ru-RU" sz="2000" dirty="0" smtClean="0"/>
              <a:t>сольные номера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7" name="Содержимое 6" descr="DSC_01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68092"/>
            <a:ext cx="4038600" cy="2682354"/>
          </a:xfrm>
        </p:spPr>
      </p:pic>
      <p:pic>
        <p:nvPicPr>
          <p:cNvPr id="8" name="Содержимое 7" descr="DSC_008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04604"/>
            <a:ext cx="4038600" cy="268235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Мастер-класс по валянию</a:t>
            </a:r>
            <a:endParaRPr lang="ru-RU" dirty="0"/>
          </a:p>
        </p:txBody>
      </p:sp>
      <p:pic>
        <p:nvPicPr>
          <p:cNvPr id="5" name="Рисунок 4" descr="DSC_097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721" r="5721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5367338"/>
            <a:ext cx="7776864" cy="101399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Также  мы устраиваем мастер-классы по ручному творчеству, такому, как валяние из шерсти, </a:t>
            </a:r>
            <a:r>
              <a:rPr lang="ru-RU" sz="1600" dirty="0" err="1" smtClean="0"/>
              <a:t>декупаж</a:t>
            </a:r>
            <a:r>
              <a:rPr lang="ru-RU" sz="1600" dirty="0" smtClean="0"/>
              <a:t>, шитьё мягких </a:t>
            </a:r>
            <a:r>
              <a:rPr lang="ru-RU" sz="1600" dirty="0" err="1" smtClean="0"/>
              <a:t>игушек</a:t>
            </a:r>
            <a:r>
              <a:rPr lang="ru-RU" sz="1600" dirty="0" smtClean="0"/>
              <a:t>. Эти занятия позволяют мамам  </a:t>
            </a:r>
            <a:r>
              <a:rPr lang="ru-RU" sz="1600" dirty="0" smtClean="0"/>
              <a:t>отвлечься </a:t>
            </a:r>
            <a:r>
              <a:rPr lang="ru-RU" sz="1600" dirty="0" smtClean="0"/>
              <a:t>на какое-то время </a:t>
            </a:r>
            <a:r>
              <a:rPr lang="ru-RU" sz="1600" dirty="0" smtClean="0"/>
              <a:t>от </a:t>
            </a:r>
            <a:r>
              <a:rPr lang="ru-RU" sz="1600" dirty="0" smtClean="0"/>
              <a:t>своих </a:t>
            </a:r>
            <a:r>
              <a:rPr lang="ru-RU" sz="1600" dirty="0" smtClean="0"/>
              <a:t>забот, </a:t>
            </a:r>
            <a:r>
              <a:rPr lang="ru-RU" sz="1600" dirty="0" smtClean="0"/>
              <a:t>переключившись на приятные и полезные занятия.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Мастер-класс по красоте с </a:t>
            </a:r>
            <a:r>
              <a:rPr lang="ru-RU" dirty="0" err="1" smtClean="0"/>
              <a:t>Кларанс</a:t>
            </a:r>
            <a:endParaRPr lang="ru-RU" dirty="0"/>
          </a:p>
        </p:txBody>
      </p:sp>
      <p:pic>
        <p:nvPicPr>
          <p:cNvPr id="5" name="Рисунок 4" descr="DSC_395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20" r="5520"/>
          <a:stretch>
            <a:fillRect/>
          </a:stretch>
        </p:blipFill>
        <p:spPr>
          <a:xfrm>
            <a:off x="1792288" y="476673"/>
            <a:ext cx="5486400" cy="425090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5367338"/>
            <a:ext cx="7848872" cy="108599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dirty="0" smtClean="0"/>
              <a:t>Новым опытом стала для нас инициатива наших друзей – косметической компании </a:t>
            </a:r>
            <a:r>
              <a:rPr lang="ru-RU" sz="1800" dirty="0" err="1" smtClean="0"/>
              <a:t>Кларанс</a:t>
            </a:r>
            <a:r>
              <a:rPr lang="ru-RU" sz="1800" dirty="0" smtClean="0"/>
              <a:t>, которые пригласили наших мам на мастер-класс по красоте.  Женщины на пару часов забыли о будничных заботах и вспомнили о том, как приятно ухаживать за собой любимой.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8" name="Содержимое 7" descr="DSC_4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0219" y="1600200"/>
            <a:ext cx="6783561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1369</Words>
  <Application>Microsoft Office PowerPoint</Application>
  <PresentationFormat>Экран (4:3)</PresentationFormat>
  <Paragraphs>65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Работа с семьями  в группе дневного пребывания для детей с ДЦП</vt:lpstr>
      <vt:lpstr>Хроническое бремя</vt:lpstr>
      <vt:lpstr>Проблемы</vt:lpstr>
      <vt:lpstr>Слайд 4</vt:lpstr>
      <vt:lpstr>Как у нас</vt:lpstr>
      <vt:lpstr>Слайд 6</vt:lpstr>
      <vt:lpstr>Слайд 7</vt:lpstr>
      <vt:lpstr>Преимущества  групповой работы</vt:lpstr>
      <vt:lpstr>Слайд 9</vt:lpstr>
      <vt:lpstr>Слайд 10</vt:lpstr>
      <vt:lpstr>Кроме вышеперечисленных форм хороши для привлечения родителей к сотрудничеству наши праздники.  Основных праздников три: Рождество, Пасха, выпускной (прощание с детьми, которым исполнилось 10 лет).  Мы готовимся к ним основательно, стараемся, чтобы каждый ребёнок принял посильное участие, а родители увидели своего ребёнка успешным.  Родителям дают задания подготовить костюм в соответствии с ролью ребёнка, если ребёнок говорящий, разучить дома песенку или стихотворение, обязательно самим прийти нарядными, а при наличии талантов и выступить перед всеми.  </vt:lpstr>
      <vt:lpstr>Ещё одна хорошо зарекомендовавшая себя форма – совместные праздничные занятия на масленичной неделе.  Воспитатели заранее готовят с детьми подарки для пап или дедушек, в день занятия после дневного сна вместе с детьми пекут блины, накрывают праздничный чайный стол и ждут пап и мам. Родители, придя на это занятие, вместе с детишками пьют чай и пробуют блины, играют на музыкальных инструментах, поют детские песенки , а при желании демонстрируют сольные номера. </vt:lpstr>
      <vt:lpstr>Мастер-класс по валянию</vt:lpstr>
      <vt:lpstr>Мастер-класс по красоте с Кларанс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102</cp:revision>
  <dcterms:created xsi:type="dcterms:W3CDTF">2013-12-12T10:09:07Z</dcterms:created>
  <dcterms:modified xsi:type="dcterms:W3CDTF">2015-03-16T14:10:59Z</dcterms:modified>
</cp:coreProperties>
</file>