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61" r:id="rId2"/>
    <p:sldId id="360" r:id="rId3"/>
    <p:sldId id="365" r:id="rId4"/>
    <p:sldId id="369" r:id="rId5"/>
    <p:sldId id="370" r:id="rId6"/>
    <p:sldId id="482" r:id="rId7"/>
    <p:sldId id="372" r:id="rId8"/>
    <p:sldId id="373" r:id="rId9"/>
    <p:sldId id="374" r:id="rId10"/>
    <p:sldId id="381" r:id="rId11"/>
    <p:sldId id="382" r:id="rId12"/>
    <p:sldId id="383" r:id="rId13"/>
    <p:sldId id="387" r:id="rId14"/>
    <p:sldId id="388" r:id="rId15"/>
    <p:sldId id="389" r:id="rId16"/>
    <p:sldId id="390" r:id="rId17"/>
    <p:sldId id="397" r:id="rId18"/>
    <p:sldId id="398" r:id="rId19"/>
    <p:sldId id="399" r:id="rId20"/>
    <p:sldId id="400" r:id="rId21"/>
    <p:sldId id="401" r:id="rId22"/>
    <p:sldId id="402" r:id="rId23"/>
    <p:sldId id="409" r:id="rId24"/>
    <p:sldId id="410" r:id="rId25"/>
    <p:sldId id="411" r:id="rId26"/>
    <p:sldId id="412" r:id="rId27"/>
    <p:sldId id="413" r:id="rId28"/>
    <p:sldId id="414" r:id="rId29"/>
    <p:sldId id="415" r:id="rId30"/>
    <p:sldId id="420" r:id="rId31"/>
    <p:sldId id="421" r:id="rId32"/>
    <p:sldId id="422" r:id="rId33"/>
    <p:sldId id="429" r:id="rId34"/>
    <p:sldId id="430" r:id="rId35"/>
    <p:sldId id="431" r:id="rId36"/>
    <p:sldId id="432" r:id="rId37"/>
    <p:sldId id="433" r:id="rId38"/>
    <p:sldId id="434" r:id="rId39"/>
    <p:sldId id="438" r:id="rId40"/>
    <p:sldId id="439" r:id="rId41"/>
    <p:sldId id="444" r:id="rId42"/>
    <p:sldId id="445" r:id="rId43"/>
    <p:sldId id="446" r:id="rId44"/>
    <p:sldId id="447" r:id="rId45"/>
    <p:sldId id="448" r:id="rId46"/>
    <p:sldId id="453" r:id="rId47"/>
    <p:sldId id="454" r:id="rId48"/>
    <p:sldId id="455" r:id="rId49"/>
    <p:sldId id="456" r:id="rId50"/>
    <p:sldId id="461" r:id="rId51"/>
    <p:sldId id="462" r:id="rId52"/>
    <p:sldId id="463" r:id="rId53"/>
    <p:sldId id="464" r:id="rId54"/>
    <p:sldId id="465" r:id="rId55"/>
    <p:sldId id="472" r:id="rId56"/>
    <p:sldId id="473" r:id="rId57"/>
    <p:sldId id="474" r:id="rId58"/>
    <p:sldId id="475" r:id="rId59"/>
    <p:sldId id="476" r:id="rId60"/>
    <p:sldId id="477" r:id="rId61"/>
    <p:sldId id="479" r:id="rId62"/>
    <p:sldId id="480" r:id="rId6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1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93D19FC-C4FD-4977-BDC5-1188E2E044C0}" type="datetimeFigureOut">
              <a:rPr lang="ru-RU"/>
              <a:pPr>
                <a:defRPr/>
              </a:pPr>
              <a:t>10.03.2015</a:t>
            </a:fld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2B1AB6A-9CE0-4006-B099-B39AB512AF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29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EA95ED-DB68-4FDB-BA87-98DE25D465D6}" type="slidenum">
              <a:rPr lang="ru-RU" smtClean="0">
                <a:solidFill>
                  <a:srgbClr val="000000"/>
                </a:solidFill>
                <a:ea typeface="Microsoft YaHei" charset="-122"/>
              </a:rPr>
              <a:pPr eaLnBrk="1" hangingPunct="1"/>
              <a:t>2</a:t>
            </a:fld>
            <a:endParaRPr lang="ru-RU" smtClean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51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DDC9606D-259D-47AE-AB24-55627F91CED4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13D0887B-7C38-4A02-AD76-401BD3633F79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6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2F601352-0ABA-40E4-96B8-BEF6903E1A6B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06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6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97E01BD6-41E5-424E-8151-560B122C392C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6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37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209AB7B6-DA27-4BCC-813C-09EE8A489979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7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27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97E01BD6-41E5-424E-8151-560B122C392C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8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37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F4B81C8E-DE25-4620-97D2-8D2E5982CE57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9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47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2BF4032D-75F2-4006-B8C3-C7744786CEA2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10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57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8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76F25DB2-1319-49ED-ABD3-DEECA02F5201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11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680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7784CFCB-1CA1-4BB2-8541-A31FC64413B2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13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C935A6A3-BFF6-4334-AD44-723418884A29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14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88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46DA5350-7207-4A53-94A3-7B34F923C0CD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15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98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E96EA1FA-58E1-4930-8818-009E21617D6C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16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08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90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AC0A90C3-BD40-4478-A6E1-43219F3C5A57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17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A96A93B8-C6B8-4AA9-9D0B-1172978C0EAA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18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9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E26EAC8D-DF8F-423D-8A3C-A6E85C8CDD3C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19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39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519F7D86-E624-41BA-9960-EDDCFE3B264F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20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49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0A3D934C-73E2-4E17-94B5-0DB014BFA58B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21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D39AD496-D15A-484E-BB12-4FD53ED996B0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70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67007D61-B946-4299-8A78-13CB419CA7CE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23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80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3E938E8E-887C-442B-93F1-364DEDA18C6E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24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90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8D78B556-1666-463F-9A4D-E010210D94B9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25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01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CC83F94A-89C3-41D4-9739-5D1E2E7E8E7D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26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11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114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5DF32154-825F-422E-9B8B-158F01F9D241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27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1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6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35525182-3639-48FE-8C51-8B4732086207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28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318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318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CFF00939-15AB-47B5-BBDA-F3A5618217AF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29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42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B87EDEBC-E51E-47B6-A26D-4C601B3EA063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30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52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523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F0C70949-DEFD-448B-84BF-C4E1F4E1A76D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31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62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68825" cy="342582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626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9C978ABE-DE4E-436C-BFC4-9B7A53B99272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72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728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6E0FA3C9-B71D-470F-B888-79B9423CCC30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33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83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830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A5AE1AA8-05F3-4125-B435-C715D464807A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34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93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933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0917F1D7-0F9C-4A2A-B61D-D8686C0D9CB9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35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035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3E21CD49-0E65-4199-B648-6F48AEA91F52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36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13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138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F8D5CF5D-81E8-47F7-92FF-E77563A9E70E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37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40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0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55615540-CD5C-4468-954E-0DCDC8733607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38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4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A2F323AD-835F-4226-9BF8-14207779DE7D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39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44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453" name="Заметки 1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74B47E34-0ADA-4169-AD07-D5EF1E55022D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40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54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547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1BD5F584-C9C1-4899-B317-E5E1F29DB541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41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64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42A3B95F-4804-4E86-A731-94D44DCDD442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75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752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8C08590D-5449-46BB-BF40-1CB0D8E6B9D0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43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85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854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4C981190-C293-4ED2-B402-396B8564BA59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44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95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957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5EED5E1A-4094-4D97-8346-CE7189DF9BB5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45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05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0169D0EF-6ACC-4D82-A391-3CD797A6ECCA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46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16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162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D15AB60E-2869-4BEF-9BD6-4A01D1F95C81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47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26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4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569BDC6B-6014-4D99-90B1-2851BBFE4EE9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48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366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8554BE40-05FE-438F-96C8-304FA6AE9465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49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46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469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153CBBA7-D427-41F7-BC0D-19038415B16C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50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57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571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41A2EFF2-FD5D-41AB-A12B-B468585DCEAB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51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67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674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FF787CF4-ABAF-40B3-B86B-68EE6841BE87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77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776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7A3CD887-8515-444F-920E-0BA1612382E7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53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878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878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D2A2773E-7F6F-48FB-9196-22553A29AAF1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54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98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981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351CA8B9-5F90-4D02-854C-5D8F2DAE559B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55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08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083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22F0938B-BFD7-4B9E-84D7-C09ADDE144C3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56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18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186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07804FCE-8027-44D9-9437-C638292F08EF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57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28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88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36FAF443-DD1D-4434-82F5-F88532906D31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58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39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390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D8ABE21A-39E3-4213-A6FE-4FB4091FA715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59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49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493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15F15344-4523-4FA5-9072-CA47BAF48CB2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60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59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595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00A1ACF6-8230-4AD6-846D-C04B8F5DB730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61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69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698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/>
            <a:fld id="{8970B70E-4CD8-434E-82EB-4D066BDB0067}" type="slidenum">
              <a:rPr lang="ru-RU">
                <a:solidFill>
                  <a:srgbClr val="000000"/>
                </a:solidFill>
                <a:latin typeface="Arial" charset="0"/>
              </a:rPr>
              <a:pPr eaLnBrk="1" hangingPunct="1"/>
              <a:t>62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800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800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0EEF8-89F9-45E4-B83C-66D191031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57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FA514-76F5-4C6E-984F-D32DF00D67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51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BA179-967F-460F-87A4-77BC9FB10A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01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142BC-02CB-4C39-9265-DBBCFA7FB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00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9E921-A542-4EF0-84FF-6777D35830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58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5A3B4-FCBD-4F8D-9C65-B2E447D7A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3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E2E3F-D369-459D-9335-6174422549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7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97399-2A12-421E-90D6-55DB03A8D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96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DF3D2-ABAB-4558-9B60-1CE86121BE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05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395EB-DB5A-4E08-AD65-79E62C55A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9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35DCD-CFFD-4D31-9BE0-44DB31EE7F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494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614DAE8-E6F5-4DEB-91F4-9882B92D70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000000"/>
                </a:solidFill>
              </a:rPr>
              <a:t/>
            </a:r>
            <a:br>
              <a:rPr lang="ru-RU" sz="4800" b="1" dirty="0" smtClean="0">
                <a:solidFill>
                  <a:srgbClr val="000000"/>
                </a:solidFill>
              </a:rPr>
            </a:br>
            <a:r>
              <a:rPr lang="ru-RU" sz="4800" b="1" dirty="0" smtClean="0">
                <a:solidFill>
                  <a:srgbClr val="000000"/>
                </a:solidFill>
              </a:rPr>
              <a:t/>
            </a:r>
            <a:br>
              <a:rPr lang="ru-RU" sz="4800" b="1" dirty="0" smtClean="0">
                <a:solidFill>
                  <a:srgbClr val="000000"/>
                </a:solidFill>
              </a:rPr>
            </a:br>
            <a:r>
              <a:rPr lang="ru-RU" sz="5400" b="1" dirty="0" smtClean="0">
                <a:solidFill>
                  <a:srgbClr val="000000"/>
                </a:solidFill>
              </a:rPr>
              <a:t>Формы и методы работы приходских обществ трезвости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600" b="1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Протоиерей Игорь Бачинин</a:t>
            </a: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685800" y="1752600"/>
            <a:ext cx="7770813" cy="45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700"/>
              </a:spcBef>
              <a:buSzPct val="90000"/>
            </a:pPr>
            <a:r>
              <a:rPr lang="ru-RU" sz="2800" b="1">
                <a:solidFill>
                  <a:srgbClr val="000000"/>
                </a:solidFill>
                <a:ea typeface="Microsoft YaHei" charset="-122"/>
              </a:rPr>
              <a:t>   Председатель Иоанно-Предтеченского братства «Трезвение» Русской Православной Церкви,</a:t>
            </a:r>
          </a:p>
          <a:p>
            <a:pPr eaLnBrk="1" hangingPunct="1">
              <a:spcBef>
                <a:spcPts val="700"/>
              </a:spcBef>
              <a:buSzPct val="90000"/>
            </a:pPr>
            <a:r>
              <a:rPr lang="ru-RU" sz="2800" b="1">
                <a:solidFill>
                  <a:srgbClr val="000000"/>
                </a:solidFill>
                <a:ea typeface="Microsoft YaHei" charset="-122"/>
              </a:rPr>
              <a:t>   член Церковно-общественного совета по защите от  алкогольной угрозы,</a:t>
            </a:r>
          </a:p>
          <a:p>
            <a:pPr eaLnBrk="1" hangingPunct="1">
              <a:spcBef>
                <a:spcPts val="700"/>
              </a:spcBef>
              <a:buSzPct val="90000"/>
            </a:pPr>
            <a:r>
              <a:rPr lang="ru-RU" sz="2800" b="1">
                <a:solidFill>
                  <a:srgbClr val="000000"/>
                </a:solidFill>
                <a:ea typeface="Microsoft YaHei" charset="-122"/>
              </a:rPr>
              <a:t>    магистр богословия,</a:t>
            </a:r>
          </a:p>
          <a:p>
            <a:pPr eaLnBrk="1" hangingPunct="1">
              <a:spcBef>
                <a:spcPts val="700"/>
              </a:spcBef>
              <a:buSzPct val="90000"/>
            </a:pPr>
            <a:r>
              <a:rPr lang="ru-RU" sz="2800" b="1">
                <a:solidFill>
                  <a:srgbClr val="000000"/>
                </a:solidFill>
                <a:ea typeface="Microsoft YaHei" charset="-122"/>
              </a:rPr>
              <a:t>    кандидат педагогических наук,</a:t>
            </a:r>
          </a:p>
          <a:p>
            <a:pPr eaLnBrk="1" hangingPunct="1">
              <a:spcBef>
                <a:spcPts val="700"/>
              </a:spcBef>
              <a:buSzPct val="90000"/>
            </a:pPr>
            <a:r>
              <a:rPr lang="ru-RU" sz="2800" b="1">
                <a:solidFill>
                  <a:srgbClr val="000000"/>
                </a:solidFill>
                <a:ea typeface="Microsoft YaHei" charset="-122"/>
              </a:rPr>
              <a:t>    доцент УрГПУ, </a:t>
            </a:r>
          </a:p>
          <a:p>
            <a:pPr eaLnBrk="1" hangingPunct="1">
              <a:spcBef>
                <a:spcPts val="700"/>
              </a:spcBef>
              <a:buSzPct val="90000"/>
            </a:pPr>
            <a:r>
              <a:rPr lang="ru-RU" sz="2800" b="1">
                <a:solidFill>
                  <a:srgbClr val="000000"/>
                </a:solidFill>
                <a:ea typeface="Microsoft YaHei" charset="-122"/>
              </a:rPr>
              <a:t>    г. Екатеринбург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685800" y="14478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800"/>
              </a:spcBef>
              <a:buClrTx/>
              <a:buSzPct val="90000"/>
              <a:buFontTx/>
              <a:buNone/>
            </a:pPr>
            <a:r>
              <a:rPr lang="ru-RU" sz="2800" dirty="0">
                <a:solidFill>
                  <a:srgbClr val="000000"/>
                </a:solidFill>
                <a:latin typeface="Arial" charset="0"/>
              </a:rPr>
              <a:t>   </a:t>
            </a:r>
          </a:p>
          <a:p>
            <a:pPr eaLnBrk="1" hangingPunct="1">
              <a:spcBef>
                <a:spcPts val="800"/>
              </a:spcBef>
              <a:buClrTx/>
              <a:buSzPct val="90000"/>
              <a:buFontTx/>
              <a:buNone/>
            </a:pPr>
            <a:r>
              <a:rPr lang="ru-RU" sz="28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sz="4000" dirty="0">
                <a:solidFill>
                  <a:srgbClr val="000000"/>
                </a:solidFill>
                <a:latin typeface="Arial" charset="0"/>
              </a:rPr>
              <a:t>К началу 1911 года насчитывалось 1767 обществ трезвости, в них числилось 498658 человек </a:t>
            </a:r>
          </a:p>
        </p:txBody>
      </p:sp>
    </p:spTree>
    <p:extLst>
      <p:ext uri="{BB962C8B-B14F-4D97-AF65-F5344CB8AC3E}">
        <p14:creationId xmlns:p14="http://schemas.microsoft.com/office/powerpoint/2010/main" val="35462588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5025" y="422275"/>
            <a:ext cx="4932363" cy="601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3560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762000" y="10668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90000"/>
              <a:buFontTx/>
              <a:buNone/>
            </a:pPr>
            <a:r>
              <a:rPr lang="ru-RU" sz="28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sz="3200" b="1" dirty="0">
                <a:solidFill>
                  <a:srgbClr val="000000"/>
                </a:solidFill>
                <a:latin typeface="Arial" charset="0"/>
              </a:rPr>
              <a:t>Целью Общества</a:t>
            </a:r>
            <a:r>
              <a:rPr lang="ru-RU" sz="3200" dirty="0">
                <a:solidFill>
                  <a:srgbClr val="000000"/>
                </a:solidFill>
                <a:latin typeface="Arial" charset="0"/>
              </a:rPr>
              <a:t> является утверждение трезвости, возрождение христианских добродетелей и правил благочестия, содействие людям в обретении опыта духовной и церковной жизни, противодействие распространению социальных пороков и оказание помощи страждущим в избавлении от </a:t>
            </a:r>
            <a:r>
              <a:rPr lang="ru-RU" sz="3200" dirty="0" smtClean="0">
                <a:solidFill>
                  <a:srgbClr val="000000"/>
                </a:solidFill>
                <a:latin typeface="Arial" charset="0"/>
              </a:rPr>
              <a:t>зависимостей </a:t>
            </a:r>
            <a:endParaRPr lang="ru-RU" sz="32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020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6858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4963" indent="-334963"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marL="0" indent="0" eaLnBrk="1" hangingPunct="1">
              <a:spcBef>
                <a:spcPts val="700"/>
              </a:spcBef>
              <a:buClr>
                <a:srgbClr val="A0C6BA"/>
              </a:buClr>
              <a:buSzPct val="90000"/>
            </a:pPr>
            <a:r>
              <a:rPr lang="ru-RU" sz="3600" dirty="0" smtClean="0">
                <a:solidFill>
                  <a:srgbClr val="000000"/>
                </a:solidFill>
              </a:rPr>
              <a:t>Для достижения своих целей Общество осуществляет следующие </a:t>
            </a:r>
            <a:r>
              <a:rPr lang="ru-RU" sz="3600" b="1" dirty="0" smtClean="0">
                <a:solidFill>
                  <a:srgbClr val="000000"/>
                </a:solidFill>
              </a:rPr>
              <a:t>направления деятельности</a:t>
            </a:r>
            <a:r>
              <a:rPr lang="ru-RU" sz="3600" dirty="0" smtClean="0">
                <a:solidFill>
                  <a:srgbClr val="000000"/>
                </a:solidFill>
              </a:rPr>
              <a:t>:</a:t>
            </a:r>
          </a:p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3600" dirty="0" smtClean="0">
                <a:solidFill>
                  <a:srgbClr val="000000"/>
                </a:solidFill>
              </a:rPr>
              <a:t>духовно-нравственное и трезвенное просвещение;</a:t>
            </a:r>
          </a:p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3600" dirty="0" smtClean="0">
                <a:solidFill>
                  <a:srgbClr val="000000"/>
                </a:solidFill>
              </a:rPr>
              <a:t>реабилитация и </a:t>
            </a:r>
            <a:r>
              <a:rPr lang="ru-RU" sz="3600" dirty="0" err="1" smtClean="0">
                <a:solidFill>
                  <a:srgbClr val="000000"/>
                </a:solidFill>
              </a:rPr>
              <a:t>реадаптация</a:t>
            </a:r>
            <a:r>
              <a:rPr lang="ru-RU" sz="3600" dirty="0" smtClean="0">
                <a:solidFill>
                  <a:srgbClr val="000000"/>
                </a:solidFill>
              </a:rPr>
              <a:t> зависимых. </a:t>
            </a:r>
          </a:p>
          <a:p>
            <a:pPr marL="0" indent="0" eaLnBrk="1" hangingPunct="1">
              <a:spcBef>
                <a:spcPts val="700"/>
              </a:spcBef>
              <a:buClr>
                <a:srgbClr val="A0C6BA"/>
              </a:buClr>
              <a:buSzPct val="90000"/>
            </a:pPr>
            <a:endParaRPr lang="ru-RU" sz="2800" b="1" dirty="0" smtClean="0">
              <a:solidFill>
                <a:srgbClr val="000000"/>
              </a:solidFill>
            </a:endParaRPr>
          </a:p>
          <a:p>
            <a:pPr marL="3657600" lvl="8" indent="0" eaLnBrk="1" hangingPunct="1">
              <a:spcBef>
                <a:spcPts val="700"/>
              </a:spcBef>
              <a:buClr>
                <a:srgbClr val="A0C6BA"/>
              </a:buClr>
              <a:buSzPct val="90000"/>
            </a:pPr>
            <a:endParaRPr lang="ru-RU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840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71550" y="1844675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900"/>
              </a:spcBef>
              <a:buClrTx/>
              <a:buSzPct val="90000"/>
              <a:buFontTx/>
              <a:buNone/>
            </a:pPr>
            <a:r>
              <a:rPr lang="ru-RU" sz="28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sz="4000" dirty="0">
                <a:solidFill>
                  <a:srgbClr val="000000"/>
                </a:solidFill>
              </a:rPr>
              <a:t>В деятельности общества «Трезвение» можно выделить</a:t>
            </a:r>
          </a:p>
          <a:p>
            <a:pPr eaLnBrk="1" hangingPunct="1">
              <a:spcBef>
                <a:spcPts val="900"/>
              </a:spcBef>
              <a:buClrTx/>
              <a:buSzPct val="90000"/>
              <a:buFontTx/>
              <a:buNone/>
            </a:pPr>
            <a:r>
              <a:rPr lang="ru-RU" sz="4000" dirty="0">
                <a:solidFill>
                  <a:srgbClr val="000000"/>
                </a:solidFill>
              </a:rPr>
              <a:t>   </a:t>
            </a:r>
            <a:r>
              <a:rPr lang="en-US" sz="4000" b="1" dirty="0">
                <a:solidFill>
                  <a:srgbClr val="000000"/>
                </a:solidFill>
              </a:rPr>
              <a:t>V</a:t>
            </a:r>
            <a:r>
              <a:rPr lang="ru-RU" sz="4000" b="1" dirty="0">
                <a:solidFill>
                  <a:srgbClr val="000000"/>
                </a:solidFill>
              </a:rPr>
              <a:t> блоков</a:t>
            </a:r>
            <a:r>
              <a:rPr lang="ru-RU" sz="4000" dirty="0">
                <a:solidFill>
                  <a:srgbClr val="0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48033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762000" y="1219199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4963" indent="-334963"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3200" dirty="0">
                <a:solidFill>
                  <a:srgbClr val="000000"/>
                </a:solidFill>
              </a:rPr>
              <a:t>Блок № </a:t>
            </a:r>
            <a:r>
              <a:rPr lang="en-US" sz="3200" dirty="0">
                <a:solidFill>
                  <a:srgbClr val="000000"/>
                </a:solidFill>
              </a:rPr>
              <a:t>I</a:t>
            </a:r>
            <a:r>
              <a:rPr lang="ru-RU" sz="3200" dirty="0">
                <a:solidFill>
                  <a:srgbClr val="000000"/>
                </a:solidFill>
              </a:rPr>
              <a:t>. Просветительский.</a:t>
            </a:r>
          </a:p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3200" dirty="0">
                <a:solidFill>
                  <a:srgbClr val="000000"/>
                </a:solidFill>
              </a:rPr>
              <a:t>Блок № </a:t>
            </a:r>
            <a:r>
              <a:rPr lang="en-US" sz="3200" dirty="0">
                <a:solidFill>
                  <a:srgbClr val="000000"/>
                </a:solidFill>
              </a:rPr>
              <a:t>II</a:t>
            </a:r>
            <a:r>
              <a:rPr lang="ru-RU" sz="3200" dirty="0">
                <a:solidFill>
                  <a:srgbClr val="000000"/>
                </a:solidFill>
              </a:rPr>
              <a:t>. Информационно-консультативный.</a:t>
            </a:r>
          </a:p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3200" dirty="0">
                <a:solidFill>
                  <a:srgbClr val="000000"/>
                </a:solidFill>
              </a:rPr>
              <a:t>Блок № </a:t>
            </a:r>
            <a:r>
              <a:rPr lang="en-US" sz="3200" dirty="0">
                <a:solidFill>
                  <a:srgbClr val="000000"/>
                </a:solidFill>
              </a:rPr>
              <a:t>III</a:t>
            </a:r>
            <a:r>
              <a:rPr lang="ru-RU" sz="3200" dirty="0">
                <a:solidFill>
                  <a:srgbClr val="000000"/>
                </a:solidFill>
              </a:rPr>
              <a:t>. Реабилитационный.</a:t>
            </a:r>
          </a:p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3200" dirty="0">
                <a:solidFill>
                  <a:srgbClr val="000000"/>
                </a:solidFill>
              </a:rPr>
              <a:t>Блок № </a:t>
            </a:r>
            <a:r>
              <a:rPr lang="en-US" sz="3200" dirty="0">
                <a:solidFill>
                  <a:srgbClr val="000000"/>
                </a:solidFill>
              </a:rPr>
              <a:t>IV</a:t>
            </a:r>
            <a:r>
              <a:rPr lang="ru-RU" sz="3200" dirty="0">
                <a:solidFill>
                  <a:srgbClr val="000000"/>
                </a:solidFill>
              </a:rPr>
              <a:t>. </a:t>
            </a:r>
            <a:r>
              <a:rPr lang="ru-RU" sz="3200" dirty="0" err="1">
                <a:solidFill>
                  <a:srgbClr val="000000"/>
                </a:solidFill>
              </a:rPr>
              <a:t>Ресоциализации</a:t>
            </a:r>
            <a:r>
              <a:rPr lang="ru-RU" sz="3200" dirty="0">
                <a:solidFill>
                  <a:srgbClr val="000000"/>
                </a:solidFill>
              </a:rPr>
              <a:t> и </a:t>
            </a:r>
            <a:r>
              <a:rPr lang="ru-RU" sz="3200" dirty="0" err="1">
                <a:solidFill>
                  <a:srgbClr val="000000"/>
                </a:solidFill>
              </a:rPr>
              <a:t>реадаптации</a:t>
            </a:r>
            <a:r>
              <a:rPr lang="ru-RU" sz="320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3200" dirty="0">
                <a:solidFill>
                  <a:srgbClr val="000000"/>
                </a:solidFill>
              </a:rPr>
              <a:t>Блок № </a:t>
            </a:r>
            <a:r>
              <a:rPr lang="en-US" sz="3200" dirty="0">
                <a:solidFill>
                  <a:srgbClr val="000000"/>
                </a:solidFill>
              </a:rPr>
              <a:t>V</a:t>
            </a:r>
            <a:r>
              <a:rPr lang="ru-RU" sz="3200" dirty="0">
                <a:solidFill>
                  <a:srgbClr val="000000"/>
                </a:solidFill>
              </a:rPr>
              <a:t>. Научно-исследовательская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14273616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800" b="1">
                <a:solidFill>
                  <a:srgbClr val="000000"/>
                </a:solidFill>
              </a:rPr>
              <a:t>Блок № </a:t>
            </a:r>
            <a:r>
              <a:rPr lang="en-US" sz="2800" b="1">
                <a:solidFill>
                  <a:srgbClr val="000000"/>
                </a:solidFill>
              </a:rPr>
              <a:t>I</a:t>
            </a:r>
            <a:r>
              <a:rPr lang="ru-RU" sz="2800" b="1">
                <a:solidFill>
                  <a:srgbClr val="000000"/>
                </a:solidFill>
              </a:rPr>
              <a:t/>
            </a:r>
            <a:br>
              <a:rPr lang="ru-RU" sz="2800" b="1">
                <a:solidFill>
                  <a:srgbClr val="000000"/>
                </a:solidFill>
              </a:rPr>
            </a:br>
            <a:r>
              <a:rPr lang="ru-RU" sz="2800" b="1">
                <a:solidFill>
                  <a:srgbClr val="000000"/>
                </a:solidFill>
              </a:rPr>
              <a:t> Просветительский</a:t>
            </a:r>
            <a:r>
              <a:rPr lang="ru-RU" sz="3800" b="1">
                <a:solidFill>
                  <a:srgbClr val="000000"/>
                </a:solidFill>
              </a:rPr>
              <a:t/>
            </a:r>
            <a:br>
              <a:rPr lang="ru-RU" sz="3800" b="1">
                <a:solidFill>
                  <a:srgbClr val="000000"/>
                </a:solidFill>
              </a:rPr>
            </a:br>
            <a:r>
              <a:rPr lang="ru-RU" sz="3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000125" y="1571625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latin typeface="Arial" charset="0"/>
                <a:ea typeface="+mn-ea"/>
              </a:rPr>
              <a:t>Посты трезвости;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latin typeface="Arial" charset="0"/>
                <a:ea typeface="+mn-ea"/>
              </a:rPr>
              <a:t>молодежный отдел;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latin typeface="Arial" charset="0"/>
                <a:ea typeface="+mn-ea"/>
              </a:rPr>
              <a:t>День трезвости;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latin typeface="Arial" charset="0"/>
                <a:ea typeface="+mn-ea"/>
              </a:rPr>
              <a:t>краеведение;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latin typeface="Arial" charset="0"/>
                <a:ea typeface="+mn-ea"/>
              </a:rPr>
              <a:t>проект «Будь здоров!»;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latin typeface="Arial" charset="0"/>
                <a:ea typeface="+mn-ea"/>
              </a:rPr>
              <a:t>семинар «Социальное здоровье, профилактика зависимостей»;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latin typeface="Arial" charset="0"/>
                <a:ea typeface="+mn-ea"/>
              </a:rPr>
              <a:t>Попечительство о народной трезвости.</a:t>
            </a:r>
          </a:p>
          <a:p>
            <a:pPr marL="341313">
              <a:spcBef>
                <a:spcPts val="700"/>
              </a:spcBef>
              <a:buClrTx/>
              <a:buSzPct val="90000"/>
              <a:buFontTx/>
              <a:buNone/>
              <a:defRPr/>
            </a:pPr>
            <a:endParaRPr lang="ru-RU" sz="2800" smtClean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31440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927100" y="45719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3200">
                <a:solidFill>
                  <a:srgbClr val="000000"/>
                </a:solidFill>
                <a:latin typeface="Arial" charset="0"/>
              </a:rPr>
              <a:t>Пост трезвости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600199"/>
            <a:ext cx="6796087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9956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0" y="-315913"/>
            <a:ext cx="8964613" cy="138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3600" b="1">
                <a:solidFill>
                  <a:srgbClr val="000000"/>
                </a:solidFill>
              </a:rPr>
              <a:t>Работа с молодежью и подростками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836613"/>
            <a:ext cx="5446713" cy="3960812"/>
          </a:xfrm>
          <a:prstGeom prst="rect">
            <a:avLst/>
          </a:prstGeom>
          <a:noFill/>
          <a:ln w="2844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3644900"/>
            <a:ext cx="3959225" cy="2970213"/>
          </a:xfrm>
          <a:prstGeom prst="rect">
            <a:avLst/>
          </a:prstGeom>
          <a:noFill/>
          <a:ln w="2844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5600" y="4076700"/>
            <a:ext cx="3708400" cy="2484438"/>
          </a:xfrm>
          <a:prstGeom prst="rect">
            <a:avLst/>
          </a:prstGeom>
          <a:noFill/>
          <a:ln w="2844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263221"/>
      </p:ext>
    </p:extLst>
  </p:cSld>
  <p:clrMapOvr>
    <a:masterClrMapping/>
  </p:clrMapOvr>
  <p:transition advTm="63488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2"/>
          <p:cNvSpPr>
            <a:spLocks noGrp="1"/>
          </p:cNvSpPr>
          <p:nvPr>
            <p:ph idx="4294967295"/>
          </p:nvPr>
        </p:nvSpPr>
        <p:spPr>
          <a:xfrm>
            <a:off x="2051050" y="476250"/>
            <a:ext cx="8229600" cy="4525963"/>
          </a:xfrm>
        </p:spPr>
        <p:txBody>
          <a:bodyPr lIns="91440" tIns="45720" rIns="91440" bIns="45720"/>
          <a:lstStyle/>
          <a:p>
            <a:pPr marL="0" indent="0" defTabSz="914400" eaLnBrk="1" hangingPunct="1">
              <a:buNone/>
            </a:pPr>
            <a:r>
              <a:rPr lang="ru-RU" sz="3600" dirty="0" smtClean="0"/>
              <a:t>Областной День трезвости</a:t>
            </a:r>
          </a:p>
          <a:p>
            <a:pPr marL="0" indent="0" defTabSz="914400" eaLnBrk="1" hangingPunct="1"/>
            <a:endParaRPr lang="ru-RU" dirty="0" smtClean="0"/>
          </a:p>
        </p:txBody>
      </p:sp>
      <p:pic>
        <p:nvPicPr>
          <p:cNvPr id="13315" name="Picture 2" descr="C:\Users\Оля\Desktop\535355_600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0" y="3919537"/>
            <a:ext cx="5976938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385094"/>
            <a:ext cx="3455987" cy="2547937"/>
          </a:xfrm>
          <a:prstGeom prst="rect">
            <a:avLst/>
          </a:prstGeom>
          <a:noFill/>
          <a:ln w="2844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372394"/>
            <a:ext cx="3384550" cy="2474912"/>
          </a:xfrm>
          <a:prstGeom prst="rect">
            <a:avLst/>
          </a:prstGeom>
          <a:noFill/>
          <a:ln w="2844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475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476250"/>
            <a:ext cx="8197850" cy="546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3068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sz="3200">
                <a:solidFill>
                  <a:srgbClr val="000000"/>
                </a:solidFill>
                <a:latin typeface="Arial" charset="0"/>
              </a:rPr>
              <a:t>Паломничество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099" y="457200"/>
            <a:ext cx="4608513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1414463"/>
            <a:ext cx="3402012" cy="225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5" y="3908425"/>
            <a:ext cx="3851275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6217" y="4114800"/>
            <a:ext cx="2708275" cy="179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37991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914400" y="460375"/>
            <a:ext cx="777398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4200" b="1">
                <a:solidFill>
                  <a:srgbClr val="000000"/>
                </a:solidFill>
                <a:latin typeface="Georgia" pitchFamily="16" charset="0"/>
              </a:rPr>
              <a:t>Проект для учащихся 7-9 классов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1916113"/>
            <a:ext cx="6697663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256776"/>
      </p:ext>
    </p:extLst>
  </p:cSld>
  <p:clrMapOvr>
    <a:masterClrMapping/>
  </p:clrMapOvr>
  <p:transition advTm="63488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8218487" cy="571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468313" y="6021388"/>
            <a:ext cx="82169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  <a:cs typeface="Times New Roman" pitchFamily="16" charset="0"/>
              </a:rPr>
              <a:t>Фотография-победитель конкурса «Самый некурящий класс»</a:t>
            </a:r>
          </a:p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  <a:cs typeface="Times New Roman" pitchFamily="16" charset="0"/>
              </a:rPr>
              <a:t>7 «Г» класс лицей 110</a:t>
            </a:r>
          </a:p>
        </p:txBody>
      </p:sp>
    </p:spTree>
    <p:extLst>
      <p:ext uri="{BB962C8B-B14F-4D97-AF65-F5344CB8AC3E}">
        <p14:creationId xmlns:p14="http://schemas.microsoft.com/office/powerpoint/2010/main" val="2433286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321800" cy="724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510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914400" y="473075"/>
            <a:ext cx="7773988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sz="3800">
                <a:solidFill>
                  <a:srgbClr val="000000"/>
                </a:solidFill>
              </a:rPr>
              <a:t>Движение «Попечительство о народной трезвости»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395288" y="2420938"/>
            <a:ext cx="4546600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120000"/>
              <a:buFontTx/>
              <a:buNone/>
            </a:pPr>
            <a:r>
              <a:rPr lang="ru-RU" sz="2800">
                <a:solidFill>
                  <a:srgbClr val="000000"/>
                </a:solidFill>
              </a:rPr>
              <a:t>   Образованы </a:t>
            </a:r>
            <a:r>
              <a:rPr lang="en-US" sz="2800">
                <a:solidFill>
                  <a:srgbClr val="000000"/>
                </a:solidFill>
              </a:rPr>
              <a:t>12 </a:t>
            </a:r>
            <a:r>
              <a:rPr lang="ru-RU" sz="2800">
                <a:solidFill>
                  <a:srgbClr val="000000"/>
                </a:solidFill>
              </a:rPr>
              <a:t>отделений Движения в городах Свердловской области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1628775"/>
            <a:ext cx="412432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923232"/>
      </p:ext>
    </p:extLst>
  </p:cSld>
  <p:clrMapOvr>
    <a:masterClrMapping/>
  </p:clrMapOvr>
  <p:transition spd="med" advTm="63488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1243013" y="5826125"/>
            <a:ext cx="65357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Семинар Попечительства о народной трезвости  </a:t>
            </a:r>
          </a:p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г. Серов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282575"/>
            <a:ext cx="7991475" cy="534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950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5300" cy="677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392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928688" y="1857375"/>
            <a:ext cx="6715125" cy="407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 eaLnBrk="0" hangingPunct="0"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indent="-277813" eaLnBrk="0" hangingPunct="0"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lvl="1" algn="ctr" eaLnBrk="1" hangingPunct="1">
              <a:spcBef>
                <a:spcPts val="650"/>
              </a:spcBef>
              <a:buClrTx/>
              <a:buSzPct val="75000"/>
              <a:buFontTx/>
              <a:buNone/>
            </a:pPr>
            <a:r>
              <a:rPr lang="ru-RU" sz="2600">
                <a:solidFill>
                  <a:srgbClr val="000000"/>
                </a:solidFill>
                <a:latin typeface="Arial" charset="0"/>
              </a:rPr>
              <a:t>СОГЛАШЕНИЕ </a:t>
            </a:r>
          </a:p>
          <a:p>
            <a:pPr lvl="1" algn="ctr" eaLnBrk="1" hangingPunct="1">
              <a:spcBef>
                <a:spcPts val="650"/>
              </a:spcBef>
              <a:buClrTx/>
              <a:buSzPct val="75000"/>
              <a:buFontTx/>
              <a:buNone/>
            </a:pPr>
            <a:r>
              <a:rPr lang="ru-RU" sz="2600">
                <a:solidFill>
                  <a:srgbClr val="000000"/>
                </a:solidFill>
                <a:latin typeface="Arial" charset="0"/>
              </a:rPr>
              <a:t>о сотрудничестве Правительства Свердловской области и Екатеринбургской епархии Русской Православной Церкви в утверждении трезвости, профилактике пьянства и алкоголизма и пропаганде здорового образа жизни</a:t>
            </a:r>
          </a:p>
        </p:txBody>
      </p:sp>
    </p:spTree>
    <p:extLst>
      <p:ext uri="{BB962C8B-B14F-4D97-AF65-F5344CB8AC3E}">
        <p14:creationId xmlns:p14="http://schemas.microsoft.com/office/powerpoint/2010/main" val="38385764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8805862" cy="622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776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sz="4400" b="1" dirty="0">
                <a:solidFill>
                  <a:srgbClr val="000000"/>
                </a:solidFill>
              </a:rPr>
              <a:t>                   </a:t>
            </a:r>
            <a:r>
              <a:rPr lang="ru-RU" sz="4400" b="1" dirty="0" smtClean="0">
                <a:solidFill>
                  <a:srgbClr val="000000"/>
                </a:solidFill>
              </a:rPr>
              <a:t>Цель</a:t>
            </a:r>
            <a:endParaRPr lang="ru-RU" sz="4400" b="1" dirty="0">
              <a:solidFill>
                <a:srgbClr val="000000"/>
              </a:solidFill>
            </a:endParaRP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900113" y="1905000"/>
            <a:ext cx="7770812" cy="452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ts val="1000"/>
              </a:spcBef>
              <a:buClrTx/>
              <a:buSzPct val="90000"/>
              <a:buFontTx/>
              <a:buNone/>
              <a:defRPr/>
            </a:pPr>
            <a:r>
              <a:rPr lang="ru-RU" sz="3200" dirty="0" smtClean="0">
                <a:latin typeface="Arial" charset="0"/>
                <a:ea typeface="+mn-ea"/>
              </a:rPr>
              <a:t>   С</a:t>
            </a:r>
            <a:r>
              <a:rPr lang="ru-RU" sz="3600" dirty="0" smtClean="0">
                <a:latin typeface="Arial" charset="0"/>
                <a:ea typeface="+mn-ea"/>
              </a:rPr>
              <a:t>овместная организация процесса духовно-нравственного и трезвенного просвещения на территории Свердловской области</a:t>
            </a:r>
          </a:p>
          <a:p>
            <a:pPr marL="339725">
              <a:spcBef>
                <a:spcPts val="800"/>
              </a:spcBef>
              <a:buClrTx/>
              <a:buSzPct val="90000"/>
              <a:buFontTx/>
              <a:buNone/>
              <a:defRPr/>
            </a:pPr>
            <a:endParaRPr lang="ru-RU" sz="3200" dirty="0" smtClean="0">
              <a:latin typeface="Arial" charset="0"/>
              <a:ea typeface="+mn-ea"/>
            </a:endParaRPr>
          </a:p>
          <a:p>
            <a:pPr>
              <a:spcBef>
                <a:spcPts val="800"/>
              </a:spcBef>
              <a:buClrTx/>
              <a:buSzPct val="90000"/>
              <a:buFontTx/>
              <a:buNone/>
              <a:defRPr/>
            </a:pPr>
            <a:endParaRPr lang="ru-RU" sz="3200" dirty="0" smtClean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67146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914400" y="160338"/>
            <a:ext cx="77724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sz="4200" b="1">
                <a:solidFill>
                  <a:srgbClr val="000000"/>
                </a:solidFill>
              </a:rPr>
              <a:t>Направления деятельности: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1156493" y="1676400"/>
            <a:ext cx="7288213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ClrTx/>
              <a:buFontTx/>
              <a:buNone/>
            </a:pPr>
            <a:r>
              <a:rPr lang="ru-RU" sz="2800" dirty="0">
                <a:solidFill>
                  <a:srgbClr val="000000"/>
                </a:solidFill>
              </a:rPr>
              <a:t>- </a:t>
            </a:r>
            <a:r>
              <a:rPr lang="ru-RU" sz="3600" dirty="0">
                <a:solidFill>
                  <a:srgbClr val="000000"/>
                </a:solidFill>
              </a:rPr>
              <a:t>Просвещение.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ClrTx/>
              <a:buFontTx/>
              <a:buNone/>
            </a:pPr>
            <a:r>
              <a:rPr lang="ru-RU" sz="3600" dirty="0">
                <a:solidFill>
                  <a:srgbClr val="000000"/>
                </a:solidFill>
              </a:rPr>
              <a:t>- Реабилитация.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ClrTx/>
              <a:buFontTx/>
              <a:buNone/>
            </a:pPr>
            <a:r>
              <a:rPr lang="ru-RU" sz="3600" dirty="0">
                <a:solidFill>
                  <a:srgbClr val="000000"/>
                </a:solidFill>
              </a:rPr>
              <a:t>- Общественный контроль и правовая инициатива.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ClrTx/>
              <a:buFontTx/>
              <a:buNone/>
            </a:pPr>
            <a:r>
              <a:rPr lang="ru-RU" sz="3600" dirty="0">
                <a:solidFill>
                  <a:srgbClr val="000000"/>
                </a:solidFill>
              </a:rPr>
              <a:t>- Научно-исследовательская деятельность.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ClrTx/>
              <a:buFontTx/>
              <a:buNone/>
            </a:pPr>
            <a:endParaRPr lang="ru-RU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3152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085850"/>
            <a:ext cx="9396413" cy="787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6996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762000" y="203835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800"/>
              </a:spcBef>
              <a:buClrTx/>
              <a:buSzPct val="90000"/>
              <a:buFontTx/>
              <a:buNone/>
            </a:pPr>
            <a:r>
              <a:rPr lang="ru-RU" sz="28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sz="4400" dirty="0">
                <a:solidFill>
                  <a:srgbClr val="000000"/>
                </a:solidFill>
                <a:latin typeface="Arial" charset="0"/>
              </a:rPr>
              <a:t>Трезвенная деятельность ведется в 36 приходах Екатеринбургской </a:t>
            </a:r>
            <a:r>
              <a:rPr lang="ru-RU" sz="4400" dirty="0" smtClean="0">
                <a:solidFill>
                  <a:srgbClr val="000000"/>
                </a:solidFill>
                <a:latin typeface="Arial" charset="0"/>
              </a:rPr>
              <a:t>епархии</a:t>
            </a:r>
            <a:endParaRPr lang="ru-RU" sz="44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ts val="800"/>
              </a:spcBef>
              <a:buClrTx/>
              <a:buSzPct val="90000"/>
              <a:buFontTx/>
              <a:buNone/>
            </a:pPr>
            <a:r>
              <a:rPr lang="ru-RU" sz="3200" dirty="0">
                <a:solidFill>
                  <a:srgbClr val="000000"/>
                </a:solidFill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8846774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762000" y="13716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90000"/>
              <a:buFontTx/>
              <a:buNone/>
            </a:pPr>
            <a:r>
              <a:rPr lang="ru-RU" sz="28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sz="3200" dirty="0">
                <a:solidFill>
                  <a:srgbClr val="000000"/>
                </a:solidFill>
                <a:latin typeface="Arial" charset="0"/>
              </a:rPr>
              <a:t>Целью деятельности </a:t>
            </a:r>
            <a:r>
              <a:rPr lang="ru-RU" sz="3200" b="1" dirty="0">
                <a:solidFill>
                  <a:srgbClr val="000000"/>
                </a:solidFill>
                <a:latin typeface="Arial" charset="0"/>
              </a:rPr>
              <a:t>Отдела по утверждению трезвости и профилактике зависимостей</a:t>
            </a:r>
          </a:p>
          <a:p>
            <a:pPr eaLnBrk="1" hangingPunct="1">
              <a:spcBef>
                <a:spcPts val="700"/>
              </a:spcBef>
              <a:buClrTx/>
              <a:buSzPct val="90000"/>
              <a:buFontTx/>
              <a:buNone/>
            </a:pPr>
            <a:r>
              <a:rPr lang="ru-RU" sz="3200" b="1" dirty="0">
                <a:solidFill>
                  <a:srgbClr val="000000"/>
                </a:solidFill>
                <a:latin typeface="Arial" charset="0"/>
              </a:rPr>
              <a:t>   Екатеринбургской митрополии</a:t>
            </a:r>
          </a:p>
          <a:p>
            <a:pPr eaLnBrk="1" hangingPunct="1">
              <a:spcBef>
                <a:spcPts val="700"/>
              </a:spcBef>
              <a:buClrTx/>
              <a:buSzPct val="90000"/>
              <a:buFontTx/>
              <a:buNone/>
            </a:pPr>
            <a:r>
              <a:rPr lang="ru-RU" sz="3200" dirty="0">
                <a:solidFill>
                  <a:srgbClr val="000000"/>
                </a:solidFill>
                <a:latin typeface="Arial" charset="0"/>
              </a:rPr>
              <a:t>   является утверждение трезвости, включающее в себя противодействие алкоголизации общества и осуществление христианской миссии</a:t>
            </a:r>
          </a:p>
          <a:p>
            <a:pPr eaLnBrk="1" hangingPunct="1">
              <a:spcBef>
                <a:spcPts val="700"/>
              </a:spcBef>
              <a:buClrTx/>
              <a:buSzPct val="90000"/>
              <a:buFontTx/>
              <a:buNone/>
            </a:pPr>
            <a:endParaRPr lang="ru-RU" sz="28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1749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917575" y="111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3200" b="1" dirty="0">
                <a:solidFill>
                  <a:srgbClr val="000000"/>
                </a:solidFill>
              </a:rPr>
              <a:t> </a:t>
            </a:r>
            <a:r>
              <a:rPr lang="ru-RU" sz="3600" b="1" dirty="0">
                <a:solidFill>
                  <a:srgbClr val="000000"/>
                </a:solidFill>
              </a:rPr>
              <a:t>Задачи отдела 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685800" y="849313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lnSpc>
                <a:spcPct val="90000"/>
              </a:lnSpc>
              <a:spcBef>
                <a:spcPts val="500"/>
              </a:spcBef>
              <a:buClrTx/>
              <a:buSzPct val="90000"/>
              <a:buFontTx/>
              <a:buNone/>
              <a:defRPr/>
            </a:pPr>
            <a:r>
              <a:rPr lang="ru-RU" sz="2000" b="1" dirty="0" smtClean="0">
                <a:latin typeface="Arial" charset="0"/>
                <a:ea typeface="+mn-ea"/>
              </a:rPr>
              <a:t>     </a:t>
            </a:r>
          </a:p>
          <a:p>
            <a:pPr marL="334963" indent="-328613">
              <a:lnSpc>
                <a:spcPct val="90000"/>
              </a:lnSpc>
              <a:spcBef>
                <a:spcPts val="5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dirty="0" smtClean="0">
                <a:latin typeface="Arial" charset="0"/>
                <a:ea typeface="+mn-ea"/>
              </a:rPr>
              <a:t>	Координация деятельности епархиальных отделений, </a:t>
            </a:r>
            <a:r>
              <a:rPr lang="ru-RU" sz="2400" dirty="0" err="1" smtClean="0">
                <a:latin typeface="Arial" charset="0"/>
                <a:ea typeface="+mn-ea"/>
              </a:rPr>
              <a:t>благочиннических</a:t>
            </a:r>
            <a:r>
              <a:rPr lang="ru-RU" sz="2400" dirty="0" smtClean="0">
                <a:latin typeface="Arial" charset="0"/>
                <a:ea typeface="+mn-ea"/>
              </a:rPr>
              <a:t> комитетов и приходских обществ трезвости Екатеринбургской митрополии;</a:t>
            </a:r>
          </a:p>
          <a:p>
            <a:pPr marL="334963" indent="-328613">
              <a:lnSpc>
                <a:spcPct val="90000"/>
              </a:lnSpc>
              <a:spcBef>
                <a:spcPts val="5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dirty="0" smtClean="0">
                <a:latin typeface="Arial" charset="0"/>
                <a:ea typeface="+mn-ea"/>
              </a:rPr>
              <a:t>	Содействие и оказание методической помощи приходам епархий Екатеринбургской митрополии в создании и организации деятельности новых приходских обществ трезвости и отделений;</a:t>
            </a:r>
          </a:p>
          <a:p>
            <a:pPr marL="334963" indent="-328613">
              <a:lnSpc>
                <a:spcPct val="90000"/>
              </a:lnSpc>
              <a:spcBef>
                <a:spcPts val="5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dirty="0" smtClean="0">
                <a:latin typeface="Arial" charset="0"/>
                <a:ea typeface="+mn-ea"/>
              </a:rPr>
              <a:t> Организация информационно-просветительской, профилактической и социально реабилитационной деятельности, оказания помощи лицам, находящимся в алкогольной зависимости и их семьям;</a:t>
            </a:r>
          </a:p>
          <a:p>
            <a:pPr marL="334963" indent="-328613">
              <a:lnSpc>
                <a:spcPct val="90000"/>
              </a:lnSpc>
              <a:spcBef>
                <a:spcPts val="5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dirty="0" smtClean="0">
                <a:latin typeface="Arial" charset="0"/>
                <a:ea typeface="+mn-ea"/>
              </a:rPr>
              <a:t> Содействие созданию новых отделений Общественно-государственного движения «Попечительство о народной трезвости».  </a:t>
            </a:r>
          </a:p>
        </p:txBody>
      </p:sp>
    </p:spTree>
    <p:extLst>
      <p:ext uri="{BB962C8B-B14F-4D97-AF65-F5344CB8AC3E}">
        <p14:creationId xmlns:p14="http://schemas.microsoft.com/office/powerpoint/2010/main" val="643555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800" b="1">
                <a:solidFill>
                  <a:srgbClr val="000000"/>
                </a:solidFill>
              </a:rPr>
              <a:t>Блок № </a:t>
            </a:r>
            <a:r>
              <a:rPr lang="en-US" sz="2800" b="1">
                <a:solidFill>
                  <a:srgbClr val="000000"/>
                </a:solidFill>
              </a:rPr>
              <a:t>II</a:t>
            </a:r>
            <a:r>
              <a:rPr lang="ru-RU" sz="2800" b="1">
                <a:solidFill>
                  <a:srgbClr val="000000"/>
                </a:solidFill>
              </a:rPr>
              <a:t> </a:t>
            </a:r>
            <a:r>
              <a:rPr lang="en-US" sz="2800" b="1">
                <a:solidFill>
                  <a:srgbClr val="000000"/>
                </a:solidFill>
              </a:rPr>
              <a:t/>
            </a:r>
            <a:br>
              <a:rPr lang="en-US" sz="2800" b="1">
                <a:solidFill>
                  <a:srgbClr val="000000"/>
                </a:solidFill>
              </a:rPr>
            </a:br>
            <a:r>
              <a:rPr lang="ru-RU" sz="2800" b="1">
                <a:solidFill>
                  <a:srgbClr val="000000"/>
                </a:solidFill>
              </a:rPr>
              <a:t>Информационно-консультативный</a:t>
            </a:r>
            <a:r>
              <a:rPr lang="ru-RU" sz="3200" b="1">
                <a:solidFill>
                  <a:srgbClr val="000000"/>
                </a:solidFill>
              </a:rPr>
              <a:t/>
            </a:r>
            <a:br>
              <a:rPr lang="ru-RU" sz="3200" b="1">
                <a:solidFill>
                  <a:srgbClr val="000000"/>
                </a:solidFill>
              </a:rPr>
            </a:br>
            <a:r>
              <a:rPr lang="ru-RU" sz="3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ts val="600"/>
              </a:spcBef>
              <a:buClrTx/>
              <a:buSzPct val="90000"/>
              <a:buFontTx/>
              <a:buNone/>
              <a:defRPr/>
            </a:pPr>
            <a:r>
              <a:rPr lang="ru-RU" sz="2400" smtClean="0">
                <a:latin typeface="Arial" charset="0"/>
                <a:ea typeface="+mn-ea"/>
              </a:rPr>
              <a:t>1. Распространение информации:</a:t>
            </a:r>
          </a:p>
          <a:p>
            <a:pPr marL="334963" indent="-328613"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 журнал «Трезвое слово»;</a:t>
            </a:r>
          </a:p>
          <a:p>
            <a:pPr marL="334963" indent="-328613"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«Православная газета»; </a:t>
            </a:r>
          </a:p>
          <a:p>
            <a:pPr marL="334963" indent="-328613"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газета «Трезвение»; </a:t>
            </a:r>
          </a:p>
          <a:p>
            <a:pPr marL="334963" indent="-328613"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 стенды;</a:t>
            </a:r>
          </a:p>
          <a:p>
            <a:pPr marL="334963" indent="-328613"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растяжки;</a:t>
            </a:r>
          </a:p>
          <a:p>
            <a:pPr marL="334963" indent="-328613"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объявления в храмах, светских СМИ, трамваях,     метро, на радио и телевидении;</a:t>
            </a:r>
          </a:p>
          <a:p>
            <a:pPr marL="334963" indent="-328613"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листок трезвения.</a:t>
            </a:r>
          </a:p>
          <a:p>
            <a:pPr marL="339725">
              <a:spcBef>
                <a:spcPts val="600"/>
              </a:spcBef>
              <a:buClrTx/>
              <a:buSzPct val="90000"/>
              <a:buFontTx/>
              <a:buNone/>
              <a:defRPr/>
            </a:pPr>
            <a:endParaRPr lang="ru-RU" sz="2400" smtClean="0">
              <a:latin typeface="Arial" charset="0"/>
              <a:ea typeface="+mn-ea"/>
            </a:endParaRPr>
          </a:p>
          <a:p>
            <a:pPr marL="339725">
              <a:spcBef>
                <a:spcPts val="600"/>
              </a:spcBef>
              <a:buClrTx/>
              <a:buSzPct val="90000"/>
              <a:buFontTx/>
              <a:buNone/>
              <a:defRPr/>
            </a:pPr>
            <a:endParaRPr lang="ru-RU" sz="2400" smtClean="0">
              <a:ea typeface="+mn-ea"/>
            </a:endParaRPr>
          </a:p>
          <a:p>
            <a:pPr>
              <a:spcBef>
                <a:spcPts val="600"/>
              </a:spcBef>
              <a:buClrTx/>
              <a:buSzPct val="90000"/>
              <a:buFontTx/>
              <a:buNone/>
              <a:defRPr/>
            </a:pPr>
            <a:endParaRPr lang="ru-RU" sz="2400" smtClean="0">
              <a:latin typeface="Arial" charset="0"/>
              <a:ea typeface="+mn-ea"/>
            </a:endParaRPr>
          </a:p>
          <a:p>
            <a:pPr>
              <a:spcBef>
                <a:spcPts val="600"/>
              </a:spcBef>
              <a:buClrTx/>
              <a:buSzPct val="90000"/>
              <a:buFontTx/>
              <a:buNone/>
              <a:defRPr/>
            </a:pPr>
            <a:endParaRPr lang="ru-RU" sz="2400" smtClean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13271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413" y="188913"/>
            <a:ext cx="4376737" cy="619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2195513" y="6378575"/>
            <a:ext cx="4824412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000">
                <a:solidFill>
                  <a:srgbClr val="663300"/>
                </a:solidFill>
                <a:cs typeface="Times New Roman" pitchFamily="16" charset="0"/>
              </a:rPr>
              <a:t>Первый номер журнала «Трезвое слово»</a:t>
            </a:r>
          </a:p>
        </p:txBody>
      </p:sp>
    </p:spTree>
    <p:extLst>
      <p:ext uri="{BB962C8B-B14F-4D97-AF65-F5344CB8AC3E}">
        <p14:creationId xmlns:p14="http://schemas.microsoft.com/office/powerpoint/2010/main" val="3198595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1300" y="144463"/>
            <a:ext cx="5976938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588" y="1871663"/>
            <a:ext cx="2514600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1525" y="1871663"/>
            <a:ext cx="2517775" cy="352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8375" y="1871663"/>
            <a:ext cx="2478088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1222375" y="7172325"/>
            <a:ext cx="597535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FFFFFF"/>
                </a:solidFill>
                <a:latin typeface="Verdana" pitchFamily="32" charset="0"/>
              </a:rPr>
              <a:t>www.trezvoeslovo.ru </a:t>
            </a:r>
            <a:r>
              <a:rPr lang="ru-RU" sz="3200" b="1">
                <a:solidFill>
                  <a:srgbClr val="0070C0"/>
                </a:solidFill>
                <a:latin typeface="Verdana" pitchFamily="32" charset="0"/>
              </a:rPr>
              <a:t/>
            </a:r>
            <a:br>
              <a:rPr lang="ru-RU" sz="3200" b="1">
                <a:solidFill>
                  <a:srgbClr val="0070C0"/>
                </a:solidFill>
                <a:latin typeface="Verdana" pitchFamily="32" charset="0"/>
              </a:rPr>
            </a:br>
            <a:endParaRPr lang="ru-RU" sz="3200" b="1">
              <a:solidFill>
                <a:srgbClr val="0070C0"/>
              </a:solidFill>
              <a:latin typeface="Verdana" pitchFamily="32" charset="0"/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1944688" y="5688013"/>
            <a:ext cx="5865812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</a:rPr>
              <a:t/>
            </a:r>
            <a:b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</a:rPr>
            </a:br>
            <a:endParaRPr lang="ru-RU" sz="32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7017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8280400" cy="552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899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113" y="252413"/>
            <a:ext cx="7851775" cy="635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3742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1368425" y="360363"/>
            <a:ext cx="7159625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sz="3200">
                <a:solidFill>
                  <a:srgbClr val="000000"/>
                </a:solidFill>
                <a:latin typeface="Arial" charset="0"/>
              </a:rPr>
              <a:t>Сайт Просветительского центра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450" y="2165350"/>
            <a:ext cx="5376863" cy="323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2087563" y="5699125"/>
            <a:ext cx="5975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0000"/>
                </a:solidFill>
              </a:rPr>
              <a:t>www.prosvetcentr.ru</a:t>
            </a:r>
          </a:p>
        </p:txBody>
      </p:sp>
    </p:spTree>
    <p:extLst>
      <p:ext uri="{BB962C8B-B14F-4D97-AF65-F5344CB8AC3E}">
        <p14:creationId xmlns:p14="http://schemas.microsoft.com/office/powerpoint/2010/main" val="18920851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ts val="800"/>
              </a:spcBef>
              <a:buClrTx/>
              <a:buSzPct val="90000"/>
              <a:buFontTx/>
              <a:buNone/>
              <a:defRPr/>
            </a:pPr>
            <a:r>
              <a:rPr lang="ru-RU" sz="3200" smtClean="0">
                <a:ea typeface="+mn-ea"/>
              </a:rPr>
              <a:t>2. Консультации для страждущих и их родственников:</a:t>
            </a:r>
          </a:p>
          <a:p>
            <a:pPr marL="334963" indent="-328613">
              <a:spcBef>
                <a:spcPts val="8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3200" smtClean="0">
                <a:ea typeface="+mn-ea"/>
              </a:rPr>
              <a:t>индивидуальные, проводит священник;</a:t>
            </a:r>
          </a:p>
          <a:p>
            <a:pPr marL="334963" indent="-328613">
              <a:spcBef>
                <a:spcPts val="8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3200" smtClean="0">
                <a:ea typeface="+mn-ea"/>
              </a:rPr>
              <a:t>индивидуальные, проводят члены общества;</a:t>
            </a:r>
          </a:p>
          <a:p>
            <a:pPr marL="334963" indent="-328613">
              <a:spcBef>
                <a:spcPts val="8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3200" smtClean="0">
                <a:ea typeface="+mn-ea"/>
              </a:rPr>
              <a:t>духовные беседы.</a:t>
            </a:r>
          </a:p>
          <a:p>
            <a:pPr>
              <a:spcBef>
                <a:spcPts val="800"/>
              </a:spcBef>
              <a:buClrTx/>
              <a:buSzPct val="90000"/>
              <a:buFontTx/>
              <a:buNone/>
              <a:defRPr/>
            </a:pPr>
            <a:endParaRPr lang="ru-RU" sz="3200" smtClean="0">
              <a:ea typeface="+mn-ea"/>
            </a:endParaRPr>
          </a:p>
          <a:p>
            <a:pPr marL="339725">
              <a:spcBef>
                <a:spcPts val="800"/>
              </a:spcBef>
              <a:buClrTx/>
              <a:buSzPct val="90000"/>
              <a:buFontTx/>
              <a:buNone/>
              <a:defRPr/>
            </a:pPr>
            <a:endParaRPr lang="ru-RU" sz="3200" smtClean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890941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914400" y="990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3600" b="1" dirty="0">
                <a:solidFill>
                  <a:srgbClr val="000000"/>
                </a:solidFill>
              </a:rPr>
              <a:t>Блок № </a:t>
            </a:r>
            <a:r>
              <a:rPr lang="en-US" sz="3600" b="1" dirty="0">
                <a:solidFill>
                  <a:srgbClr val="000000"/>
                </a:solidFill>
              </a:rPr>
              <a:t>III</a:t>
            </a:r>
            <a:r>
              <a:rPr lang="ru-RU" sz="3600" b="1" dirty="0">
                <a:solidFill>
                  <a:srgbClr val="000000"/>
                </a:solidFill>
              </a:rPr>
              <a:t/>
            </a:r>
            <a:br>
              <a:rPr lang="ru-RU" sz="3600" b="1" dirty="0">
                <a:solidFill>
                  <a:srgbClr val="000000"/>
                </a:solidFill>
              </a:rPr>
            </a:br>
            <a:r>
              <a:rPr lang="ru-RU" sz="3600" b="1" dirty="0">
                <a:solidFill>
                  <a:srgbClr val="000000"/>
                </a:solidFill>
              </a:rPr>
              <a:t> Реабилитационный</a:t>
            </a:r>
            <a:br>
              <a:rPr lang="ru-RU" sz="3600" b="1" dirty="0">
                <a:solidFill>
                  <a:srgbClr val="000000"/>
                </a:solidFill>
              </a:rPr>
            </a:br>
            <a:endParaRPr lang="ru-RU" sz="3600" b="1" dirty="0">
              <a:solidFill>
                <a:srgbClr val="000000"/>
              </a:solidFill>
            </a:endParaRP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1295400" y="26670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4963" indent="-334963"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4000" dirty="0">
                <a:solidFill>
                  <a:srgbClr val="000000"/>
                </a:solidFill>
              </a:rPr>
              <a:t>Курсы для страждущих.</a:t>
            </a:r>
          </a:p>
          <a:p>
            <a:pPr eaLnBrk="1" hangingPunct="1"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</a:pPr>
            <a:r>
              <a:rPr lang="ru-RU" sz="4000" dirty="0">
                <a:solidFill>
                  <a:srgbClr val="000000"/>
                </a:solidFill>
              </a:rPr>
              <a:t>Дом трудолюбия</a:t>
            </a:r>
            <a:r>
              <a:rPr lang="ru-RU" sz="28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9722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620713"/>
            <a:ext cx="8820150" cy="495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5492930"/>
      </p:ext>
    </p:extLst>
  </p:cSld>
  <p:clrMapOvr>
    <a:masterClrMapping/>
  </p:clrMapOvr>
  <p:transition advTm="63488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557338"/>
            <a:ext cx="5230813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755650" y="300038"/>
            <a:ext cx="8229600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sz="4200" b="1">
                <a:solidFill>
                  <a:srgbClr val="000000"/>
                </a:solidFill>
              </a:rPr>
              <a:t>Дом трудолюбия (Черноусово)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638" y="3432175"/>
            <a:ext cx="4932362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464062"/>
      </p:ext>
    </p:extLst>
  </p:cSld>
  <p:clrMapOvr>
    <a:masterClrMapping/>
  </p:clrMapOvr>
  <p:transition advTm="63488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914400" y="161925"/>
            <a:ext cx="7772400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76225" y="4763"/>
            <a:ext cx="102774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5204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800" b="1">
                <a:solidFill>
                  <a:srgbClr val="000000"/>
                </a:solidFill>
              </a:rPr>
              <a:t>Блок № </a:t>
            </a:r>
            <a:r>
              <a:rPr lang="en-US" sz="2800" b="1">
                <a:solidFill>
                  <a:srgbClr val="000000"/>
                </a:solidFill>
              </a:rPr>
              <a:t>IV</a:t>
            </a:r>
            <a:r>
              <a:rPr lang="ru-RU" sz="2800" b="1">
                <a:solidFill>
                  <a:srgbClr val="000000"/>
                </a:solidFill>
              </a:rPr>
              <a:t> </a:t>
            </a:r>
            <a:br>
              <a:rPr lang="ru-RU" sz="2800" b="1">
                <a:solidFill>
                  <a:srgbClr val="000000"/>
                </a:solidFill>
              </a:rPr>
            </a:br>
            <a:r>
              <a:rPr lang="ru-RU" sz="2800" b="1">
                <a:solidFill>
                  <a:srgbClr val="000000"/>
                </a:solidFill>
              </a:rPr>
              <a:t>Ресоциализации и реадаптации</a:t>
            </a:r>
            <a:r>
              <a:rPr lang="ru-RU" sz="3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ea typeface="+mn-ea"/>
              </a:rPr>
              <a:t>катехизаторская школа;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ea typeface="+mn-ea"/>
              </a:rPr>
              <a:t>десятки;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ea typeface="+mn-ea"/>
              </a:rPr>
              <a:t>хор;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ea typeface="+mn-ea"/>
              </a:rPr>
              <a:t>акафист;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ea typeface="+mn-ea"/>
              </a:rPr>
              <a:t>литургия;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ea typeface="+mn-ea"/>
              </a:rPr>
              <a:t>обет трезвости;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ea typeface="+mn-ea"/>
              </a:rPr>
              <a:t>крестные ходы;</a:t>
            </a:r>
          </a:p>
          <a:p>
            <a:pPr>
              <a:spcBef>
                <a:spcPts val="7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800" smtClean="0">
                <a:ea typeface="+mn-ea"/>
              </a:rPr>
              <a:t>праздники общества «Трезвение»</a:t>
            </a:r>
          </a:p>
          <a:p>
            <a:pPr marL="341313">
              <a:spcBef>
                <a:spcPts val="700"/>
              </a:spcBef>
              <a:buClrTx/>
              <a:buSzPct val="90000"/>
              <a:buFontTx/>
              <a:buNone/>
              <a:defRPr/>
            </a:pPr>
            <a:endParaRPr lang="ru-RU" sz="2800" smtClean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63997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690563" y="6086475"/>
            <a:ext cx="77803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3200">
                <a:solidFill>
                  <a:srgbClr val="663300"/>
                </a:solidFill>
              </a:rPr>
              <a:t>После экзаменов в Катехизаторской школе</a:t>
            </a:r>
            <a:r>
              <a:rPr lang="ru-RU" sz="32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8351837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450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609600" y="1219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90000"/>
              <a:buFontTx/>
              <a:buNone/>
            </a:pPr>
            <a:r>
              <a:rPr lang="ru-RU" sz="2800" dirty="0">
                <a:solidFill>
                  <a:srgbClr val="000000"/>
                </a:solidFill>
                <a:latin typeface="Arial" charset="0"/>
              </a:rPr>
              <a:t>   </a:t>
            </a:r>
          </a:p>
          <a:p>
            <a:pPr eaLnBrk="1" hangingPunct="1">
              <a:spcBef>
                <a:spcPts val="700"/>
              </a:spcBef>
              <a:buClrTx/>
              <a:buSzPct val="90000"/>
              <a:buFontTx/>
              <a:buNone/>
            </a:pPr>
            <a:r>
              <a:rPr lang="ru-RU" sz="28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sz="3200" dirty="0">
                <a:solidFill>
                  <a:srgbClr val="000000"/>
                </a:solidFill>
                <a:latin typeface="Arial" charset="0"/>
              </a:rPr>
              <a:t>Перед каждой десяткой ставятся три основные задачи: взаимная помощь и поддержка членов своей десятки в достижении трезвости; содействие в обретении духовного опыта и знаний; активное участие в жизни общества.  </a:t>
            </a:r>
          </a:p>
        </p:txBody>
      </p:sp>
    </p:spTree>
    <p:extLst>
      <p:ext uri="{BB962C8B-B14F-4D97-AF65-F5344CB8AC3E}">
        <p14:creationId xmlns:p14="http://schemas.microsoft.com/office/powerpoint/2010/main" val="28256020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188913"/>
            <a:ext cx="7777163" cy="583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3375025" y="6042025"/>
            <a:ext cx="26876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На встрече десятки</a:t>
            </a:r>
          </a:p>
        </p:txBody>
      </p:sp>
    </p:spTree>
    <p:extLst>
      <p:ext uri="{BB962C8B-B14F-4D97-AF65-F5344CB8AC3E}">
        <p14:creationId xmlns:p14="http://schemas.microsoft.com/office/powerpoint/2010/main" val="2649124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6288" y="-19050"/>
            <a:ext cx="6988175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" y="3175000"/>
            <a:ext cx="51212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084" name="Text Box 3"/>
          <p:cNvSpPr txBox="1">
            <a:spLocks noChangeArrowheads="1"/>
          </p:cNvSpPr>
          <p:nvPr/>
        </p:nvSpPr>
        <p:spPr bwMode="auto">
          <a:xfrm>
            <a:off x="920750" y="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r>
              <a:rPr lang="ru-RU" sz="3600" b="1"/>
              <a:t>Хор «Единогласие</a:t>
            </a:r>
            <a:r>
              <a:rPr lang="ru-RU" sz="4600" b="1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708636637"/>
      </p:ext>
    </p:extLst>
  </p:cSld>
  <p:clrMapOvr>
    <a:masterClrMapping/>
  </p:clrMapOvr>
  <p:transition advTm="63488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544513"/>
            <a:ext cx="7772400" cy="531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9991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395288" y="-17145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3200">
                <a:solidFill>
                  <a:srgbClr val="000000"/>
                </a:solidFill>
                <a:latin typeface="Arial" charset="0"/>
              </a:rPr>
              <a:t>Совместная молитва</a:t>
            </a:r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8250" y="981075"/>
            <a:ext cx="66675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5747132"/>
      </p:ext>
    </p:extLst>
  </p:cSld>
  <p:clrMapOvr>
    <a:masterClrMapping/>
  </p:clrMapOvr>
  <p:transition advTm="63488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2044700" y="2378075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900"/>
              </a:spcBef>
              <a:buClrTx/>
              <a:buSzPct val="90000"/>
              <a:buFontTx/>
              <a:buNone/>
            </a:pPr>
            <a:r>
              <a:rPr lang="ru-RU" sz="2800" b="1" dirty="0">
                <a:solidFill>
                  <a:srgbClr val="CC0000"/>
                </a:solidFill>
                <a:latin typeface="Arial" charset="0"/>
              </a:rPr>
              <a:t>   </a:t>
            </a:r>
            <a:r>
              <a:rPr lang="ru-RU" sz="4800" b="1" dirty="0">
                <a:solidFill>
                  <a:srgbClr val="000000"/>
                </a:solidFill>
              </a:rPr>
              <a:t>Обет трезвости</a:t>
            </a:r>
          </a:p>
        </p:txBody>
      </p:sp>
    </p:spTree>
    <p:extLst>
      <p:ext uri="{BB962C8B-B14F-4D97-AF65-F5344CB8AC3E}">
        <p14:creationId xmlns:p14="http://schemas.microsoft.com/office/powerpoint/2010/main" val="32409423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48307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780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4438" y="76200"/>
            <a:ext cx="4181475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875" y="3448050"/>
            <a:ext cx="4181475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785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1371600" y="2327275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800"/>
              </a:spcBef>
              <a:buClrTx/>
              <a:buSzPct val="90000"/>
              <a:buFontTx/>
              <a:buNone/>
            </a:pPr>
            <a:r>
              <a:rPr lang="ru-RU" sz="4000">
                <a:solidFill>
                  <a:srgbClr val="000000"/>
                </a:solidFill>
                <a:latin typeface="Arial" charset="0"/>
              </a:rPr>
              <a:t>Практика обетов трезвости </a:t>
            </a:r>
          </a:p>
          <a:p>
            <a:pPr eaLnBrk="1" hangingPunct="1">
              <a:spcBef>
                <a:spcPts val="800"/>
              </a:spcBef>
              <a:buClrTx/>
              <a:buSzPct val="90000"/>
              <a:buFontTx/>
              <a:buNone/>
            </a:pPr>
            <a:r>
              <a:rPr lang="ru-RU" sz="4000">
                <a:solidFill>
                  <a:srgbClr val="000000"/>
                </a:solidFill>
                <a:latin typeface="Arial" charset="0"/>
              </a:rPr>
              <a:t>ведется с 2000 года</a:t>
            </a:r>
          </a:p>
        </p:txBody>
      </p:sp>
    </p:spTree>
    <p:extLst>
      <p:ext uri="{BB962C8B-B14F-4D97-AF65-F5344CB8AC3E}">
        <p14:creationId xmlns:p14="http://schemas.microsoft.com/office/powerpoint/2010/main" val="52836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0263" y="0"/>
            <a:ext cx="4830762" cy="671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3027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8351837" cy="505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2855913" y="5661025"/>
            <a:ext cx="3173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Обет трезвости 18 мая </a:t>
            </a:r>
          </a:p>
        </p:txBody>
      </p:sp>
    </p:spTree>
    <p:extLst>
      <p:ext uri="{BB962C8B-B14F-4D97-AF65-F5344CB8AC3E}">
        <p14:creationId xmlns:p14="http://schemas.microsoft.com/office/powerpoint/2010/main" val="59463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333375"/>
            <a:ext cx="8135938" cy="5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2025650" y="5876925"/>
            <a:ext cx="4708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Обет трезвости в ночь на 1 января </a:t>
            </a:r>
          </a:p>
        </p:txBody>
      </p:sp>
    </p:spTree>
    <p:extLst>
      <p:ext uri="{BB962C8B-B14F-4D97-AF65-F5344CB8AC3E}">
        <p14:creationId xmlns:p14="http://schemas.microsoft.com/office/powerpoint/2010/main" val="777463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/>
          <p:cNvSpPr txBox="1">
            <a:spLocks noChangeArrowheads="1"/>
          </p:cNvSpPr>
          <p:nvPr/>
        </p:nvSpPr>
        <p:spPr bwMode="auto">
          <a:xfrm>
            <a:off x="914400" y="473075"/>
            <a:ext cx="7773988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sz="4600" b="1">
                <a:solidFill>
                  <a:srgbClr val="000000"/>
                </a:solidFill>
              </a:rPr>
              <a:t>Крестные ходы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1557338"/>
            <a:ext cx="6834187" cy="457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93510"/>
      </p:ext>
    </p:extLst>
  </p:cSld>
  <p:clrMapOvr>
    <a:masterClrMapping/>
  </p:clrMapOvr>
  <p:transition advTm="63488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8532813" cy="568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47" name="Text Box 2"/>
          <p:cNvSpPr txBox="1">
            <a:spLocks noChangeArrowheads="1"/>
          </p:cNvSpPr>
          <p:nvPr/>
        </p:nvSpPr>
        <p:spPr bwMode="auto">
          <a:xfrm>
            <a:off x="2814638" y="6042025"/>
            <a:ext cx="323056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Начало Крестного хода</a:t>
            </a:r>
          </a:p>
        </p:txBody>
      </p:sp>
    </p:spTree>
    <p:extLst>
      <p:ext uri="{BB962C8B-B14F-4D97-AF65-F5344CB8AC3E}">
        <p14:creationId xmlns:p14="http://schemas.microsoft.com/office/powerpoint/2010/main" val="32198831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260350"/>
            <a:ext cx="7704138" cy="595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8371" name="Text Box 2"/>
          <p:cNvSpPr txBox="1">
            <a:spLocks noChangeArrowheads="1"/>
          </p:cNvSpPr>
          <p:nvPr/>
        </p:nvSpPr>
        <p:spPr bwMode="auto">
          <a:xfrm>
            <a:off x="2565400" y="6184900"/>
            <a:ext cx="38814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Икона «Неупиваемая Чаша»</a:t>
            </a:r>
          </a:p>
        </p:txBody>
      </p:sp>
    </p:spTree>
    <p:extLst>
      <p:ext uri="{BB962C8B-B14F-4D97-AF65-F5344CB8AC3E}">
        <p14:creationId xmlns:p14="http://schemas.microsoft.com/office/powerpoint/2010/main" val="2166700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333375"/>
            <a:ext cx="7704138" cy="514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901700" y="5589588"/>
            <a:ext cx="727551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Ночной Крестный ход с иконой «Неупиваемая Чаша» </a:t>
            </a:r>
          </a:p>
          <a:p>
            <a:pPr algn="ctr" eaLnBrk="1" hangingPunct="1">
              <a:buClrTx/>
              <a:buFontTx/>
              <a:buNone/>
            </a:pPr>
            <a:r>
              <a:rPr lang="ru-RU" sz="2400">
                <a:solidFill>
                  <a:srgbClr val="663300"/>
                </a:solidFill>
              </a:rPr>
              <a:t>3 января 2008 г.</a:t>
            </a:r>
          </a:p>
        </p:txBody>
      </p:sp>
    </p:spTree>
    <p:extLst>
      <p:ext uri="{BB962C8B-B14F-4D97-AF65-F5344CB8AC3E}">
        <p14:creationId xmlns:p14="http://schemas.microsoft.com/office/powerpoint/2010/main" val="14918515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/>
          <p:cNvSpPr txBox="1">
            <a:spLocks noChangeArrowheads="1"/>
          </p:cNvSpPr>
          <p:nvPr/>
        </p:nvSpPr>
        <p:spPr bwMode="auto">
          <a:xfrm>
            <a:off x="722313" y="4359275"/>
            <a:ext cx="7772400" cy="145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466725"/>
            <a:ext cx="8858250" cy="59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3162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sz="2800" b="1">
                <a:solidFill>
                  <a:srgbClr val="000000"/>
                </a:solidFill>
              </a:rPr>
              <a:t/>
            </a:r>
            <a:br>
              <a:rPr lang="ru-RU" sz="2800" b="1">
                <a:solidFill>
                  <a:srgbClr val="000000"/>
                </a:solidFill>
              </a:rPr>
            </a:br>
            <a:r>
              <a:rPr lang="ru-RU" sz="2800" b="1">
                <a:solidFill>
                  <a:srgbClr val="000000"/>
                </a:solidFill>
              </a:rPr>
              <a:t>Блок № </a:t>
            </a:r>
            <a:r>
              <a:rPr lang="en-US" sz="2800" b="1">
                <a:solidFill>
                  <a:srgbClr val="000000"/>
                </a:solidFill>
              </a:rPr>
              <a:t>V</a:t>
            </a:r>
            <a:r>
              <a:rPr lang="ru-RU" sz="2800" b="1">
                <a:solidFill>
                  <a:srgbClr val="000000"/>
                </a:solidFill>
              </a:rPr>
              <a:t/>
            </a:r>
            <a:br>
              <a:rPr lang="ru-RU" sz="2800" b="1">
                <a:solidFill>
                  <a:srgbClr val="000000"/>
                </a:solidFill>
              </a:rPr>
            </a:br>
            <a:r>
              <a:rPr lang="ru-RU" sz="2800" b="1">
                <a:solidFill>
                  <a:srgbClr val="000000"/>
                </a:solidFill>
              </a:rPr>
              <a:t> Научно-исследовательская деятельность</a:t>
            </a:r>
            <a:br>
              <a:rPr lang="ru-RU" sz="2800" b="1">
                <a:solidFill>
                  <a:srgbClr val="000000"/>
                </a:solidFill>
              </a:rPr>
            </a:br>
            <a:r>
              <a:rPr lang="ru-RU" sz="3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Лаборатория педагогики Православия УрО РАО;</a:t>
            </a:r>
          </a:p>
          <a:p>
            <a:pPr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бакалавриат и магистратура духовно-нравственного воспитания в УрГПУ;</a:t>
            </a:r>
          </a:p>
          <a:p>
            <a:pPr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Научно-практический семинар по разработке теории трезвенного просвещения;</a:t>
            </a:r>
          </a:p>
          <a:p>
            <a:pPr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подготовка и защита магистерских, кандидатских и докторских диссертаций;</a:t>
            </a:r>
          </a:p>
          <a:p>
            <a:pPr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участие в разработке Концепции Русской Православной Церкви по утверждению трезвости и профилактике алкоголизма;</a:t>
            </a:r>
          </a:p>
          <a:p>
            <a:pPr>
              <a:spcBef>
                <a:spcPts val="600"/>
              </a:spcBef>
              <a:buClr>
                <a:srgbClr val="A0C6BA"/>
              </a:buClr>
              <a:buSzPct val="90000"/>
              <a:buFont typeface="Wingdings" charset="2"/>
              <a:buChar char=""/>
              <a:defRPr/>
            </a:pPr>
            <a:r>
              <a:rPr lang="ru-RU" sz="2400" smtClean="0">
                <a:latin typeface="Arial" charset="0"/>
                <a:ea typeface="+mn-ea"/>
              </a:rPr>
              <a:t>издание научно-методической литературы.</a:t>
            </a:r>
          </a:p>
          <a:p>
            <a:pPr marL="339725">
              <a:spcBef>
                <a:spcPts val="600"/>
              </a:spcBef>
              <a:buClrTx/>
              <a:buSzPct val="90000"/>
              <a:buFontTx/>
              <a:buNone/>
              <a:defRPr/>
            </a:pPr>
            <a:endParaRPr lang="ru-RU" sz="2400" smtClean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88708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99" y="1733550"/>
            <a:ext cx="2651471" cy="351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1762066"/>
            <a:ext cx="2573338" cy="351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68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1733551"/>
            <a:ext cx="2590800" cy="3529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2687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928688" y="2060575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4963"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1pPr>
            <a:lvl2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2pPr>
            <a:lvl3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3pPr>
            <a:lvl4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4pPr>
            <a:lvl5pPr eaLnBrk="0" hangingPunct="0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chemeClr val="bg1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ts val="800"/>
              </a:spcBef>
              <a:buClrTx/>
              <a:buSzPct val="90000"/>
              <a:buFontTx/>
              <a:buNone/>
            </a:pPr>
            <a:r>
              <a:rPr lang="ru-RU" sz="280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sz="3200">
                <a:solidFill>
                  <a:srgbClr val="000000"/>
                </a:solidFill>
                <a:latin typeface="Arial" charset="0"/>
              </a:rPr>
              <a:t>Такая же деятельность ведется в 54 епархиях, в 166 приходских обществах трезвости, которые объединены в Иоанно-Предтеченское братство «Трезвение» Русской Православной Церкви</a:t>
            </a:r>
          </a:p>
        </p:txBody>
      </p:sp>
    </p:spTree>
    <p:extLst>
      <p:ext uri="{BB962C8B-B14F-4D97-AF65-F5344CB8AC3E}">
        <p14:creationId xmlns:p14="http://schemas.microsoft.com/office/powerpoint/2010/main" val="29917220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88" y="936625"/>
            <a:ext cx="7286625" cy="5421313"/>
          </a:xfrm>
          <a:prstGeom prst="rect">
            <a:avLst/>
          </a:prstGeom>
          <a:noFill/>
          <a:ln w="38160" cap="rnd">
            <a:solidFill>
              <a:srgbClr val="F7FD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1646238" y="142875"/>
            <a:ext cx="5930900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720" tIns="42480" rIns="81720" bIns="4248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3200" b="1">
                <a:solidFill>
                  <a:srgbClr val="000000"/>
                </a:solidFill>
                <a:ea typeface="+mn-ea"/>
              </a:rPr>
              <a:t>Значки  Братства  «</a:t>
            </a:r>
            <a:r>
              <a:rPr lang="ru-RU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</a:rPr>
              <a:t>Трезвение»</a:t>
            </a:r>
          </a:p>
        </p:txBody>
      </p:sp>
    </p:spTree>
    <p:extLst>
      <p:ext uri="{BB962C8B-B14F-4D97-AF65-F5344CB8AC3E}">
        <p14:creationId xmlns:p14="http://schemas.microsoft.com/office/powerpoint/2010/main" val="5447585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1449</TotalTime>
  <Words>702</Words>
  <Application>Microsoft Office PowerPoint</Application>
  <PresentationFormat>Экран (4:3)</PresentationFormat>
  <Paragraphs>178</Paragraphs>
  <Slides>62</Slides>
  <Notes>60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3" baseType="lpstr">
      <vt:lpstr>Оформление по умолчанию</vt:lpstr>
      <vt:lpstr>  Формы и методы работы приходских обществ трезвости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Игорь</cp:lastModifiedBy>
  <cp:revision>66</cp:revision>
  <cp:lastPrinted>1601-01-01T00:00:00Z</cp:lastPrinted>
  <dcterms:created xsi:type="dcterms:W3CDTF">2015-02-07T19:26:57Z</dcterms:created>
  <dcterms:modified xsi:type="dcterms:W3CDTF">2015-03-11T08:37:34Z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