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64" r:id="rId2"/>
    <p:sldId id="295" r:id="rId3"/>
    <p:sldId id="284" r:id="rId4"/>
    <p:sldId id="323" r:id="rId5"/>
    <p:sldId id="294" r:id="rId6"/>
    <p:sldId id="326" r:id="rId7"/>
    <p:sldId id="327" r:id="rId8"/>
    <p:sldId id="328" r:id="rId9"/>
    <p:sldId id="329" r:id="rId10"/>
    <p:sldId id="330" r:id="rId11"/>
    <p:sldId id="331" r:id="rId12"/>
    <p:sldId id="332" r:id="rId13"/>
    <p:sldId id="303" r:id="rId14"/>
    <p:sldId id="298" r:id="rId15"/>
    <p:sldId id="324" r:id="rId16"/>
    <p:sldId id="319" r:id="rId17"/>
    <p:sldId id="321" r:id="rId18"/>
    <p:sldId id="32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4" autoAdjust="0"/>
    <p:restoredTop sz="94676" autoAdjust="0"/>
  </p:normalViewPr>
  <p:slideViewPr>
    <p:cSldViewPr>
      <p:cViewPr>
        <p:scale>
          <a:sx n="60" d="100"/>
          <a:sy n="60" d="100"/>
        </p:scale>
        <p:origin x="-2126" y="-5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06BD0-7033-468F-8518-39F5CE6BC643}" type="datetimeFigureOut">
              <a:rPr lang="ru-RU" smtClean="0"/>
              <a:pPr/>
              <a:t>12.02.2015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5775E-11B8-4E18-84AA-FBE54D24E4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073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631893D-4112-4352-A9B2-B8D1C9F0D421}" type="slidenum">
              <a:rPr lang="ru-RU" smtClean="0"/>
              <a:pPr eaLnBrk="1" hangingPunct="1"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17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18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подложка - крест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17907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0"/>
            <a:ext cx="7596336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/>
              <a:t>www.miloserdie.ru/friends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046913" y="6524625"/>
            <a:ext cx="213360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4A23A21F-BB90-4556-A8FE-76163D715AD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990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3284984"/>
            <a:ext cx="780097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1628800"/>
            <a:ext cx="74754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ФАНДРАЙЗИНГ –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привлечение средств на социальные проекты</a:t>
            </a:r>
            <a:endParaRPr lang="ru-RU" sz="2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60264" y="5445224"/>
            <a:ext cx="3830215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Метлева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Екатерина</a:t>
            </a:r>
          </a:p>
          <a:p>
            <a:pPr algn="r"/>
            <a:r>
              <a:rPr lang="ru-RU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Руководитель благотворительных программ</a:t>
            </a:r>
          </a:p>
          <a:p>
            <a:pPr algn="r"/>
            <a:r>
              <a:rPr lang="ru-RU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Православная служба помощи «Милосердие»</a:t>
            </a:r>
          </a:p>
          <a:p>
            <a:pPr algn="r"/>
            <a:r>
              <a:rPr 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+7</a:t>
            </a:r>
            <a:r>
              <a:rPr lang="ru-RU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926 579 8378</a:t>
            </a:r>
          </a:p>
          <a:p>
            <a:pPr algn="r"/>
            <a:r>
              <a:rPr 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katerina.metleva@gmail.com</a:t>
            </a:r>
            <a:endParaRPr lang="ru-RU" sz="14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7299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404664"/>
            <a:ext cx="6970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  <a:latin typeface="+mj-lt"/>
              </a:rPr>
              <a:t>Благотворительные мероприятия и акции</a:t>
            </a:r>
            <a:endParaRPr lang="ru-RU" sz="2800" i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5576" y="1700808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+mj-lt"/>
              </a:rPr>
              <a:t>Плюсы:</a:t>
            </a:r>
            <a:endParaRPr lang="ru-RU" b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1700808"/>
            <a:ext cx="1074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+mj-lt"/>
              </a:rPr>
              <a:t>Минусы:</a:t>
            </a:r>
            <a:endParaRPr lang="ru-RU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5576" y="2114476"/>
            <a:ext cx="34563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Простор для творчества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Большие возможности заявить о себе, сформировать узнаваемость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Возможность покрыть расходы на организацию за счет благотворительных средств</a:t>
            </a:r>
            <a:endParaRPr lang="ru-RU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6016" y="2114476"/>
            <a:ext cx="3600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Высокая ресурсоемкость (время, люди, деньги, техническая база, вкл. разработку сайтов и пр.)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Зависимость от внешних условий (погода, пробки и пр.)</a:t>
            </a:r>
            <a:endParaRPr lang="en-US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Риск собрать мало пожертвований при больших вложенных усилиях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8130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6356" y="1116613"/>
            <a:ext cx="6265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+mj-lt"/>
              </a:rPr>
              <a:t>Рождественская ярмарка</a:t>
            </a:r>
            <a:endParaRPr lang="ru-RU" sz="2000" b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5616" y="260648"/>
            <a:ext cx="6970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  <a:latin typeface="+mj-lt"/>
              </a:rPr>
              <a:t>Благотворительные мероприятия и акции</a:t>
            </a:r>
            <a:endParaRPr lang="ru-RU" sz="2800" i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826356" y="1700808"/>
            <a:ext cx="378103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Место и время: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Димитриевская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школа, 25 декабря</a:t>
            </a:r>
          </a:p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В программе: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выпечка, поделки, мастер-классы, аукцион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Собрано средств: </a:t>
            </a:r>
            <a:r>
              <a:rPr lang="ru-RU" b="1" dirty="0" smtClean="0">
                <a:solidFill>
                  <a:srgbClr val="FF0000"/>
                </a:solidFill>
                <a:latin typeface="+mj-lt"/>
              </a:rPr>
              <a:t>243 000 рублей</a:t>
            </a:r>
            <a:endParaRPr lang="ru-RU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2765"/>
          <a:stretch/>
        </p:blipFill>
        <p:spPr>
          <a:xfrm>
            <a:off x="5594794" y="-815752"/>
            <a:ext cx="3048000" cy="4572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913" y="3798062"/>
            <a:ext cx="1626166" cy="24392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8157" y="3798062"/>
            <a:ext cx="3674637" cy="24473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62227" y="3798062"/>
            <a:ext cx="2443774" cy="244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94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1556792"/>
            <a:ext cx="33843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ru-RU" sz="2000" dirty="0" smtClean="0">
                <a:latin typeface="+mj-lt"/>
              </a:rPr>
              <a:t>Именной кирпич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 smtClean="0">
                <a:latin typeface="+mj-lt"/>
              </a:rPr>
              <a:t>Пожертвование на образ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 smtClean="0">
                <a:latin typeface="+mj-lt"/>
              </a:rPr>
              <a:t>Крупные пожертвования: на иконостас, на украшение придела и т.п.</a:t>
            </a:r>
            <a:endParaRPr lang="ru-RU" sz="20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5616" y="260648"/>
            <a:ext cx="6970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  <a:latin typeface="+mj-lt"/>
              </a:rPr>
              <a:t>Благотворительные мероприятия и акции</a:t>
            </a:r>
            <a:endParaRPr lang="ru-RU" sz="2800" i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4509120"/>
            <a:ext cx="35638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 smtClean="0">
                <a:latin typeface="+mj-lt"/>
              </a:rPr>
              <a:t>Возможно проведение как «вживую», так и онлайн.  </a:t>
            </a:r>
          </a:p>
          <a:p>
            <a:r>
              <a:rPr lang="ru-RU" sz="2000" u="sng" dirty="0" smtClean="0">
                <a:latin typeface="+mj-lt"/>
              </a:rPr>
              <a:t>Наиболее эффективно сочетание двух подходов</a:t>
            </a:r>
            <a:endParaRPr lang="ru-RU" sz="2000" u="sng" dirty="0">
              <a:latin typeface="+mj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1368" y="1124744"/>
            <a:ext cx="5682631" cy="4711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368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539552" y="908720"/>
            <a:ext cx="58326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Акция в поддержку патронажной службы </a:t>
            </a:r>
          </a:p>
          <a:p>
            <a:r>
              <a:rPr lang="ru-RU" sz="1600" dirty="0" smtClean="0">
                <a:solidFill>
                  <a:srgbClr val="FF0000"/>
                </a:solidFill>
                <a:latin typeface="+mj-lt"/>
              </a:rPr>
              <a:t>«Защити беззащитного!»</a:t>
            </a:r>
            <a:endParaRPr lang="ru-RU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Место и время: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Ашан-Химки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22 февраля.</a:t>
            </a:r>
          </a:p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Собрано средств: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65 тыс. руб. и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ок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. 10 мешков гигиенических принадлежностей и сопутствующих товаров.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39552" y="2336106"/>
            <a:ext cx="549804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Акция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в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поддержку многодетных семей</a:t>
            </a:r>
          </a:p>
          <a:p>
            <a:r>
              <a:rPr lang="ru-RU" sz="1600" dirty="0" smtClean="0">
                <a:solidFill>
                  <a:srgbClr val="FF0000"/>
                </a:solidFill>
                <a:latin typeface="+mj-lt"/>
              </a:rPr>
              <a:t>«Соберем детей в школу»</a:t>
            </a:r>
          </a:p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Место и время: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ТЦ Смоленский, 31 августа и 1 сентября.</a:t>
            </a:r>
          </a:p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Собрано средств: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160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тыс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руб. и 15 тележек с канцтоварами.</a:t>
            </a:r>
          </a:p>
          <a:p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539552" y="3416226"/>
            <a:ext cx="252028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Акция в поддержку благотворительной программы</a:t>
            </a:r>
          </a:p>
          <a:p>
            <a:r>
              <a:rPr lang="ru-RU" sz="1600" dirty="0" smtClean="0">
                <a:solidFill>
                  <a:srgbClr val="FF0000"/>
                </a:solidFill>
                <a:latin typeface="+mj-lt"/>
              </a:rPr>
              <a:t>«Сиделки».</a:t>
            </a:r>
          </a:p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Место и время: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Ашан-Химки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19 октября.</a:t>
            </a:r>
          </a:p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Собрано средств:</a:t>
            </a:r>
          </a:p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ок.65 тыс. руб. и 29 мешков необходимых товаров.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10" name="Рисунок 9" descr="акция 2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8096" y="3880479"/>
            <a:ext cx="3097007" cy="2068801"/>
          </a:xfrm>
          <a:prstGeom prst="rect">
            <a:avLst/>
          </a:prstGeom>
        </p:spPr>
      </p:pic>
      <p:pic>
        <p:nvPicPr>
          <p:cNvPr id="11" name="Рисунок 10" descr="акция 3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3880479"/>
            <a:ext cx="3097008" cy="2068801"/>
          </a:xfrm>
          <a:prstGeom prst="rect">
            <a:avLst/>
          </a:prstGeom>
        </p:spPr>
      </p:pic>
      <p:pic>
        <p:nvPicPr>
          <p:cNvPr id="12" name="Рисунок 11" descr="акция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59377" y="1567224"/>
            <a:ext cx="2448272" cy="226076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018582" y="264671"/>
            <a:ext cx="52155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+mj-lt"/>
              </a:rPr>
              <a:t>Благотворительные акции в ТЦ</a:t>
            </a:r>
            <a:endParaRPr lang="ru-RU" sz="2800" i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104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36872" y="783868"/>
            <a:ext cx="5328210" cy="376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37264" y="4544525"/>
            <a:ext cx="6335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j-lt"/>
              </a:rPr>
              <a:t>Собрано более 3.2 млн. рублей</a:t>
            </a:r>
          </a:p>
          <a:p>
            <a:r>
              <a:rPr lang="ru-RU" dirty="0" smtClean="0">
                <a:latin typeface="+mj-lt"/>
              </a:rPr>
              <a:t>Вложено в организацию – около 800 </a:t>
            </a:r>
            <a:r>
              <a:rPr lang="ru-RU" dirty="0" err="1" smtClean="0">
                <a:latin typeface="+mj-lt"/>
              </a:rPr>
              <a:t>тыс</a:t>
            </a:r>
            <a:r>
              <a:rPr lang="ru-RU" dirty="0" smtClean="0">
                <a:latin typeface="+mj-lt"/>
              </a:rPr>
              <a:t> рублей</a:t>
            </a:r>
          </a:p>
          <a:p>
            <a:r>
              <a:rPr lang="ru-RU" dirty="0" smtClean="0">
                <a:latin typeface="+mj-lt"/>
              </a:rPr>
              <a:t>Участвовали в организации: около 300 добровольцев</a:t>
            </a:r>
          </a:p>
          <a:p>
            <a:r>
              <a:rPr lang="ru-RU" dirty="0" smtClean="0">
                <a:latin typeface="+mj-lt"/>
              </a:rPr>
              <a:t>Пришли на праздник: около 6 тыс. человек</a:t>
            </a:r>
            <a:r>
              <a:rPr lang="en-US" dirty="0" smtClean="0">
                <a:latin typeface="+mj-lt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616" y="260648"/>
            <a:ext cx="6970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  <a:latin typeface="+mj-lt"/>
              </a:rPr>
              <a:t>Благотворительные мероприятия и акции</a:t>
            </a:r>
            <a:endParaRPr lang="ru-RU" sz="2800" i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4036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0" descr="Р—РЅР°Рє-miloserdie_logo-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6613" y="6440488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11"/>
          <p:cNvSpPr txBox="1">
            <a:spLocks noChangeArrowheads="1"/>
          </p:cNvSpPr>
          <p:nvPr/>
        </p:nvSpPr>
        <p:spPr bwMode="auto">
          <a:xfrm>
            <a:off x="179388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13316" name="Рисунок 2" descr="Вырезка экрана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13" y="119063"/>
            <a:ext cx="8856662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Рисунок 3" descr="Вырезка экрана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13" y="2020888"/>
            <a:ext cx="2565400" cy="422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Рисунок 4" descr="Вырезка экрана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613" y="2127250"/>
            <a:ext cx="684053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Рисунок 2" descr="Вырезка экрана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613" y="2840038"/>
            <a:ext cx="6840537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55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0" descr="Р—РЅР°Рє-miloserdie_logo-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6613" y="6440488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11"/>
          <p:cNvSpPr txBox="1">
            <a:spLocks noChangeArrowheads="1"/>
          </p:cNvSpPr>
          <p:nvPr/>
        </p:nvSpPr>
        <p:spPr bwMode="auto">
          <a:xfrm>
            <a:off x="179388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14340" name="Рисунок 5" descr="Вырезка экрана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5735" y="572461"/>
            <a:ext cx="3932489" cy="2936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TextBox 6"/>
          <p:cNvSpPr txBox="1">
            <a:spLocks noChangeArrowheads="1"/>
          </p:cNvSpPr>
          <p:nvPr/>
        </p:nvSpPr>
        <p:spPr bwMode="auto">
          <a:xfrm>
            <a:off x="179388" y="572461"/>
            <a:ext cx="493077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Продолжительность: 1 месяц</a:t>
            </a:r>
          </a:p>
          <a:p>
            <a:pPr eaLnBrk="1" hangingPunct="1">
              <a:defRPr/>
            </a:pPr>
            <a:r>
              <a:rPr lang="en-US" b="1" dirty="0" smtClean="0">
                <a:solidFill>
                  <a:srgbClr val="E60000"/>
                </a:solidFill>
              </a:rPr>
              <a:t>2011</a:t>
            </a:r>
            <a:endParaRPr lang="ru-RU" b="1" dirty="0" smtClean="0">
              <a:solidFill>
                <a:srgbClr val="E60000"/>
              </a:solidFill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5 регионов России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более </a:t>
            </a:r>
            <a:r>
              <a:rPr lang="en-US" b="1" dirty="0" smtClean="0">
                <a:solidFill>
                  <a:schemeClr val="bg2">
                    <a:lumMod val="75000"/>
                  </a:schemeClr>
                </a:solidFill>
              </a:rPr>
              <a:t>24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 500 подарков</a:t>
            </a:r>
            <a:r>
              <a:rPr lang="en-US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endParaRPr lang="ru-RU" b="1" dirty="0" smtClean="0">
              <a:solidFill>
                <a:schemeClr val="bg2">
                  <a:lumMod val="75000"/>
                </a:schemeClr>
              </a:solidFill>
            </a:endParaRPr>
          </a:p>
          <a:p>
            <a:pPr eaLnBrk="1" hangingPunct="1">
              <a:defRPr/>
            </a:pPr>
            <a:r>
              <a:rPr lang="en-US" b="1" dirty="0" smtClean="0">
                <a:solidFill>
                  <a:srgbClr val="E60000"/>
                </a:solidFill>
              </a:rPr>
              <a:t>2012</a:t>
            </a:r>
            <a:endParaRPr lang="ru-RU" b="1" dirty="0" smtClean="0">
              <a:solidFill>
                <a:srgbClr val="E60000"/>
              </a:solidFill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14 городов России, а также Белоруссия и Цхинвал (Южная Осетия) </a:t>
            </a:r>
            <a:endParaRPr lang="en-US" b="1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более 35 000 подарков</a:t>
            </a:r>
          </a:p>
          <a:p>
            <a:pPr eaLnBrk="1" hangingPunct="1">
              <a:defRPr/>
            </a:pPr>
            <a:r>
              <a:rPr lang="en-US" b="1" dirty="0" smtClean="0">
                <a:solidFill>
                  <a:srgbClr val="E60000"/>
                </a:solidFill>
              </a:rPr>
              <a:t>201</a:t>
            </a:r>
            <a:r>
              <a:rPr lang="ru-RU" b="1" dirty="0" smtClean="0">
                <a:solidFill>
                  <a:srgbClr val="E60000"/>
                </a:solidFill>
              </a:rPr>
              <a:t>3</a:t>
            </a:r>
            <a:endParaRPr lang="ru-RU" b="1" dirty="0">
              <a:solidFill>
                <a:srgbClr val="E60000"/>
              </a:solidFill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27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</a:rPr>
              <a:t>городов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России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более 44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</a:rPr>
              <a:t>000 подарков</a:t>
            </a:r>
          </a:p>
        </p:txBody>
      </p:sp>
      <p:pic>
        <p:nvPicPr>
          <p:cNvPr id="14342" name="Picture 9" descr="\\Ns-server\neskuchniysad\ФАНДРАЙЗИНГ и МАРКЕТИНГ\Программы для юр лиц\Презентация - акции\IMG_3468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5735" y="3645024"/>
            <a:ext cx="3932490" cy="262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388" y="5291677"/>
            <a:ext cx="3816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Вместо сайта можно </a:t>
            </a:r>
            <a:r>
              <a:rPr lang="ru-RU" b="1" dirty="0" smtClean="0">
                <a:solidFill>
                  <a:srgbClr val="FF0000"/>
                </a:solidFill>
              </a:rPr>
              <a:t>использовать </a:t>
            </a:r>
            <a:r>
              <a:rPr lang="ru-RU" b="1" dirty="0">
                <a:solidFill>
                  <a:srgbClr val="FF0000"/>
                </a:solidFill>
              </a:rPr>
              <a:t>страницы в социальных </a:t>
            </a:r>
            <a:r>
              <a:rPr lang="ru-RU" b="1" dirty="0" smtClean="0">
                <a:solidFill>
                  <a:srgbClr val="FF0000"/>
                </a:solidFill>
              </a:rPr>
              <a:t>сетях.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9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10" descr="Р—РЅР°Рє-miloserdie_logo-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6613" y="6440488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 Box 11"/>
          <p:cNvSpPr txBox="1">
            <a:spLocks noChangeArrowheads="1"/>
          </p:cNvSpPr>
          <p:nvPr/>
        </p:nvSpPr>
        <p:spPr bwMode="auto">
          <a:xfrm>
            <a:off x="179388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16389" name="Рисунок 1" descr="Вырезка экрана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0363"/>
            <a:ext cx="9144000" cy="613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568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0" descr="Р—РЅР°Рє-miloserdie_logo-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6613" y="6440488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11"/>
          <p:cNvSpPr txBox="1">
            <a:spLocks noChangeArrowheads="1"/>
          </p:cNvSpPr>
          <p:nvPr/>
        </p:nvSpPr>
        <p:spPr bwMode="auto">
          <a:xfrm>
            <a:off x="179388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12296" name="TextBox 6"/>
          <p:cNvSpPr txBox="1">
            <a:spLocks noChangeArrowheads="1"/>
          </p:cNvSpPr>
          <p:nvPr/>
        </p:nvSpPr>
        <p:spPr bwMode="auto">
          <a:xfrm>
            <a:off x="395288" y="1449388"/>
            <a:ext cx="38465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b="1" dirty="0" smtClean="0">
                <a:solidFill>
                  <a:srgbClr val="E60000"/>
                </a:solidFill>
              </a:rPr>
              <a:t>201</a:t>
            </a:r>
            <a:r>
              <a:rPr lang="ru-RU" b="1" dirty="0" smtClean="0">
                <a:solidFill>
                  <a:srgbClr val="E60000"/>
                </a:solidFill>
              </a:rPr>
              <a:t>2</a:t>
            </a:r>
          </a:p>
          <a:p>
            <a:pPr eaLnBrk="1" hangingPunct="1">
              <a:defRPr/>
            </a:pPr>
            <a:r>
              <a:rPr lang="ru-RU" b="1" dirty="0" smtClean="0">
                <a:solidFill>
                  <a:srgbClr val="5F5F5F"/>
                </a:solidFill>
              </a:rPr>
              <a:t>стоимость подарка – 50 рублей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11 567 пасхальных подарков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1 092 919 рублей</a:t>
            </a:r>
          </a:p>
        </p:txBody>
      </p:sp>
      <p:pic>
        <p:nvPicPr>
          <p:cNvPr id="17413" name="Picture 2" descr="\\Ns-server\neskuchniysad\ФАНДРАЙЗИНГ и МАРКЕТИНГ\Программы для юр лиц\Презентация - акции\pozdrav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3969" y="2852936"/>
            <a:ext cx="4679620" cy="3127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288" y="2852936"/>
            <a:ext cx="38465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E60000"/>
                </a:solidFill>
                <a:latin typeface="Arial" pitchFamily="34" charset="0"/>
                <a:cs typeface="Arial" pitchFamily="34" charset="0"/>
              </a:rPr>
              <a:t>201</a:t>
            </a:r>
            <a:r>
              <a:rPr lang="ru-RU" b="1" dirty="0">
                <a:solidFill>
                  <a:srgbClr val="E60000"/>
                </a:solidFill>
                <a:latin typeface="Arial" pitchFamily="34" charset="0"/>
                <a:cs typeface="Arial" pitchFamily="34" charset="0"/>
              </a:rPr>
              <a:t>3</a:t>
            </a:r>
          </a:p>
          <a:p>
            <a:pPr>
              <a:defRPr/>
            </a:pPr>
            <a:r>
              <a:rPr lang="ru-RU" b="1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стоимость подарка – 60 рублей 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19 224 пасхальных подарка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1 342 710 рублей (сумма превышена на 189 270 рублей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defRPr/>
            </a:pPr>
            <a:endParaRPr lang="ru-RU" b="1" dirty="0" smtClean="0">
              <a:solidFill>
                <a:schemeClr val="bg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b="1" dirty="0" smtClean="0">
                <a:solidFill>
                  <a:srgbClr val="E60000"/>
                </a:solidFill>
                <a:latin typeface="Arial" pitchFamily="34" charset="0"/>
                <a:cs typeface="Arial" pitchFamily="34" charset="0"/>
              </a:rPr>
              <a:t>201</a:t>
            </a:r>
            <a:r>
              <a:rPr lang="ru-RU" b="1" dirty="0" smtClean="0">
                <a:solidFill>
                  <a:srgbClr val="E600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b="1" dirty="0">
              <a:solidFill>
                <a:srgbClr val="E6000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b="1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стоимость подарка – 60 рублей 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23 070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пасхальных подарка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1 761 719 рублей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71775" y="504825"/>
            <a:ext cx="6048375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</a:rPr>
              <a:t>1 подарок = маленький кулич, пасхальное яичко и открытка</a:t>
            </a:r>
          </a:p>
        </p:txBody>
      </p:sp>
      <p:pic>
        <p:nvPicPr>
          <p:cNvPr id="17416" name="Рисунок 1" descr="Вырезка экрана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96"/>
          <a:stretch>
            <a:fillRect/>
          </a:stretch>
        </p:blipFill>
        <p:spPr bwMode="auto">
          <a:xfrm>
            <a:off x="250825" y="139700"/>
            <a:ext cx="2160588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26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3" descr="Вырезка экрана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7175" y="1468438"/>
            <a:ext cx="3862388" cy="539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8" descr="крест- бэйдж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388" y="6280150"/>
            <a:ext cx="197961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Рисунок 1" descr="Вырезка экран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238" y="66675"/>
            <a:ext cx="866775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Рисунок 2" descr="Вырезка экрана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238" y="1600200"/>
            <a:ext cx="2074862" cy="46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318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0" descr="Р—РЅР°Рє-miloserdie_logo-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6613" y="6440488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11"/>
          <p:cNvSpPr txBox="1">
            <a:spLocks noChangeArrowheads="1"/>
          </p:cNvSpPr>
          <p:nvPr/>
        </p:nvSpPr>
        <p:spPr bwMode="auto">
          <a:xfrm>
            <a:off x="179388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20484" name="Рисунок 2" descr="Вырезка экрана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150" y="2276475"/>
            <a:ext cx="4676775" cy="406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Рисунок 7" descr="Вырезка экрана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60"/>
          <a:stretch>
            <a:fillRect/>
          </a:stretch>
        </p:blipFill>
        <p:spPr bwMode="auto">
          <a:xfrm>
            <a:off x="5289550" y="2276475"/>
            <a:ext cx="3432175" cy="409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Box 10"/>
          <p:cNvSpPr txBox="1">
            <a:spLocks noChangeArrowheads="1"/>
          </p:cNvSpPr>
          <p:nvPr/>
        </p:nvSpPr>
        <p:spPr bwMode="auto">
          <a:xfrm>
            <a:off x="184150" y="908050"/>
            <a:ext cx="6548438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>
                <a:solidFill>
                  <a:srgbClr val="5F5F5F"/>
                </a:solidFill>
              </a:rPr>
              <a:t>Дата проведения: осень 2012г</a:t>
            </a:r>
          </a:p>
          <a:p>
            <a:pPr eaLnBrk="1" hangingPunct="1"/>
            <a:r>
              <a:rPr lang="ru-RU" b="1">
                <a:solidFill>
                  <a:srgbClr val="5F5F5F"/>
                </a:solidFill>
              </a:rPr>
              <a:t>Длительность: </a:t>
            </a:r>
            <a:r>
              <a:rPr lang="ru-RU" b="1">
                <a:solidFill>
                  <a:srgbClr val="E60000"/>
                </a:solidFill>
              </a:rPr>
              <a:t>36 дней</a:t>
            </a:r>
          </a:p>
          <a:p>
            <a:pPr eaLnBrk="1" hangingPunct="1"/>
            <a:r>
              <a:rPr lang="ru-RU" b="1">
                <a:solidFill>
                  <a:srgbClr val="5F5F5F"/>
                </a:solidFill>
              </a:rPr>
              <a:t>Результат: собрано более </a:t>
            </a:r>
            <a:r>
              <a:rPr lang="ru-RU" b="1">
                <a:solidFill>
                  <a:srgbClr val="FF0000"/>
                </a:solidFill>
              </a:rPr>
              <a:t>2 000 000 рублей </a:t>
            </a:r>
          </a:p>
          <a:p>
            <a:pPr eaLnBrk="1" hangingPunct="1"/>
            <a:r>
              <a:rPr lang="ru-RU" b="1">
                <a:solidFill>
                  <a:srgbClr val="5F5F5F"/>
                </a:solidFill>
              </a:rPr>
              <a:t>обогрето </a:t>
            </a:r>
            <a:r>
              <a:rPr lang="ru-RU" b="1">
                <a:solidFill>
                  <a:srgbClr val="E60000"/>
                </a:solidFill>
              </a:rPr>
              <a:t>472 дома </a:t>
            </a:r>
            <a:r>
              <a:rPr lang="ru-RU" b="1">
                <a:solidFill>
                  <a:srgbClr val="5F5F5F"/>
                </a:solidFill>
              </a:rPr>
              <a:t>в 22 районах Смоленской области,</a:t>
            </a:r>
          </a:p>
        </p:txBody>
      </p:sp>
      <p:pic>
        <p:nvPicPr>
          <p:cNvPr id="20487" name="Рисунок 1" descr="Вырезка экрана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04775"/>
            <a:ext cx="2233612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2987675" y="120650"/>
            <a:ext cx="52498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b="1" dirty="0" smtClean="0">
                <a:solidFill>
                  <a:srgbClr val="E60000"/>
                </a:solidFill>
              </a:rPr>
              <a:t>1 дом = 6 000 рублей </a:t>
            </a:r>
          </a:p>
          <a:p>
            <a:pPr eaLnBrk="1" hangingPunct="1">
              <a:defRPr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(5 кубометров дров + доставка)</a:t>
            </a:r>
          </a:p>
        </p:txBody>
      </p:sp>
    </p:spTree>
    <p:extLst>
      <p:ext uri="{BB962C8B-B14F-4D97-AF65-F5344CB8AC3E}">
        <p14:creationId xmlns:p14="http://schemas.microsoft.com/office/powerpoint/2010/main" val="149152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04888" y="1268760"/>
            <a:ext cx="751152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+mj-lt"/>
              </a:rPr>
              <a:t>Важно:</a:t>
            </a:r>
          </a:p>
          <a:p>
            <a:pPr algn="just"/>
            <a:endParaRPr lang="ru-RU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Собирайте не только деньги, но и вещи. Устраивайте акции по сбору одежды, продуктов, средств гигиены, даже мебели и медицинской техники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Собирайте на мероприятиях базу данных жертвователей. Используйте анкеты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Используйте приглашения на мероприятия как подарок благотворителям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Приглашайте СМИ (например, местные газеты, кабельные каналы, представителей сайта района или города)</a:t>
            </a:r>
          </a:p>
          <a:p>
            <a:pPr algn="just"/>
            <a:endParaRPr lang="ru-RU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5616" y="385500"/>
            <a:ext cx="6970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  <a:latin typeface="+mj-lt"/>
              </a:rPr>
              <a:t>Благотворительные мероприятия и акции</a:t>
            </a:r>
            <a:endParaRPr lang="ru-RU" sz="2800" i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490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Общие принципы сбора частных пожертвований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1052736"/>
            <a:ext cx="727280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Просите о пожертвовании в тот момент, когда люди получают или отдают деньги. Пример – свечной ящик в церковной лавке.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Визуализируйте цель – разместите фотографию или рисунок храма. Важно пробуждать в людях эмоции.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Четко и коротко обрисуйте цель сбора средств. Например, нужен ремонт крыши, стоимость 3 млн. рублей, отремонтировать нужно до наступления зимы.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Сделайте так, чтобы человеку было удобно жертвовать (!)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Обязательно отчитывайтесь перед благотворителями. Не только в виде таблиц, но и с помощью фото и видеоотчетов, сообщений в </a:t>
            </a:r>
            <a:r>
              <a:rPr lang="ru-RU" dirty="0" err="1" smtClean="0">
                <a:latin typeface="+mj-lt"/>
              </a:rPr>
              <a:t>соцсетях</a:t>
            </a:r>
            <a:r>
              <a:rPr lang="ru-RU" dirty="0" smtClean="0">
                <a:latin typeface="+mj-lt"/>
              </a:rPr>
              <a:t>, объявлений на досках и т.п.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Работайте над лояльностью жертвователей. Объясняйте, насколько важны регулярные пожертвования. Создавайте и поддерживайте сообщества «друзей милосердия»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288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6" descr="подложка - крест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5975" y="243840"/>
            <a:ext cx="1249681" cy="935108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23554" name="TextBox 4"/>
          <p:cNvSpPr txBox="1">
            <a:spLocks noChangeArrowheads="1"/>
          </p:cNvSpPr>
          <p:nvPr/>
        </p:nvSpPr>
        <p:spPr bwMode="auto">
          <a:xfrm>
            <a:off x="1127756" y="1400433"/>
            <a:ext cx="7016216" cy="21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endParaRPr lang="ru-RU" sz="2800" b="1" dirty="0" smtClean="0">
              <a:solidFill>
                <a:srgbClr val="9D9D9D"/>
              </a:solidFill>
              <a:latin typeface="+mj-lt"/>
              <a:ea typeface="+mj-ea"/>
              <a:cs typeface="Arial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ru-RU" sz="4800" b="1" dirty="0" smtClean="0">
                <a:solidFill>
                  <a:srgbClr val="9D9D9D"/>
                </a:solidFill>
                <a:latin typeface="+mj-lt"/>
                <a:ea typeface="+mj-ea"/>
                <a:cs typeface="Arial" charset="0"/>
              </a:rPr>
              <a:t>СПАСИБО </a:t>
            </a:r>
            <a:r>
              <a:rPr lang="ru-RU" sz="4800" b="1" dirty="0">
                <a:solidFill>
                  <a:srgbClr val="9D9D9D"/>
                </a:solidFill>
                <a:latin typeface="+mj-lt"/>
                <a:ea typeface="+mj-ea"/>
                <a:cs typeface="Arial" charset="0"/>
              </a:rPr>
              <a:t>ЗА ВНИМАНИЕ!</a:t>
            </a:r>
          </a:p>
          <a:p>
            <a:pPr algn="ctr" eaLnBrk="1" hangingPunct="1">
              <a:lnSpc>
                <a:spcPct val="150000"/>
              </a:lnSpc>
            </a:pPr>
            <a:endParaRPr lang="ru-RU" sz="11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9712" y="558924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5856" y="3717032"/>
            <a:ext cx="2343912" cy="163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2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>
                <a:solidFill>
                  <a:srgbClr val="FF0000"/>
                </a:solidFill>
                <a:cs typeface="Arial" charset="0"/>
              </a:rPr>
              <a:t>Приложение</a:t>
            </a:r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. Терминология</a:t>
            </a:r>
            <a:r>
              <a:rPr lang="ru-RU" sz="3000" b="1" dirty="0">
                <a:solidFill>
                  <a:srgbClr val="FF0000"/>
                </a:solidFill>
                <a:cs typeface="Arial" charset="0"/>
              </a:rPr>
              <a:t>.</a:t>
            </a: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1556792"/>
            <a:ext cx="78488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err="1" smtClean="0">
                <a:latin typeface="+mj-lt"/>
              </a:rPr>
              <a:t>Фандрайзинг</a:t>
            </a:r>
            <a:r>
              <a:rPr lang="ru-RU" sz="2400" b="1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(</a:t>
            </a:r>
            <a:r>
              <a:rPr lang="ru-RU" sz="2400" dirty="0" smtClean="0">
                <a:latin typeface="+mj-lt"/>
              </a:rPr>
              <a:t>англ. 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f</a:t>
            </a:r>
            <a:r>
              <a:rPr lang="en-US" sz="2400" dirty="0" smtClean="0">
                <a:latin typeface="+mj-lt"/>
              </a:rPr>
              <a:t>undraising)</a:t>
            </a:r>
            <a:r>
              <a:rPr lang="ru-RU" sz="2400" dirty="0" smtClean="0">
                <a:latin typeface="+mj-lt"/>
              </a:rPr>
              <a:t>, дословно</a:t>
            </a:r>
            <a:r>
              <a:rPr lang="en-US" sz="2400" dirty="0" smtClean="0">
                <a:latin typeface="+mj-lt"/>
              </a:rPr>
              <a:t> –</a:t>
            </a:r>
            <a:r>
              <a:rPr lang="ru-RU" sz="2400" dirty="0" smtClean="0">
                <a:latin typeface="+mj-lt"/>
              </a:rPr>
              <a:t> увеличение ресурсов, сбор денежных средств. Деятельность, направленная на привлечение ресурсов на некоммерческие проекты.</a:t>
            </a:r>
          </a:p>
          <a:p>
            <a:pPr algn="just"/>
            <a:endParaRPr lang="ru-RU" sz="2400" dirty="0">
              <a:latin typeface="+mj-lt"/>
            </a:endParaRPr>
          </a:p>
          <a:p>
            <a:pPr algn="just"/>
            <a:r>
              <a:rPr lang="ru-RU" sz="2400" b="1" dirty="0" smtClean="0">
                <a:latin typeface="+mj-lt"/>
              </a:rPr>
              <a:t>Ресурсы </a:t>
            </a:r>
            <a:r>
              <a:rPr lang="ru-RU" sz="2400" dirty="0" smtClean="0">
                <a:latin typeface="+mj-lt"/>
              </a:rPr>
              <a:t>– денежные средства, товары, услуги, помещение, контакты, информация и т.п.</a:t>
            </a:r>
          </a:p>
          <a:p>
            <a:pPr algn="just"/>
            <a:endParaRPr lang="ru-RU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6626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err="1" smtClean="0">
                <a:solidFill>
                  <a:srgbClr val="FF0000"/>
                </a:solidFill>
                <a:cs typeface="Arial" charset="0"/>
              </a:rPr>
              <a:t>Приложение.Терминология</a:t>
            </a:r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.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1196752"/>
            <a:ext cx="648072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 smtClean="0">
                <a:latin typeface="+mj-lt"/>
              </a:rPr>
              <a:t>Фандрайзер</a:t>
            </a:r>
            <a:r>
              <a:rPr lang="ru-RU" b="1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– человек, отвечающий за привлечение ресурсов</a:t>
            </a:r>
          </a:p>
          <a:p>
            <a:pPr algn="just"/>
            <a:endParaRPr lang="ru-RU" dirty="0">
              <a:latin typeface="+mj-lt"/>
            </a:endParaRPr>
          </a:p>
          <a:p>
            <a:pPr algn="just"/>
            <a:r>
              <a:rPr lang="ru-RU" b="1" dirty="0" smtClean="0">
                <a:latin typeface="+mj-lt"/>
              </a:rPr>
              <a:t>Жертвователь –</a:t>
            </a:r>
            <a:r>
              <a:rPr lang="ru-RU" dirty="0" smtClean="0">
                <a:latin typeface="+mj-lt"/>
              </a:rPr>
              <a:t> благотворитель, физическое или юридическое лицо, передающее средства безвозмездно и бескорыстно</a:t>
            </a:r>
          </a:p>
          <a:p>
            <a:pPr algn="just"/>
            <a:endParaRPr lang="ru-RU" dirty="0">
              <a:latin typeface="+mj-lt"/>
            </a:endParaRPr>
          </a:p>
          <a:p>
            <a:pPr algn="just"/>
            <a:r>
              <a:rPr lang="ru-RU" b="1" dirty="0" smtClean="0">
                <a:latin typeface="+mj-lt"/>
              </a:rPr>
              <a:t>Партнер</a:t>
            </a:r>
            <a:r>
              <a:rPr lang="ru-RU" dirty="0" smtClean="0">
                <a:latin typeface="+mj-lt"/>
              </a:rPr>
              <a:t> -  организация,  взаимодействие с которой направлено на совместное решение какой-либо социальной проблемы при взаимной активности обеих сторон. Как правило, предполагает долгосрочное сотрудничество</a:t>
            </a:r>
          </a:p>
          <a:p>
            <a:pPr algn="just"/>
            <a:endParaRPr lang="ru-RU" dirty="0" smtClean="0">
              <a:latin typeface="+mj-lt"/>
            </a:endParaRPr>
          </a:p>
          <a:p>
            <a:pPr algn="just"/>
            <a:r>
              <a:rPr lang="ru-RU" b="1" dirty="0" smtClean="0">
                <a:latin typeface="+mj-lt"/>
              </a:rPr>
              <a:t>Спонсор </a:t>
            </a:r>
            <a:r>
              <a:rPr lang="ru-RU" dirty="0" smtClean="0">
                <a:latin typeface="+mj-lt"/>
              </a:rPr>
              <a:t>- физическое или юридическое лицо, которое обеспечивает поддержку, подобную благотворителю, но не бескорыстную.  Как правило, в обмен на рекламу.</a:t>
            </a:r>
          </a:p>
          <a:p>
            <a:pPr algn="just"/>
            <a:endParaRPr lang="ru-RU" dirty="0">
              <a:latin typeface="+mj-lt"/>
            </a:endParaRPr>
          </a:p>
          <a:p>
            <a:pPr algn="just"/>
            <a:r>
              <a:rPr lang="ru-RU" b="1" dirty="0" smtClean="0">
                <a:latin typeface="+mj-lt"/>
              </a:rPr>
              <a:t>НКО</a:t>
            </a:r>
            <a:r>
              <a:rPr lang="ru-RU" dirty="0" smtClean="0">
                <a:latin typeface="+mj-lt"/>
              </a:rPr>
              <a:t> – некоммерческая организация</a:t>
            </a:r>
          </a:p>
          <a:p>
            <a:pPr algn="just"/>
            <a:endParaRPr lang="ru-RU" dirty="0" smtClean="0">
              <a:latin typeface="+mj-lt"/>
            </a:endParaRPr>
          </a:p>
          <a:p>
            <a:pPr algn="just"/>
            <a:r>
              <a:rPr lang="ru-RU" b="1" dirty="0" smtClean="0">
                <a:latin typeface="+mj-lt"/>
              </a:rPr>
              <a:t>ННО</a:t>
            </a:r>
            <a:r>
              <a:rPr lang="ru-RU" dirty="0" smtClean="0">
                <a:latin typeface="+mj-lt"/>
              </a:rPr>
              <a:t> – некоммерческая неправительственная организация</a:t>
            </a:r>
          </a:p>
          <a:p>
            <a:pPr algn="just"/>
            <a:endParaRPr lang="ru-RU" dirty="0">
              <a:latin typeface="+mj-lt"/>
            </a:endParaRPr>
          </a:p>
          <a:p>
            <a:pPr algn="just"/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2487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err="1">
                <a:solidFill>
                  <a:srgbClr val="FF0000"/>
                </a:solidFill>
                <a:cs typeface="Arial" charset="0"/>
              </a:rPr>
              <a:t>Приложение.Терминология</a:t>
            </a:r>
            <a:r>
              <a:rPr lang="ru-RU" sz="3000" b="1" dirty="0">
                <a:solidFill>
                  <a:srgbClr val="FF0000"/>
                </a:solidFill>
                <a:cs typeface="Arial" charset="0"/>
              </a:rPr>
              <a:t>.</a:t>
            </a: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1672" y="1196752"/>
            <a:ext cx="59485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dirty="0">
              <a:latin typeface="+mj-lt"/>
            </a:endParaRPr>
          </a:p>
          <a:p>
            <a:pPr algn="just"/>
            <a:r>
              <a:rPr lang="ru-RU" b="1" dirty="0" err="1" smtClean="0">
                <a:latin typeface="+mj-lt"/>
              </a:rPr>
              <a:t>Краудфандинг</a:t>
            </a:r>
            <a:r>
              <a:rPr lang="ru-RU" dirty="0" smtClean="0">
                <a:latin typeface="+mj-lt"/>
              </a:rPr>
              <a:t> (англ. </a:t>
            </a:r>
            <a:r>
              <a:rPr lang="en-US" dirty="0" smtClean="0">
                <a:latin typeface="+mj-lt"/>
              </a:rPr>
              <a:t>Crowd – </a:t>
            </a:r>
            <a:r>
              <a:rPr lang="ru-RU" dirty="0" smtClean="0">
                <a:latin typeface="+mj-lt"/>
              </a:rPr>
              <a:t>толпа, </a:t>
            </a:r>
            <a:r>
              <a:rPr lang="en-US" dirty="0" smtClean="0">
                <a:latin typeface="+mj-lt"/>
              </a:rPr>
              <a:t>funding </a:t>
            </a:r>
            <a:r>
              <a:rPr lang="ru-RU" dirty="0" smtClean="0">
                <a:latin typeface="+mj-lt"/>
              </a:rPr>
              <a:t>– финансирование) – народное финансирование, «с миру по нитке». </a:t>
            </a:r>
            <a:r>
              <a:rPr lang="ru-RU" dirty="0" err="1" smtClean="0">
                <a:latin typeface="+mj-lt"/>
              </a:rPr>
              <a:t>М.б</a:t>
            </a:r>
            <a:r>
              <a:rPr lang="ru-RU" dirty="0" smtClean="0">
                <a:latin typeface="+mj-lt"/>
              </a:rPr>
              <a:t>. коммерческим и некоммерческим</a:t>
            </a:r>
            <a:r>
              <a:rPr lang="en-US" dirty="0" smtClean="0">
                <a:latin typeface="+mj-lt"/>
              </a:rPr>
              <a:t>.</a:t>
            </a:r>
            <a:endParaRPr lang="ru-RU" dirty="0" smtClean="0">
              <a:latin typeface="+mj-lt"/>
            </a:endParaRPr>
          </a:p>
          <a:p>
            <a:pPr algn="just"/>
            <a:endParaRPr lang="ru-RU" dirty="0" smtClean="0">
              <a:latin typeface="+mj-lt"/>
            </a:endParaRPr>
          </a:p>
          <a:p>
            <a:pPr algn="just"/>
            <a:endParaRPr lang="ru-RU" dirty="0" smtClean="0">
              <a:latin typeface="+mj-lt"/>
            </a:endParaRPr>
          </a:p>
          <a:p>
            <a:pPr algn="just"/>
            <a:r>
              <a:rPr lang="ru-RU" b="1" dirty="0" err="1" smtClean="0">
                <a:latin typeface="+mj-lt"/>
              </a:rPr>
              <a:t>Краудсорсинг</a:t>
            </a:r>
            <a:r>
              <a:rPr lang="ru-RU" b="1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(англ. </a:t>
            </a:r>
            <a:r>
              <a:rPr lang="en-US" dirty="0" smtClean="0">
                <a:latin typeface="+mj-lt"/>
              </a:rPr>
              <a:t>Sourcing</a:t>
            </a:r>
            <a:r>
              <a:rPr lang="ru-RU" dirty="0" smtClean="0">
                <a:latin typeface="+mj-lt"/>
              </a:rPr>
              <a:t> – предоставление ресурсов) – передача производственных функций кругу лиц. Например, решение социальной задачи силами добровольцев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9207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6053</TotalTime>
  <Words>846</Words>
  <Application>Microsoft Office PowerPoint</Application>
  <PresentationFormat>Экран (4:3)</PresentationFormat>
  <Paragraphs>146</Paragraphs>
  <Slides>18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Справедливость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Общие принципы сбора частных пожертвований</vt:lpstr>
      <vt:lpstr>Презентация PowerPoint</vt:lpstr>
      <vt:lpstr>Приложение. Терминология.</vt:lpstr>
      <vt:lpstr>Приложение.Терминология.</vt:lpstr>
      <vt:lpstr>Приложение.Терминология.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Владлена Калашникова</dc:creator>
  <cp:lastModifiedBy>Игорь</cp:lastModifiedBy>
  <cp:revision>466</cp:revision>
  <dcterms:modified xsi:type="dcterms:W3CDTF">2015-02-11T21:04:47Z</dcterms:modified>
</cp:coreProperties>
</file>