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476" r:id="rId2"/>
    <p:sldId id="507" r:id="rId3"/>
    <p:sldId id="564" r:id="rId4"/>
    <p:sldId id="471" r:id="rId5"/>
    <p:sldId id="509" r:id="rId6"/>
    <p:sldId id="508" r:id="rId7"/>
    <p:sldId id="503" r:id="rId8"/>
    <p:sldId id="536" r:id="rId9"/>
    <p:sldId id="434" r:id="rId10"/>
    <p:sldId id="502" r:id="rId11"/>
    <p:sldId id="555" r:id="rId12"/>
    <p:sldId id="553" r:id="rId13"/>
    <p:sldId id="552" r:id="rId14"/>
    <p:sldId id="557" r:id="rId15"/>
    <p:sldId id="551" r:id="rId16"/>
    <p:sldId id="563" r:id="rId17"/>
    <p:sldId id="504" r:id="rId18"/>
    <p:sldId id="535" r:id="rId19"/>
    <p:sldId id="549" r:id="rId20"/>
    <p:sldId id="550" r:id="rId21"/>
    <p:sldId id="543" r:id="rId22"/>
    <p:sldId id="473" r:id="rId23"/>
    <p:sldId id="500" r:id="rId24"/>
    <p:sldId id="494" r:id="rId25"/>
    <p:sldId id="458" r:id="rId26"/>
    <p:sldId id="456" r:id="rId27"/>
    <p:sldId id="460" r:id="rId28"/>
    <p:sldId id="424" r:id="rId29"/>
    <p:sldId id="440" r:id="rId30"/>
    <p:sldId id="451" r:id="rId31"/>
    <p:sldId id="453" r:id="rId32"/>
    <p:sldId id="506" r:id="rId33"/>
    <p:sldId id="445" r:id="rId34"/>
    <p:sldId id="488" r:id="rId35"/>
    <p:sldId id="464" r:id="rId36"/>
    <p:sldId id="446" r:id="rId37"/>
    <p:sldId id="489" r:id="rId38"/>
    <p:sldId id="490" r:id="rId39"/>
    <p:sldId id="495" r:id="rId40"/>
    <p:sldId id="491" r:id="rId41"/>
    <p:sldId id="562" r:id="rId42"/>
    <p:sldId id="547" r:id="rId43"/>
    <p:sldId id="466" r:id="rId44"/>
    <p:sldId id="534" r:id="rId45"/>
    <p:sldId id="493" r:id="rId46"/>
    <p:sldId id="469" r:id="rId47"/>
    <p:sldId id="479" r:id="rId48"/>
    <p:sldId id="474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1700" kern="1200">
        <a:solidFill>
          <a:srgbClr val="000000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42C"/>
    <a:srgbClr val="0033CC"/>
    <a:srgbClr val="990099"/>
    <a:srgbClr val="003300"/>
    <a:srgbClr val="002EC0"/>
    <a:srgbClr val="F9F9F9"/>
    <a:srgbClr val="E8E8E8"/>
    <a:srgbClr val="3E6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50" autoAdjust="0"/>
    <p:restoredTop sz="94613" autoAdjust="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5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7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3AABD3-D5A3-4987-9090-A9B9CC2AA546}" type="doc">
      <dgm:prSet loTypeId="urn:microsoft.com/office/officeart/2005/8/layout/vProcess5" loCatId="process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8DF26A39-3B9B-419D-91D0-129621078C5C}">
      <dgm:prSet phldrT="[Текст]" custT="1"/>
      <dgm:spPr>
        <a:ln>
          <a:solidFill>
            <a:srgbClr val="FFFF00"/>
          </a:solidFill>
        </a:ln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/>
            <a:t>    ХРАМ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/>
            <a:t>СВ.ПРП. СЕРАФИМА ВЫРИЦКОГО 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/>
            <a:t> с 2005 г.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dirty="0"/>
        </a:p>
      </dgm:t>
    </dgm:pt>
    <dgm:pt modelId="{5A64C16A-B929-4B24-B9D5-34F2987579E2}" type="parTrans" cxnId="{7A428FFE-512E-416C-93BF-CAEC323018D1}">
      <dgm:prSet/>
      <dgm:spPr/>
      <dgm:t>
        <a:bodyPr/>
        <a:lstStyle/>
        <a:p>
          <a:endParaRPr lang="ru-RU"/>
        </a:p>
      </dgm:t>
    </dgm:pt>
    <dgm:pt modelId="{033DB07D-B0C9-41A7-851D-5D151E73E88B}" type="sibTrans" cxnId="{7A428FFE-512E-416C-93BF-CAEC323018D1}">
      <dgm:prSet/>
      <dgm:spPr/>
      <dgm:t>
        <a:bodyPr/>
        <a:lstStyle/>
        <a:p>
          <a:endParaRPr lang="ru-RU"/>
        </a:p>
      </dgm:t>
    </dgm:pt>
    <dgm:pt modelId="{6FE8EC9B-C483-44F1-B482-3A7CFBD6E89E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bg1"/>
              </a:solidFill>
            </a:rPr>
            <a:t>С 2012 г. </a:t>
          </a:r>
          <a:r>
            <a:rPr lang="ru-RU" sz="1800" b="1" dirty="0" smtClean="0"/>
            <a:t>УЧЕБНО-МЕТОДИЧЕСКИЙ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РЕСУРСНЫЙ ЦЕНТР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ПО РАБОТЕ С  РОДСТВЕННИКАМИ НАРКОЗАВИСИМЫХ ЛЮДЕЙ</a:t>
          </a:r>
          <a:endParaRPr lang="ru-RU" sz="1500" dirty="0" smtClean="0"/>
        </a:p>
        <a:p>
          <a:pPr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dirty="0"/>
        </a:p>
      </dgm:t>
    </dgm:pt>
    <dgm:pt modelId="{6C6FFF35-C504-44F4-8163-5AEC299C7534}" type="parTrans" cxnId="{2DFD1239-EEA8-4507-ACB9-7A4D8863B5F2}">
      <dgm:prSet/>
      <dgm:spPr/>
      <dgm:t>
        <a:bodyPr/>
        <a:lstStyle/>
        <a:p>
          <a:endParaRPr lang="ru-RU"/>
        </a:p>
      </dgm:t>
    </dgm:pt>
    <dgm:pt modelId="{14DEC3CB-46D1-421E-BEE7-5D3A4F300483}" type="sibTrans" cxnId="{2DFD1239-EEA8-4507-ACB9-7A4D8863B5F2}">
      <dgm:prSet/>
      <dgm:spPr/>
      <dgm:t>
        <a:bodyPr/>
        <a:lstStyle/>
        <a:p>
          <a:endParaRPr lang="ru-RU"/>
        </a:p>
      </dgm:t>
    </dgm:pt>
    <dgm:pt modelId="{E4B19CDB-A951-48F1-B456-190A51689475}">
      <dgm:prSet phldrT="[Текст]" custT="1"/>
      <dgm:spPr>
        <a:solidFill>
          <a:srgbClr val="669900"/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>
              <a:solidFill>
                <a:schemeClr val="bg1"/>
              </a:solidFill>
            </a:rPr>
            <a:t>с 1995 г. </a:t>
          </a:r>
          <a:r>
            <a:rPr lang="ru-RU" sz="2400" b="1" dirty="0" smtClean="0"/>
            <a:t>ПРАВОСЛАВНОЕ СЕСТРИЧЕСТВО 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/>
            <a:t>культурно-просветительская, миссионерская, благотворительная, образовательная деятельность</a:t>
          </a:r>
        </a:p>
      </dgm:t>
    </dgm:pt>
    <dgm:pt modelId="{31A6AAE1-EC82-40DB-BB78-94934542FE1A}" type="parTrans" cxnId="{0678C9A6-04D9-4C2C-B8FE-53B0E53C94CB}">
      <dgm:prSet/>
      <dgm:spPr/>
      <dgm:t>
        <a:bodyPr/>
        <a:lstStyle/>
        <a:p>
          <a:endParaRPr lang="ru-RU"/>
        </a:p>
      </dgm:t>
    </dgm:pt>
    <dgm:pt modelId="{3310CE4C-F51A-4A2F-BA7F-6F21274F1E5A}" type="sibTrans" cxnId="{0678C9A6-04D9-4C2C-B8FE-53B0E53C94CB}">
      <dgm:prSet/>
      <dgm:spPr/>
      <dgm:t>
        <a:bodyPr/>
        <a:lstStyle/>
        <a:p>
          <a:endParaRPr lang="ru-RU"/>
        </a:p>
      </dgm:t>
    </dgm:pt>
    <dgm:pt modelId="{7E0CDBDB-9C11-400C-9CA4-5498CD5032FE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bg1"/>
              </a:solidFill>
            </a:rPr>
            <a:t>С 2000 г</a:t>
          </a:r>
          <a:r>
            <a:rPr lang="ru-RU" sz="2000" b="1" dirty="0" smtClean="0">
              <a:solidFill>
                <a:srgbClr val="0039AC"/>
              </a:solidFill>
            </a:rPr>
            <a:t>. </a:t>
          </a:r>
          <a:r>
            <a:rPr lang="ru-RU" sz="2000" b="1" dirty="0" smtClean="0"/>
            <a:t>ДУШЕПОПЕЧИТЕЛЬСКИЙ ЦЕНТР «ОМОФОР»</a:t>
          </a:r>
        </a:p>
        <a:p>
          <a:pPr algn="ctr"/>
          <a:r>
            <a:rPr lang="ru-RU" sz="1800" b="1" dirty="0" smtClean="0"/>
            <a:t>ПОМОЩЬ ЗАВИСИМЫМ И СОЗАВИСИМЫМ</a:t>
          </a:r>
          <a:endParaRPr lang="ru-RU" sz="1800" dirty="0"/>
        </a:p>
      </dgm:t>
    </dgm:pt>
    <dgm:pt modelId="{B0B67B9E-6C51-4A0E-AF1C-41D7B50FA15E}" type="parTrans" cxnId="{4055FF36-4314-4FA9-9C4F-31D5A72B1984}">
      <dgm:prSet/>
      <dgm:spPr/>
      <dgm:t>
        <a:bodyPr/>
        <a:lstStyle/>
        <a:p>
          <a:endParaRPr lang="ru-RU"/>
        </a:p>
      </dgm:t>
    </dgm:pt>
    <dgm:pt modelId="{D9566F71-38B1-47CA-BB09-25CFBA14929A}" type="sibTrans" cxnId="{4055FF36-4314-4FA9-9C4F-31D5A72B1984}">
      <dgm:prSet/>
      <dgm:spPr/>
      <dgm:t>
        <a:bodyPr/>
        <a:lstStyle/>
        <a:p>
          <a:endParaRPr lang="ru-RU"/>
        </a:p>
      </dgm:t>
    </dgm:pt>
    <dgm:pt modelId="{4733F720-588E-468F-A71A-82C456F9286C}" type="pres">
      <dgm:prSet presAssocID="{1D3AABD3-D5A3-4987-9090-A9B9CC2AA54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387B7A-5466-40AA-BC6E-1F6871DF3F14}" type="pres">
      <dgm:prSet presAssocID="{1D3AABD3-D5A3-4987-9090-A9B9CC2AA546}" presName="dummyMaxCanvas" presStyleCnt="0">
        <dgm:presLayoutVars/>
      </dgm:prSet>
      <dgm:spPr/>
    </dgm:pt>
    <dgm:pt modelId="{342FBAF5-0199-4117-AA79-E606918861A9}" type="pres">
      <dgm:prSet presAssocID="{1D3AABD3-D5A3-4987-9090-A9B9CC2AA546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91E69B-A26A-4215-B55E-77DD2003FA8F}" type="pres">
      <dgm:prSet presAssocID="{1D3AABD3-D5A3-4987-9090-A9B9CC2AA546}" presName="FourNodes_2" presStyleLbl="node1" presStyleIdx="1" presStyleCnt="4" custScaleX="112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017A6-3CBA-4C3A-82C3-E3D351AAA335}" type="pres">
      <dgm:prSet presAssocID="{1D3AABD3-D5A3-4987-9090-A9B9CC2AA546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F08E2A-2669-430D-B4D0-4DC6D80E4DE3}" type="pres">
      <dgm:prSet presAssocID="{1D3AABD3-D5A3-4987-9090-A9B9CC2AA546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ED39F3-5168-4A15-9030-76ECC5CFBF27}" type="pres">
      <dgm:prSet presAssocID="{1D3AABD3-D5A3-4987-9090-A9B9CC2AA546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7665F-F886-4FCA-96D9-F6C68E0A3B27}" type="pres">
      <dgm:prSet presAssocID="{1D3AABD3-D5A3-4987-9090-A9B9CC2AA546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94A670-F702-47FC-A383-C13E98778CD1}" type="pres">
      <dgm:prSet presAssocID="{1D3AABD3-D5A3-4987-9090-A9B9CC2AA546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2BC411-8FAE-4314-869B-4A01DD433ECC}" type="pres">
      <dgm:prSet presAssocID="{1D3AABD3-D5A3-4987-9090-A9B9CC2AA546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D01E9-B680-4396-ACE0-294A2E8E0417}" type="pres">
      <dgm:prSet presAssocID="{1D3AABD3-D5A3-4987-9090-A9B9CC2AA546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2863A-8037-468B-BA81-4AFF9D50DF8C}" type="pres">
      <dgm:prSet presAssocID="{1D3AABD3-D5A3-4987-9090-A9B9CC2AA546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D1BC49-C7DE-4690-9B16-A8FEBF34AC19}" type="pres">
      <dgm:prSet presAssocID="{1D3AABD3-D5A3-4987-9090-A9B9CC2AA546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D98B4D-AFB0-4228-A3FA-C1237DC29EA4}" type="presOf" srcId="{E4B19CDB-A951-48F1-B456-190A51689475}" destId="{AA2D01E9-B680-4396-ACE0-294A2E8E0417}" srcOrd="1" destOrd="0" presId="urn:microsoft.com/office/officeart/2005/8/layout/vProcess5"/>
    <dgm:cxn modelId="{3EFDBBF7-5918-45E1-9538-316952E21551}" type="presOf" srcId="{033DB07D-B0C9-41A7-851D-5D151E73E88B}" destId="{A5ED39F3-5168-4A15-9030-76ECC5CFBF27}" srcOrd="0" destOrd="0" presId="urn:microsoft.com/office/officeart/2005/8/layout/vProcess5"/>
    <dgm:cxn modelId="{55B43213-BE63-49A8-8AF4-E9437F28A1A8}" type="presOf" srcId="{6FE8EC9B-C483-44F1-B482-3A7CFBD6E89E}" destId="{58D1BC49-C7DE-4690-9B16-A8FEBF34AC19}" srcOrd="1" destOrd="0" presId="urn:microsoft.com/office/officeart/2005/8/layout/vProcess5"/>
    <dgm:cxn modelId="{5245CDBF-E9F5-4602-88F4-907CF899E0DB}" type="presOf" srcId="{8DF26A39-3B9B-419D-91D0-129621078C5C}" destId="{342FBAF5-0199-4117-AA79-E606918861A9}" srcOrd="0" destOrd="0" presId="urn:microsoft.com/office/officeart/2005/8/layout/vProcess5"/>
    <dgm:cxn modelId="{DD3A2B27-F826-4D9A-B575-5D8246DA0078}" type="presOf" srcId="{1D3AABD3-D5A3-4987-9090-A9B9CC2AA546}" destId="{4733F720-588E-468F-A71A-82C456F9286C}" srcOrd="0" destOrd="0" presId="urn:microsoft.com/office/officeart/2005/8/layout/vProcess5"/>
    <dgm:cxn modelId="{6B5DAD48-54F0-4A8A-A3CA-144FA32073F6}" type="presOf" srcId="{8DF26A39-3B9B-419D-91D0-129621078C5C}" destId="{6C2BC411-8FAE-4314-869B-4A01DD433ECC}" srcOrd="1" destOrd="0" presId="urn:microsoft.com/office/officeart/2005/8/layout/vProcess5"/>
    <dgm:cxn modelId="{4055FF36-4314-4FA9-9C4F-31D5A72B1984}" srcId="{1D3AABD3-D5A3-4987-9090-A9B9CC2AA546}" destId="{7E0CDBDB-9C11-400C-9CA4-5498CD5032FE}" srcOrd="2" destOrd="0" parTransId="{B0B67B9E-6C51-4A0E-AF1C-41D7B50FA15E}" sibTransId="{D9566F71-38B1-47CA-BB09-25CFBA14929A}"/>
    <dgm:cxn modelId="{44294FD6-F24E-45A1-91B6-47113F7CA5B2}" type="presOf" srcId="{D9566F71-38B1-47CA-BB09-25CFBA14929A}" destId="{2894A670-F702-47FC-A383-C13E98778CD1}" srcOrd="0" destOrd="0" presId="urn:microsoft.com/office/officeart/2005/8/layout/vProcess5"/>
    <dgm:cxn modelId="{1C2A9119-0B89-4C95-950F-C7910E78E83B}" type="presOf" srcId="{6FE8EC9B-C483-44F1-B482-3A7CFBD6E89E}" destId="{10F08E2A-2669-430D-B4D0-4DC6D80E4DE3}" srcOrd="0" destOrd="0" presId="urn:microsoft.com/office/officeart/2005/8/layout/vProcess5"/>
    <dgm:cxn modelId="{0678C9A6-04D9-4C2C-B8FE-53B0E53C94CB}" srcId="{1D3AABD3-D5A3-4987-9090-A9B9CC2AA546}" destId="{E4B19CDB-A951-48F1-B456-190A51689475}" srcOrd="1" destOrd="0" parTransId="{31A6AAE1-EC82-40DB-BB78-94934542FE1A}" sibTransId="{3310CE4C-F51A-4A2F-BA7F-6F21274F1E5A}"/>
    <dgm:cxn modelId="{E3886903-E1DC-4A50-9827-FCC0FBB97689}" type="presOf" srcId="{3310CE4C-F51A-4A2F-BA7F-6F21274F1E5A}" destId="{B5A7665F-F886-4FCA-96D9-F6C68E0A3B27}" srcOrd="0" destOrd="0" presId="urn:microsoft.com/office/officeart/2005/8/layout/vProcess5"/>
    <dgm:cxn modelId="{2DFD1239-EEA8-4507-ACB9-7A4D8863B5F2}" srcId="{1D3AABD3-D5A3-4987-9090-A9B9CC2AA546}" destId="{6FE8EC9B-C483-44F1-B482-3A7CFBD6E89E}" srcOrd="3" destOrd="0" parTransId="{6C6FFF35-C504-44F4-8163-5AEC299C7534}" sibTransId="{14DEC3CB-46D1-421E-BEE7-5D3A4F300483}"/>
    <dgm:cxn modelId="{7A428FFE-512E-416C-93BF-CAEC323018D1}" srcId="{1D3AABD3-D5A3-4987-9090-A9B9CC2AA546}" destId="{8DF26A39-3B9B-419D-91D0-129621078C5C}" srcOrd="0" destOrd="0" parTransId="{5A64C16A-B929-4B24-B9D5-34F2987579E2}" sibTransId="{033DB07D-B0C9-41A7-851D-5D151E73E88B}"/>
    <dgm:cxn modelId="{5A64F399-1BFA-4404-81C8-12DA216828F4}" type="presOf" srcId="{7E0CDBDB-9C11-400C-9CA4-5498CD5032FE}" destId="{BD5017A6-3CBA-4C3A-82C3-E3D351AAA335}" srcOrd="0" destOrd="0" presId="urn:microsoft.com/office/officeart/2005/8/layout/vProcess5"/>
    <dgm:cxn modelId="{BE459095-6549-4622-948E-7A7D8EF07032}" type="presOf" srcId="{E4B19CDB-A951-48F1-B456-190A51689475}" destId="{9591E69B-A26A-4215-B55E-77DD2003FA8F}" srcOrd="0" destOrd="0" presId="urn:microsoft.com/office/officeart/2005/8/layout/vProcess5"/>
    <dgm:cxn modelId="{5B7CBBAE-6BD2-48C5-B611-19E49212FA80}" type="presOf" srcId="{7E0CDBDB-9C11-400C-9CA4-5498CD5032FE}" destId="{2502863A-8037-468B-BA81-4AFF9D50DF8C}" srcOrd="1" destOrd="0" presId="urn:microsoft.com/office/officeart/2005/8/layout/vProcess5"/>
    <dgm:cxn modelId="{5E646002-63B0-44BB-B2D0-80A3E8E673C8}" type="presParOf" srcId="{4733F720-588E-468F-A71A-82C456F9286C}" destId="{23387B7A-5466-40AA-BC6E-1F6871DF3F14}" srcOrd="0" destOrd="0" presId="urn:microsoft.com/office/officeart/2005/8/layout/vProcess5"/>
    <dgm:cxn modelId="{3A8CD0D1-5519-41F5-9E2F-77C98D18D57C}" type="presParOf" srcId="{4733F720-588E-468F-A71A-82C456F9286C}" destId="{342FBAF5-0199-4117-AA79-E606918861A9}" srcOrd="1" destOrd="0" presId="urn:microsoft.com/office/officeart/2005/8/layout/vProcess5"/>
    <dgm:cxn modelId="{F093C180-9C85-4362-9584-814E40DFFD93}" type="presParOf" srcId="{4733F720-588E-468F-A71A-82C456F9286C}" destId="{9591E69B-A26A-4215-B55E-77DD2003FA8F}" srcOrd="2" destOrd="0" presId="urn:microsoft.com/office/officeart/2005/8/layout/vProcess5"/>
    <dgm:cxn modelId="{E5428596-F32B-46ED-A0EC-C25A8F524F51}" type="presParOf" srcId="{4733F720-588E-468F-A71A-82C456F9286C}" destId="{BD5017A6-3CBA-4C3A-82C3-E3D351AAA335}" srcOrd="3" destOrd="0" presId="urn:microsoft.com/office/officeart/2005/8/layout/vProcess5"/>
    <dgm:cxn modelId="{F350029F-69BD-4ED0-95B2-3358198C6762}" type="presParOf" srcId="{4733F720-588E-468F-A71A-82C456F9286C}" destId="{10F08E2A-2669-430D-B4D0-4DC6D80E4DE3}" srcOrd="4" destOrd="0" presId="urn:microsoft.com/office/officeart/2005/8/layout/vProcess5"/>
    <dgm:cxn modelId="{82CF7ADD-EDE6-412C-ADD1-1F6A6A7FD761}" type="presParOf" srcId="{4733F720-588E-468F-A71A-82C456F9286C}" destId="{A5ED39F3-5168-4A15-9030-76ECC5CFBF27}" srcOrd="5" destOrd="0" presId="urn:microsoft.com/office/officeart/2005/8/layout/vProcess5"/>
    <dgm:cxn modelId="{615B4421-6EED-41C8-A5DC-567E6410477E}" type="presParOf" srcId="{4733F720-588E-468F-A71A-82C456F9286C}" destId="{B5A7665F-F886-4FCA-96D9-F6C68E0A3B27}" srcOrd="6" destOrd="0" presId="urn:microsoft.com/office/officeart/2005/8/layout/vProcess5"/>
    <dgm:cxn modelId="{A24F26BA-E5C7-470E-99EF-DA64CBCD1FDF}" type="presParOf" srcId="{4733F720-588E-468F-A71A-82C456F9286C}" destId="{2894A670-F702-47FC-A383-C13E98778CD1}" srcOrd="7" destOrd="0" presId="urn:microsoft.com/office/officeart/2005/8/layout/vProcess5"/>
    <dgm:cxn modelId="{14BA03D8-26EC-4DFB-8640-939EA06A03D3}" type="presParOf" srcId="{4733F720-588E-468F-A71A-82C456F9286C}" destId="{6C2BC411-8FAE-4314-869B-4A01DD433ECC}" srcOrd="8" destOrd="0" presId="urn:microsoft.com/office/officeart/2005/8/layout/vProcess5"/>
    <dgm:cxn modelId="{6C0FDDA9-BB2B-4849-97D9-2868C6CB97B8}" type="presParOf" srcId="{4733F720-588E-468F-A71A-82C456F9286C}" destId="{AA2D01E9-B680-4396-ACE0-294A2E8E0417}" srcOrd="9" destOrd="0" presId="urn:microsoft.com/office/officeart/2005/8/layout/vProcess5"/>
    <dgm:cxn modelId="{7CA65233-0D39-4B57-9627-FA51532886CB}" type="presParOf" srcId="{4733F720-588E-468F-A71A-82C456F9286C}" destId="{2502863A-8037-468B-BA81-4AFF9D50DF8C}" srcOrd="10" destOrd="0" presId="urn:microsoft.com/office/officeart/2005/8/layout/vProcess5"/>
    <dgm:cxn modelId="{7B7ACACF-2341-4BB9-AC60-C01FBE4DCAA9}" type="presParOf" srcId="{4733F720-588E-468F-A71A-82C456F9286C}" destId="{58D1BC49-C7DE-4690-9B16-A8FEBF34AC19}" srcOrd="11" destOrd="0" presId="urn:microsoft.com/office/officeart/2005/8/layout/vProcess5"/>
  </dgm:cxnLst>
  <dgm:bg/>
  <dgm:whole>
    <a:ln w="57150">
      <a:solidFill>
        <a:srgbClr val="0070C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AADB17-FBB0-4395-B796-7F027AA1142D}" type="doc">
      <dgm:prSet loTypeId="urn:microsoft.com/office/officeart/2005/8/layout/venn2" loCatId="relationship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F2285C27-EF18-4857-BE21-C362561FABB2}">
      <dgm:prSet phldrT="[Текст]" custT="1"/>
      <dgm:spPr/>
      <dgm:t>
        <a:bodyPr/>
        <a:lstStyle/>
        <a:p>
          <a:r>
            <a:rPr lang="ru-RU" sz="2000" b="1" u="sng" dirty="0" smtClean="0">
              <a:solidFill>
                <a:schemeClr val="bg1"/>
              </a:solidFill>
            </a:rPr>
            <a:t>2008</a:t>
          </a:r>
          <a:r>
            <a:rPr lang="ru-RU" sz="2000" b="1" dirty="0" smtClean="0">
              <a:solidFill>
                <a:schemeClr val="bg1"/>
              </a:solidFill>
            </a:rPr>
            <a:t> семей обратились в центр</a:t>
          </a:r>
          <a:endParaRPr lang="ru-RU" sz="2000" b="1" dirty="0">
            <a:solidFill>
              <a:schemeClr val="bg1"/>
            </a:solidFill>
          </a:endParaRPr>
        </a:p>
      </dgm:t>
    </dgm:pt>
    <dgm:pt modelId="{1FFD1FB7-E63C-45D8-BDF8-3EBB6141CBDD}" type="parTrans" cxnId="{7FB19ED6-CC02-4B1D-A10C-D9B9C714476B}">
      <dgm:prSet/>
      <dgm:spPr/>
      <dgm:t>
        <a:bodyPr/>
        <a:lstStyle/>
        <a:p>
          <a:endParaRPr lang="ru-RU"/>
        </a:p>
      </dgm:t>
    </dgm:pt>
    <dgm:pt modelId="{8454C0D6-A294-4A32-B8B7-FCAC39A7FBE1}" type="sibTrans" cxnId="{7FB19ED6-CC02-4B1D-A10C-D9B9C714476B}">
      <dgm:prSet/>
      <dgm:spPr/>
      <dgm:t>
        <a:bodyPr/>
        <a:lstStyle/>
        <a:p>
          <a:endParaRPr lang="ru-RU"/>
        </a:p>
      </dgm:t>
    </dgm:pt>
    <dgm:pt modelId="{335CB9CD-E75A-4EBC-BC81-A287C2D21B5A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800" b="1" u="sng" dirty="0" smtClean="0">
              <a:solidFill>
                <a:schemeClr val="bg1"/>
              </a:solidFill>
            </a:rPr>
            <a:t>742</a:t>
          </a:r>
          <a:r>
            <a:rPr lang="ru-RU" sz="1800" b="1" dirty="0" smtClean="0">
              <a:solidFill>
                <a:schemeClr val="bg1"/>
              </a:solidFill>
            </a:rPr>
            <a:t> семьи находятся </a:t>
          </a:r>
          <a:br>
            <a:rPr lang="ru-RU" sz="1800" b="1" dirty="0" smtClean="0">
              <a:solidFill>
                <a:schemeClr val="bg1"/>
              </a:solidFill>
            </a:rPr>
          </a:br>
          <a:r>
            <a:rPr lang="ru-RU" sz="1800" b="1" dirty="0" smtClean="0">
              <a:solidFill>
                <a:schemeClr val="bg1"/>
              </a:solidFill>
            </a:rPr>
            <a:t>в зоне наблюдения</a:t>
          </a:r>
          <a:endParaRPr lang="ru-RU" sz="1800" b="1" dirty="0">
            <a:solidFill>
              <a:schemeClr val="bg1"/>
            </a:solidFill>
          </a:endParaRPr>
        </a:p>
      </dgm:t>
    </dgm:pt>
    <dgm:pt modelId="{676A8B87-604F-4E6A-9583-8E2933756B8A}" type="parTrans" cxnId="{B91915E4-D450-4D8C-93EC-D824C9CD758B}">
      <dgm:prSet/>
      <dgm:spPr/>
      <dgm:t>
        <a:bodyPr/>
        <a:lstStyle/>
        <a:p>
          <a:endParaRPr lang="ru-RU"/>
        </a:p>
      </dgm:t>
    </dgm:pt>
    <dgm:pt modelId="{AC86B259-853F-4111-89AE-F2C5BAFF4FAB}" type="sibTrans" cxnId="{B91915E4-D450-4D8C-93EC-D824C9CD758B}">
      <dgm:prSet/>
      <dgm:spPr/>
      <dgm:t>
        <a:bodyPr/>
        <a:lstStyle/>
        <a:p>
          <a:endParaRPr lang="ru-RU"/>
        </a:p>
      </dgm:t>
    </dgm:pt>
    <dgm:pt modelId="{736EB3B8-474C-4713-B8BF-F747BD34DF9E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b="1" u="sng" dirty="0" smtClean="0">
              <a:solidFill>
                <a:schemeClr val="bg1"/>
              </a:solidFill>
            </a:rPr>
            <a:t>71</a:t>
          </a:r>
          <a:r>
            <a:rPr lang="ru-RU" sz="1800" b="1" dirty="0" smtClean="0">
              <a:solidFill>
                <a:schemeClr val="bg1"/>
              </a:solidFill>
            </a:rPr>
            <a:t> человек  из числа родителей активно служат в </a:t>
          </a:r>
          <a:r>
            <a:rPr lang="ru-RU" sz="1800" b="1" dirty="0" err="1" smtClean="0">
              <a:solidFill>
                <a:schemeClr val="bg1"/>
              </a:solidFill>
            </a:rPr>
            <a:t>Сестричестве</a:t>
          </a:r>
          <a:endParaRPr lang="ru-RU" sz="1800" b="1" dirty="0">
            <a:solidFill>
              <a:schemeClr val="bg1"/>
            </a:solidFill>
          </a:endParaRPr>
        </a:p>
      </dgm:t>
    </dgm:pt>
    <dgm:pt modelId="{6E4D321C-FF5F-43D8-9EC7-13268584F62D}" type="parTrans" cxnId="{13A93949-3903-44D6-875A-854383F35911}">
      <dgm:prSet/>
      <dgm:spPr/>
      <dgm:t>
        <a:bodyPr/>
        <a:lstStyle/>
        <a:p>
          <a:endParaRPr lang="ru-RU"/>
        </a:p>
      </dgm:t>
    </dgm:pt>
    <dgm:pt modelId="{3AD39D6A-8F11-4E15-9937-EEA61768B805}" type="sibTrans" cxnId="{13A93949-3903-44D6-875A-854383F35911}">
      <dgm:prSet/>
      <dgm:spPr/>
      <dgm:t>
        <a:bodyPr/>
        <a:lstStyle/>
        <a:p>
          <a:endParaRPr lang="ru-RU"/>
        </a:p>
      </dgm:t>
    </dgm:pt>
    <dgm:pt modelId="{1D7415E5-2505-4B8D-977E-87FE6BDD057F}" type="pres">
      <dgm:prSet presAssocID="{F8AADB17-FBB0-4395-B796-7F027AA1142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49AFE9-430A-4B79-AD24-C47B4936D0E9}" type="pres">
      <dgm:prSet presAssocID="{F8AADB17-FBB0-4395-B796-7F027AA1142D}" presName="comp1" presStyleCnt="0"/>
      <dgm:spPr/>
    </dgm:pt>
    <dgm:pt modelId="{D62A9BAC-4756-4771-BC62-E02EF2E4B126}" type="pres">
      <dgm:prSet presAssocID="{F8AADB17-FBB0-4395-B796-7F027AA1142D}" presName="circle1" presStyleLbl="node1" presStyleIdx="0" presStyleCnt="3" custLinFactNeighborX="-12085" custLinFactNeighborY="-500"/>
      <dgm:spPr/>
      <dgm:t>
        <a:bodyPr/>
        <a:lstStyle/>
        <a:p>
          <a:endParaRPr lang="ru-RU"/>
        </a:p>
      </dgm:t>
    </dgm:pt>
    <dgm:pt modelId="{3BFC5392-64C1-435E-944E-3439123D067B}" type="pres">
      <dgm:prSet presAssocID="{F8AADB17-FBB0-4395-B796-7F027AA1142D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7F8A1-164F-4647-9692-0BF48ADFC0EB}" type="pres">
      <dgm:prSet presAssocID="{F8AADB17-FBB0-4395-B796-7F027AA1142D}" presName="comp2" presStyleCnt="0"/>
      <dgm:spPr/>
    </dgm:pt>
    <dgm:pt modelId="{28234134-7D85-4CE6-8C52-7218241FE591}" type="pres">
      <dgm:prSet presAssocID="{F8AADB17-FBB0-4395-B796-7F027AA1142D}" presName="circle2" presStyleLbl="node1" presStyleIdx="1" presStyleCnt="3" custScaleY="99482" custLinFactNeighborX="-12749" custLinFactNeighborY="150"/>
      <dgm:spPr/>
      <dgm:t>
        <a:bodyPr/>
        <a:lstStyle/>
        <a:p>
          <a:endParaRPr lang="ru-RU"/>
        </a:p>
      </dgm:t>
    </dgm:pt>
    <dgm:pt modelId="{B5AEA978-4402-4679-8F9D-55E7E5996988}" type="pres">
      <dgm:prSet presAssocID="{F8AADB17-FBB0-4395-B796-7F027AA1142D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C3C6E-E41B-4662-B271-F9B4008003CD}" type="pres">
      <dgm:prSet presAssocID="{F8AADB17-FBB0-4395-B796-7F027AA1142D}" presName="comp3" presStyleCnt="0"/>
      <dgm:spPr/>
    </dgm:pt>
    <dgm:pt modelId="{3C579AA4-9C65-4916-853D-F56CF80574F3}" type="pres">
      <dgm:prSet presAssocID="{F8AADB17-FBB0-4395-B796-7F027AA1142D}" presName="circle3" presStyleLbl="node1" presStyleIdx="2" presStyleCnt="3" custLinFactNeighborX="-18685"/>
      <dgm:spPr/>
      <dgm:t>
        <a:bodyPr/>
        <a:lstStyle/>
        <a:p>
          <a:endParaRPr lang="ru-RU"/>
        </a:p>
      </dgm:t>
    </dgm:pt>
    <dgm:pt modelId="{851FEFE6-74F1-4A23-AEEE-47B2FDDC0F8E}" type="pres">
      <dgm:prSet presAssocID="{F8AADB17-FBB0-4395-B796-7F027AA1142D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F087C2-C4C8-49DE-942E-B6371C8F8B40}" type="presOf" srcId="{736EB3B8-474C-4713-B8BF-F747BD34DF9E}" destId="{3C579AA4-9C65-4916-853D-F56CF80574F3}" srcOrd="0" destOrd="0" presId="urn:microsoft.com/office/officeart/2005/8/layout/venn2"/>
    <dgm:cxn modelId="{D253BD9D-7843-42A2-99DB-A30077F3F526}" type="presOf" srcId="{F8AADB17-FBB0-4395-B796-7F027AA1142D}" destId="{1D7415E5-2505-4B8D-977E-87FE6BDD057F}" srcOrd="0" destOrd="0" presId="urn:microsoft.com/office/officeart/2005/8/layout/venn2"/>
    <dgm:cxn modelId="{7FB19ED6-CC02-4B1D-A10C-D9B9C714476B}" srcId="{F8AADB17-FBB0-4395-B796-7F027AA1142D}" destId="{F2285C27-EF18-4857-BE21-C362561FABB2}" srcOrd="0" destOrd="0" parTransId="{1FFD1FB7-E63C-45D8-BDF8-3EBB6141CBDD}" sibTransId="{8454C0D6-A294-4A32-B8B7-FCAC39A7FBE1}"/>
    <dgm:cxn modelId="{B91915E4-D450-4D8C-93EC-D824C9CD758B}" srcId="{F8AADB17-FBB0-4395-B796-7F027AA1142D}" destId="{335CB9CD-E75A-4EBC-BC81-A287C2D21B5A}" srcOrd="1" destOrd="0" parTransId="{676A8B87-604F-4E6A-9583-8E2933756B8A}" sibTransId="{AC86B259-853F-4111-89AE-F2C5BAFF4FAB}"/>
    <dgm:cxn modelId="{B9D91F02-58DF-4297-AB53-5F8903D9B30A}" type="presOf" srcId="{F2285C27-EF18-4857-BE21-C362561FABB2}" destId="{3BFC5392-64C1-435E-944E-3439123D067B}" srcOrd="1" destOrd="0" presId="urn:microsoft.com/office/officeart/2005/8/layout/venn2"/>
    <dgm:cxn modelId="{13A93949-3903-44D6-875A-854383F35911}" srcId="{F8AADB17-FBB0-4395-B796-7F027AA1142D}" destId="{736EB3B8-474C-4713-B8BF-F747BD34DF9E}" srcOrd="2" destOrd="0" parTransId="{6E4D321C-FF5F-43D8-9EC7-13268584F62D}" sibTransId="{3AD39D6A-8F11-4E15-9937-EEA61768B805}"/>
    <dgm:cxn modelId="{1D82BF9C-9436-4A18-86D2-F6DE70E2EB4B}" type="presOf" srcId="{335CB9CD-E75A-4EBC-BC81-A287C2D21B5A}" destId="{B5AEA978-4402-4679-8F9D-55E7E5996988}" srcOrd="1" destOrd="0" presId="urn:microsoft.com/office/officeart/2005/8/layout/venn2"/>
    <dgm:cxn modelId="{F8385C78-DE92-42E4-A527-D14A54046F70}" type="presOf" srcId="{736EB3B8-474C-4713-B8BF-F747BD34DF9E}" destId="{851FEFE6-74F1-4A23-AEEE-47B2FDDC0F8E}" srcOrd="1" destOrd="0" presId="urn:microsoft.com/office/officeart/2005/8/layout/venn2"/>
    <dgm:cxn modelId="{166F8FE0-3B6C-4A1F-8F0E-2EAFE9B40CA9}" type="presOf" srcId="{F2285C27-EF18-4857-BE21-C362561FABB2}" destId="{D62A9BAC-4756-4771-BC62-E02EF2E4B126}" srcOrd="0" destOrd="0" presId="urn:microsoft.com/office/officeart/2005/8/layout/venn2"/>
    <dgm:cxn modelId="{D131F4DE-EE45-431B-878A-80AAB99B3B58}" type="presOf" srcId="{335CB9CD-E75A-4EBC-BC81-A287C2D21B5A}" destId="{28234134-7D85-4CE6-8C52-7218241FE591}" srcOrd="0" destOrd="0" presId="urn:microsoft.com/office/officeart/2005/8/layout/venn2"/>
    <dgm:cxn modelId="{9572E4F4-FA82-4AB3-BD92-5F68AEC825C7}" type="presParOf" srcId="{1D7415E5-2505-4B8D-977E-87FE6BDD057F}" destId="{F849AFE9-430A-4B79-AD24-C47B4936D0E9}" srcOrd="0" destOrd="0" presId="urn:microsoft.com/office/officeart/2005/8/layout/venn2"/>
    <dgm:cxn modelId="{F108CA0D-E2F7-4459-9DE2-FBEB114A5E57}" type="presParOf" srcId="{F849AFE9-430A-4B79-AD24-C47B4936D0E9}" destId="{D62A9BAC-4756-4771-BC62-E02EF2E4B126}" srcOrd="0" destOrd="0" presId="urn:microsoft.com/office/officeart/2005/8/layout/venn2"/>
    <dgm:cxn modelId="{9EEB1655-9808-4453-A705-79D2DB8A1F1C}" type="presParOf" srcId="{F849AFE9-430A-4B79-AD24-C47B4936D0E9}" destId="{3BFC5392-64C1-435E-944E-3439123D067B}" srcOrd="1" destOrd="0" presId="urn:microsoft.com/office/officeart/2005/8/layout/venn2"/>
    <dgm:cxn modelId="{1EF862BF-9752-4AF7-B462-B108040B2261}" type="presParOf" srcId="{1D7415E5-2505-4B8D-977E-87FE6BDD057F}" destId="{2D17F8A1-164F-4647-9692-0BF48ADFC0EB}" srcOrd="1" destOrd="0" presId="urn:microsoft.com/office/officeart/2005/8/layout/venn2"/>
    <dgm:cxn modelId="{9CD83C54-8C0C-4409-8750-AE6ACAD0AF2A}" type="presParOf" srcId="{2D17F8A1-164F-4647-9692-0BF48ADFC0EB}" destId="{28234134-7D85-4CE6-8C52-7218241FE591}" srcOrd="0" destOrd="0" presId="urn:microsoft.com/office/officeart/2005/8/layout/venn2"/>
    <dgm:cxn modelId="{EA1D6534-5DF5-4FF3-8EC4-4089BB56B2A0}" type="presParOf" srcId="{2D17F8A1-164F-4647-9692-0BF48ADFC0EB}" destId="{B5AEA978-4402-4679-8F9D-55E7E5996988}" srcOrd="1" destOrd="0" presId="urn:microsoft.com/office/officeart/2005/8/layout/venn2"/>
    <dgm:cxn modelId="{303D2E64-AD1A-4BE5-B8EF-9D46219483F5}" type="presParOf" srcId="{1D7415E5-2505-4B8D-977E-87FE6BDD057F}" destId="{C55C3C6E-E41B-4662-B271-F9B4008003CD}" srcOrd="2" destOrd="0" presId="urn:microsoft.com/office/officeart/2005/8/layout/venn2"/>
    <dgm:cxn modelId="{A619C3BF-F70C-43FD-9C66-E218002EEEDC}" type="presParOf" srcId="{C55C3C6E-E41B-4662-B271-F9B4008003CD}" destId="{3C579AA4-9C65-4916-853D-F56CF80574F3}" srcOrd="0" destOrd="0" presId="urn:microsoft.com/office/officeart/2005/8/layout/venn2"/>
    <dgm:cxn modelId="{917BC7C9-5C54-433A-AF42-BEF366095EB2}" type="presParOf" srcId="{C55C3C6E-E41B-4662-B271-F9B4008003CD}" destId="{851FEFE6-74F1-4A23-AEEE-47B2FDDC0F8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D577B8-CC19-4DD3-98BB-86B0EB2932E9}" type="doc">
      <dgm:prSet loTypeId="urn:microsoft.com/office/officeart/2005/8/layout/arrow2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EA85A666-639F-4158-90EB-D832610A2DBA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A0B32270-0CEE-4BDC-A7DE-42564E9BEE41}" type="parTrans" cxnId="{BC968DB8-09CB-4D0C-83B6-0164B3216915}">
      <dgm:prSet/>
      <dgm:spPr/>
      <dgm:t>
        <a:bodyPr/>
        <a:lstStyle/>
        <a:p>
          <a:endParaRPr lang="ru-RU"/>
        </a:p>
      </dgm:t>
    </dgm:pt>
    <dgm:pt modelId="{285E51A5-1603-4B18-931B-3F2AF6D46C19}" type="sibTrans" cxnId="{BC968DB8-09CB-4D0C-83B6-0164B3216915}">
      <dgm:prSet/>
      <dgm:spPr/>
      <dgm:t>
        <a:bodyPr/>
        <a:lstStyle/>
        <a:p>
          <a:endParaRPr lang="ru-RU"/>
        </a:p>
      </dgm:t>
    </dgm:pt>
    <dgm:pt modelId="{C5C09EF3-A539-4CCF-972A-3849791D0532}">
      <dgm:prSet phldrT="[Текст]"/>
      <dgm:spPr/>
      <dgm:t>
        <a:bodyPr/>
        <a:lstStyle/>
        <a:p>
          <a:endParaRPr lang="ru-RU" dirty="0"/>
        </a:p>
      </dgm:t>
    </dgm:pt>
    <dgm:pt modelId="{B3C2BEA2-DC5B-4C41-A18E-0A037ED3B330}" type="parTrans" cxnId="{A3C552FF-000D-4536-AA9E-582370C992F3}">
      <dgm:prSet/>
      <dgm:spPr/>
      <dgm:t>
        <a:bodyPr/>
        <a:lstStyle/>
        <a:p>
          <a:endParaRPr lang="ru-RU"/>
        </a:p>
      </dgm:t>
    </dgm:pt>
    <dgm:pt modelId="{37A98B56-8E3A-41B3-84AA-D2893B6316A4}" type="sibTrans" cxnId="{A3C552FF-000D-4536-AA9E-582370C992F3}">
      <dgm:prSet/>
      <dgm:spPr/>
      <dgm:t>
        <a:bodyPr/>
        <a:lstStyle/>
        <a:p>
          <a:endParaRPr lang="ru-RU"/>
        </a:p>
      </dgm:t>
    </dgm:pt>
    <dgm:pt modelId="{62994C32-A36D-4F45-A4A1-1772CF7D1636}">
      <dgm:prSet phldrT="[Текст]"/>
      <dgm:spPr/>
      <dgm:t>
        <a:bodyPr/>
        <a:lstStyle/>
        <a:p>
          <a:endParaRPr lang="ru-RU" dirty="0"/>
        </a:p>
      </dgm:t>
    </dgm:pt>
    <dgm:pt modelId="{9CFA4DA0-84A1-4ABA-AA16-88556FB85E1C}" type="parTrans" cxnId="{C97C1212-20D9-4D91-ACDF-14B2A134D1F6}">
      <dgm:prSet/>
      <dgm:spPr/>
      <dgm:t>
        <a:bodyPr/>
        <a:lstStyle/>
        <a:p>
          <a:endParaRPr lang="ru-RU"/>
        </a:p>
      </dgm:t>
    </dgm:pt>
    <dgm:pt modelId="{FD11A3D9-A84D-49FA-AA30-197BCDEF912C}" type="sibTrans" cxnId="{C97C1212-20D9-4D91-ACDF-14B2A134D1F6}">
      <dgm:prSet/>
      <dgm:spPr/>
      <dgm:t>
        <a:bodyPr/>
        <a:lstStyle/>
        <a:p>
          <a:endParaRPr lang="ru-RU"/>
        </a:p>
      </dgm:t>
    </dgm:pt>
    <dgm:pt modelId="{D2703EDA-AD50-4573-B5AC-151DF45FC66C}">
      <dgm:prSet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В случае срыва на ступенях реабилитации процесс душепопечения начинается с амбулаторного этапа</a:t>
          </a:r>
        </a:p>
      </dgm:t>
    </dgm:pt>
    <dgm:pt modelId="{F8C92A48-4BAD-4CA7-9D60-F1F8B2A5A9B5}" type="parTrans" cxnId="{C91087BA-7542-4C07-89B2-1C22ABEC1E8C}">
      <dgm:prSet/>
      <dgm:spPr/>
      <dgm:t>
        <a:bodyPr/>
        <a:lstStyle/>
        <a:p>
          <a:endParaRPr lang="ru-RU"/>
        </a:p>
      </dgm:t>
    </dgm:pt>
    <dgm:pt modelId="{4BC5DB24-10EB-4138-9534-848DFA078981}" type="sibTrans" cxnId="{C91087BA-7542-4C07-89B2-1C22ABEC1E8C}">
      <dgm:prSet/>
      <dgm:spPr/>
      <dgm:t>
        <a:bodyPr/>
        <a:lstStyle/>
        <a:p>
          <a:endParaRPr lang="ru-RU"/>
        </a:p>
      </dgm:t>
    </dgm:pt>
    <dgm:pt modelId="{DBB00CA8-F4C3-4826-92DC-E85E03BFFDB7}" type="pres">
      <dgm:prSet presAssocID="{98D577B8-CC19-4DD3-98BB-86B0EB2932E9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F6E2A7-14C1-40AA-9456-BB5FD4F53579}" type="pres">
      <dgm:prSet presAssocID="{98D577B8-CC19-4DD3-98BB-86B0EB2932E9}" presName="arrow" presStyleLbl="bgShp" presStyleIdx="0" presStyleCnt="1" custScaleY="105058" custLinFactNeighborX="69" custLinFactNeighborY="-5082"/>
      <dgm:spPr>
        <a:solidFill>
          <a:srgbClr val="9999FF"/>
        </a:solidFill>
      </dgm:spPr>
      <dgm:t>
        <a:bodyPr/>
        <a:lstStyle/>
        <a:p>
          <a:endParaRPr lang="ru-RU"/>
        </a:p>
      </dgm:t>
    </dgm:pt>
    <dgm:pt modelId="{435972AE-CA0F-42A7-B8EE-DF967F3D19C0}" type="pres">
      <dgm:prSet presAssocID="{98D577B8-CC19-4DD3-98BB-86B0EB2932E9}" presName="arrowDiagram4" presStyleCnt="0"/>
      <dgm:spPr/>
    </dgm:pt>
    <dgm:pt modelId="{F853D07E-DBA8-4216-9008-C696785E1ED4}" type="pres">
      <dgm:prSet presAssocID="{EA85A666-639F-4158-90EB-D832610A2DBA}" presName="bullet4a" presStyleLbl="node1" presStyleIdx="0" presStyleCnt="4"/>
      <dgm:spPr/>
    </dgm:pt>
    <dgm:pt modelId="{2C232CBE-D0DF-47AC-B94A-C390720FA840}" type="pres">
      <dgm:prSet presAssocID="{EA85A666-639F-4158-90EB-D832610A2DBA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6E51C4-AB81-461F-9975-8870D202605C}" type="pres">
      <dgm:prSet presAssocID="{C5C09EF3-A539-4CCF-972A-3849791D0532}" presName="bullet4b" presStyleLbl="node1" presStyleIdx="1" presStyleCnt="4"/>
      <dgm:spPr/>
    </dgm:pt>
    <dgm:pt modelId="{99409C93-98D5-4612-A983-31BE74A4D667}" type="pres">
      <dgm:prSet presAssocID="{C5C09EF3-A539-4CCF-972A-3849791D0532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4568A9-1BF1-4DDA-9660-FB204FC7072E}" type="pres">
      <dgm:prSet presAssocID="{62994C32-A36D-4F45-A4A1-1772CF7D1636}" presName="bullet4c" presStyleLbl="node1" presStyleIdx="2" presStyleCnt="4"/>
      <dgm:spPr/>
    </dgm:pt>
    <dgm:pt modelId="{3C7F1E2E-539A-411B-81E5-4C09FCF3842B}" type="pres">
      <dgm:prSet presAssocID="{62994C32-A36D-4F45-A4A1-1772CF7D1636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844A0E-51E6-4637-BA3F-14D5BA76811A}" type="pres">
      <dgm:prSet presAssocID="{D2703EDA-AD50-4573-B5AC-151DF45FC66C}" presName="bullet4d" presStyleLbl="node1" presStyleIdx="3" presStyleCnt="4"/>
      <dgm:spPr/>
    </dgm:pt>
    <dgm:pt modelId="{C678864E-8B98-4E71-B70E-F7F7EFB5A2DA}" type="pres">
      <dgm:prSet presAssocID="{D2703EDA-AD50-4573-B5AC-151DF45FC66C}" presName="textBox4d" presStyleLbl="revTx" presStyleIdx="3" presStyleCnt="4" custScaleX="158400" custScaleY="25367" custLinFactX="-98726" custLinFactNeighborX="-100000" custLinFactNeighborY="48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DDA7CC-8B7F-43B5-81E8-D8D1724A4A09}" type="presOf" srcId="{C5C09EF3-A539-4CCF-972A-3849791D0532}" destId="{99409C93-98D5-4612-A983-31BE74A4D667}" srcOrd="0" destOrd="0" presId="urn:microsoft.com/office/officeart/2005/8/layout/arrow2"/>
    <dgm:cxn modelId="{A3C552FF-000D-4536-AA9E-582370C992F3}" srcId="{98D577B8-CC19-4DD3-98BB-86B0EB2932E9}" destId="{C5C09EF3-A539-4CCF-972A-3849791D0532}" srcOrd="1" destOrd="0" parTransId="{B3C2BEA2-DC5B-4C41-A18E-0A037ED3B330}" sibTransId="{37A98B56-8E3A-41B3-84AA-D2893B6316A4}"/>
    <dgm:cxn modelId="{C91087BA-7542-4C07-89B2-1C22ABEC1E8C}" srcId="{98D577B8-CC19-4DD3-98BB-86B0EB2932E9}" destId="{D2703EDA-AD50-4573-B5AC-151DF45FC66C}" srcOrd="3" destOrd="0" parTransId="{F8C92A48-4BAD-4CA7-9D60-F1F8B2A5A9B5}" sibTransId="{4BC5DB24-10EB-4138-9534-848DFA078981}"/>
    <dgm:cxn modelId="{7D353AB6-0725-424D-A829-B463216E6EE3}" type="presOf" srcId="{98D577B8-CC19-4DD3-98BB-86B0EB2932E9}" destId="{DBB00CA8-F4C3-4826-92DC-E85E03BFFDB7}" srcOrd="0" destOrd="0" presId="urn:microsoft.com/office/officeart/2005/8/layout/arrow2"/>
    <dgm:cxn modelId="{ADFA3216-CA72-4DEE-BD1C-74746E4A1390}" type="presOf" srcId="{62994C32-A36D-4F45-A4A1-1772CF7D1636}" destId="{3C7F1E2E-539A-411B-81E5-4C09FCF3842B}" srcOrd="0" destOrd="0" presId="urn:microsoft.com/office/officeart/2005/8/layout/arrow2"/>
    <dgm:cxn modelId="{04F012F3-4336-41C1-8737-CD29D2A991A9}" type="presOf" srcId="{EA85A666-639F-4158-90EB-D832610A2DBA}" destId="{2C232CBE-D0DF-47AC-B94A-C390720FA840}" srcOrd="0" destOrd="0" presId="urn:microsoft.com/office/officeart/2005/8/layout/arrow2"/>
    <dgm:cxn modelId="{43A22B26-9131-4FD9-B0DC-C651004CE2E8}" type="presOf" srcId="{D2703EDA-AD50-4573-B5AC-151DF45FC66C}" destId="{C678864E-8B98-4E71-B70E-F7F7EFB5A2DA}" srcOrd="0" destOrd="0" presId="urn:microsoft.com/office/officeart/2005/8/layout/arrow2"/>
    <dgm:cxn modelId="{BC968DB8-09CB-4D0C-83B6-0164B3216915}" srcId="{98D577B8-CC19-4DD3-98BB-86B0EB2932E9}" destId="{EA85A666-639F-4158-90EB-D832610A2DBA}" srcOrd="0" destOrd="0" parTransId="{A0B32270-0CEE-4BDC-A7DE-42564E9BEE41}" sibTransId="{285E51A5-1603-4B18-931B-3F2AF6D46C19}"/>
    <dgm:cxn modelId="{C97C1212-20D9-4D91-ACDF-14B2A134D1F6}" srcId="{98D577B8-CC19-4DD3-98BB-86B0EB2932E9}" destId="{62994C32-A36D-4F45-A4A1-1772CF7D1636}" srcOrd="2" destOrd="0" parTransId="{9CFA4DA0-84A1-4ABA-AA16-88556FB85E1C}" sibTransId="{FD11A3D9-A84D-49FA-AA30-197BCDEF912C}"/>
    <dgm:cxn modelId="{DCBC0A23-ADAF-432B-9AA4-57BC7C5915E9}" type="presParOf" srcId="{DBB00CA8-F4C3-4826-92DC-E85E03BFFDB7}" destId="{81F6E2A7-14C1-40AA-9456-BB5FD4F53579}" srcOrd="0" destOrd="0" presId="urn:microsoft.com/office/officeart/2005/8/layout/arrow2"/>
    <dgm:cxn modelId="{36EFD5EC-7E12-483A-A86F-678D9E534263}" type="presParOf" srcId="{DBB00CA8-F4C3-4826-92DC-E85E03BFFDB7}" destId="{435972AE-CA0F-42A7-B8EE-DF967F3D19C0}" srcOrd="1" destOrd="0" presId="urn:microsoft.com/office/officeart/2005/8/layout/arrow2"/>
    <dgm:cxn modelId="{592B3695-1E02-49B8-8858-476CE9D8EBD6}" type="presParOf" srcId="{435972AE-CA0F-42A7-B8EE-DF967F3D19C0}" destId="{F853D07E-DBA8-4216-9008-C696785E1ED4}" srcOrd="0" destOrd="0" presId="urn:microsoft.com/office/officeart/2005/8/layout/arrow2"/>
    <dgm:cxn modelId="{E4A0B9CB-0C5C-4532-BDD4-D46D9A71D4D8}" type="presParOf" srcId="{435972AE-CA0F-42A7-B8EE-DF967F3D19C0}" destId="{2C232CBE-D0DF-47AC-B94A-C390720FA840}" srcOrd="1" destOrd="0" presId="urn:microsoft.com/office/officeart/2005/8/layout/arrow2"/>
    <dgm:cxn modelId="{E1D0CE55-EC49-4268-85E2-EC34B1CD651B}" type="presParOf" srcId="{435972AE-CA0F-42A7-B8EE-DF967F3D19C0}" destId="{B66E51C4-AB81-461F-9975-8870D202605C}" srcOrd="2" destOrd="0" presId="urn:microsoft.com/office/officeart/2005/8/layout/arrow2"/>
    <dgm:cxn modelId="{B69BBD7C-EF7C-466B-9A1B-0CAB5724D20B}" type="presParOf" srcId="{435972AE-CA0F-42A7-B8EE-DF967F3D19C0}" destId="{99409C93-98D5-4612-A983-31BE74A4D667}" srcOrd="3" destOrd="0" presId="urn:microsoft.com/office/officeart/2005/8/layout/arrow2"/>
    <dgm:cxn modelId="{DA2237A8-5D78-40CA-850C-99CB63B5BE04}" type="presParOf" srcId="{435972AE-CA0F-42A7-B8EE-DF967F3D19C0}" destId="{1D4568A9-1BF1-4DDA-9660-FB204FC7072E}" srcOrd="4" destOrd="0" presId="urn:microsoft.com/office/officeart/2005/8/layout/arrow2"/>
    <dgm:cxn modelId="{503AFA3B-EFFD-4390-A5A5-94E37E6BDA58}" type="presParOf" srcId="{435972AE-CA0F-42A7-B8EE-DF967F3D19C0}" destId="{3C7F1E2E-539A-411B-81E5-4C09FCF3842B}" srcOrd="5" destOrd="0" presId="urn:microsoft.com/office/officeart/2005/8/layout/arrow2"/>
    <dgm:cxn modelId="{FB2AF304-C38A-4195-B6D6-FE85F9F35FC9}" type="presParOf" srcId="{435972AE-CA0F-42A7-B8EE-DF967F3D19C0}" destId="{D1844A0E-51E6-4637-BA3F-14D5BA76811A}" srcOrd="6" destOrd="0" presId="urn:microsoft.com/office/officeart/2005/8/layout/arrow2"/>
    <dgm:cxn modelId="{4AB589D2-B3A1-47D4-8B19-066256411974}" type="presParOf" srcId="{435972AE-CA0F-42A7-B8EE-DF967F3D19C0}" destId="{C678864E-8B98-4E71-B70E-F7F7EFB5A2DA}" srcOrd="7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71E700-8B9C-4D68-BD26-B9D85930AF09}" type="doc">
      <dgm:prSet loTypeId="urn:microsoft.com/office/officeart/2005/8/layout/venn3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B7BD2AB-9E02-4C43-AD7D-8958BB7D2F20}">
      <dgm:prSet phldrT="[Текст]" custT="1"/>
      <dgm:spPr/>
      <dgm:t>
        <a:bodyPr/>
        <a:lstStyle/>
        <a:p>
          <a:r>
            <a:rPr lang="ru-RU" sz="2000" b="1" smtClean="0"/>
            <a:t>Первич-ное консультирование</a:t>
          </a:r>
          <a:endParaRPr lang="ru-RU" sz="2000" b="1" dirty="0"/>
        </a:p>
      </dgm:t>
    </dgm:pt>
    <dgm:pt modelId="{2B17AF18-E50E-46C1-AF09-86CFAC37DAF4}" type="parTrans" cxnId="{FD4FACBA-93F9-461B-A5D9-E3021CE0FC55}">
      <dgm:prSet/>
      <dgm:spPr/>
      <dgm:t>
        <a:bodyPr/>
        <a:lstStyle/>
        <a:p>
          <a:endParaRPr lang="ru-RU"/>
        </a:p>
      </dgm:t>
    </dgm:pt>
    <dgm:pt modelId="{D858F7DD-4B75-49F1-9A08-EDFA55FE621D}" type="sibTrans" cxnId="{FD4FACBA-93F9-461B-A5D9-E3021CE0FC55}">
      <dgm:prSet/>
      <dgm:spPr/>
      <dgm:t>
        <a:bodyPr/>
        <a:lstStyle/>
        <a:p>
          <a:endParaRPr lang="ru-RU"/>
        </a:p>
      </dgm:t>
    </dgm:pt>
    <dgm:pt modelId="{461399B8-72F2-4579-9EFC-5F66F69D80F8}">
      <dgm:prSet phldrT="[Текст]" custT="1"/>
      <dgm:spPr/>
      <dgm:t>
        <a:bodyPr/>
        <a:lstStyle/>
        <a:p>
          <a:r>
            <a:rPr lang="ru-RU" sz="2000" b="1" dirty="0" err="1" smtClean="0"/>
            <a:t>Дезин-токсика-ция</a:t>
          </a:r>
          <a:endParaRPr lang="ru-RU" sz="2000" b="1" dirty="0"/>
        </a:p>
      </dgm:t>
    </dgm:pt>
    <dgm:pt modelId="{916F3C22-5C86-4D4E-8328-253D5AC207BB}" type="parTrans" cxnId="{F595C26B-1906-43A8-B1A3-9C18C66D459F}">
      <dgm:prSet/>
      <dgm:spPr/>
      <dgm:t>
        <a:bodyPr/>
        <a:lstStyle/>
        <a:p>
          <a:endParaRPr lang="ru-RU"/>
        </a:p>
      </dgm:t>
    </dgm:pt>
    <dgm:pt modelId="{608EC772-7EDD-4017-8A26-3089088A18E8}" type="sibTrans" cxnId="{F595C26B-1906-43A8-B1A3-9C18C66D459F}">
      <dgm:prSet/>
      <dgm:spPr/>
      <dgm:t>
        <a:bodyPr/>
        <a:lstStyle/>
        <a:p>
          <a:endParaRPr lang="ru-RU"/>
        </a:p>
      </dgm:t>
    </dgm:pt>
    <dgm:pt modelId="{BB1FABC0-F848-40BE-9FED-302DE4FBADF9}">
      <dgm:prSet phldrT="[Текст]" custT="1"/>
      <dgm:spPr/>
      <dgm:t>
        <a:bodyPr/>
        <a:lstStyle/>
        <a:p>
          <a:r>
            <a:rPr lang="ru-RU" sz="2000" b="1" dirty="0" err="1" smtClean="0"/>
            <a:t>Мотива-ционный</a:t>
          </a:r>
          <a:r>
            <a:rPr lang="ru-RU" sz="2000" b="1" dirty="0" smtClean="0"/>
            <a:t> период</a:t>
          </a:r>
          <a:endParaRPr lang="ru-RU" sz="2000" b="1" dirty="0"/>
        </a:p>
      </dgm:t>
    </dgm:pt>
    <dgm:pt modelId="{656585DD-A659-451E-AB54-F948E7E18315}" type="parTrans" cxnId="{5FAB6CF7-A2DA-4B2E-875A-A4FD926B3586}">
      <dgm:prSet/>
      <dgm:spPr/>
      <dgm:t>
        <a:bodyPr/>
        <a:lstStyle/>
        <a:p>
          <a:endParaRPr lang="ru-RU"/>
        </a:p>
      </dgm:t>
    </dgm:pt>
    <dgm:pt modelId="{271EDB10-5356-439D-8CB4-CF92477B5AFD}" type="sibTrans" cxnId="{5FAB6CF7-A2DA-4B2E-875A-A4FD926B3586}">
      <dgm:prSet/>
      <dgm:spPr/>
      <dgm:t>
        <a:bodyPr/>
        <a:lstStyle/>
        <a:p>
          <a:endParaRPr lang="ru-RU"/>
        </a:p>
      </dgm:t>
    </dgm:pt>
    <dgm:pt modelId="{3E48892F-1605-4FBC-A474-17C2257D29B9}">
      <dgm:prSet phldrT="[Текст]" custT="1"/>
      <dgm:spPr/>
      <dgm:t>
        <a:bodyPr/>
        <a:lstStyle/>
        <a:p>
          <a:r>
            <a:rPr lang="ru-RU" sz="2000" b="1" dirty="0" err="1" smtClean="0"/>
            <a:t>Ресоци-ализация</a:t>
          </a:r>
          <a:endParaRPr lang="ru-RU" sz="2000" b="1" dirty="0"/>
        </a:p>
      </dgm:t>
    </dgm:pt>
    <dgm:pt modelId="{923E357F-AFDD-4936-9BA3-FA7779716CC6}" type="parTrans" cxnId="{370FE055-9FB5-49CE-A57F-68B8DE5B2AAE}">
      <dgm:prSet/>
      <dgm:spPr/>
      <dgm:t>
        <a:bodyPr/>
        <a:lstStyle/>
        <a:p>
          <a:endParaRPr lang="ru-RU"/>
        </a:p>
      </dgm:t>
    </dgm:pt>
    <dgm:pt modelId="{DE2D1C23-6289-46CF-98D6-76A309D9B417}" type="sibTrans" cxnId="{370FE055-9FB5-49CE-A57F-68B8DE5B2AAE}">
      <dgm:prSet/>
      <dgm:spPr/>
      <dgm:t>
        <a:bodyPr/>
        <a:lstStyle/>
        <a:p>
          <a:endParaRPr lang="ru-RU"/>
        </a:p>
      </dgm:t>
    </dgm:pt>
    <dgm:pt modelId="{2A84EEDA-1FBE-4A5A-A6EA-83E0C85B10B3}">
      <dgm:prSet phldrT="[Текст]" custT="1"/>
      <dgm:spPr/>
      <dgm:t>
        <a:bodyPr/>
        <a:lstStyle/>
        <a:p>
          <a:r>
            <a:rPr lang="ru-RU" sz="2000" b="1" smtClean="0"/>
            <a:t>Пост-реаби-литация</a:t>
          </a:r>
          <a:endParaRPr lang="ru-RU" sz="2000" b="1" dirty="0"/>
        </a:p>
      </dgm:t>
    </dgm:pt>
    <dgm:pt modelId="{A3CF5F6C-A9F2-450A-9F98-A6B548D6CB59}" type="parTrans" cxnId="{9152D165-4DD2-4F18-905D-0EAE8FBCA784}">
      <dgm:prSet/>
      <dgm:spPr/>
      <dgm:t>
        <a:bodyPr/>
        <a:lstStyle/>
        <a:p>
          <a:endParaRPr lang="ru-RU"/>
        </a:p>
      </dgm:t>
    </dgm:pt>
    <dgm:pt modelId="{24F74587-D1FC-4040-B322-0FCA5173488A}" type="sibTrans" cxnId="{9152D165-4DD2-4F18-905D-0EAE8FBCA784}">
      <dgm:prSet/>
      <dgm:spPr/>
      <dgm:t>
        <a:bodyPr/>
        <a:lstStyle/>
        <a:p>
          <a:endParaRPr lang="ru-RU"/>
        </a:p>
      </dgm:t>
    </dgm:pt>
    <dgm:pt modelId="{B38CE297-32A4-4A0A-95E4-BF2E2F8C6AC9}" type="pres">
      <dgm:prSet presAssocID="{BB71E700-8B9C-4D68-BD26-B9D85930AF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1159EF-AFF7-453D-9C33-BD2D172B8021}" type="pres">
      <dgm:prSet presAssocID="{DB7BD2AB-9E02-4C43-AD7D-8958BB7D2F20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A2E30-0EAE-43F2-AED2-931081DE3189}" type="pres">
      <dgm:prSet presAssocID="{D858F7DD-4B75-49F1-9A08-EDFA55FE621D}" presName="space" presStyleCnt="0"/>
      <dgm:spPr/>
    </dgm:pt>
    <dgm:pt modelId="{F9234F32-BA4B-4656-841A-7827F0CCE362}" type="pres">
      <dgm:prSet presAssocID="{461399B8-72F2-4579-9EFC-5F66F69D80F8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57958-156D-4C7B-B55F-01F088BCD3E5}" type="pres">
      <dgm:prSet presAssocID="{608EC772-7EDD-4017-8A26-3089088A18E8}" presName="space" presStyleCnt="0"/>
      <dgm:spPr/>
    </dgm:pt>
    <dgm:pt modelId="{4579DE70-428F-4B5A-BA3F-A04434F44731}" type="pres">
      <dgm:prSet presAssocID="{BB1FABC0-F848-40BE-9FED-302DE4FBADF9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2D8C12-9E8E-4AC9-93E9-ED725609FE8B}" type="pres">
      <dgm:prSet presAssocID="{271EDB10-5356-439D-8CB4-CF92477B5AFD}" presName="space" presStyleCnt="0"/>
      <dgm:spPr/>
    </dgm:pt>
    <dgm:pt modelId="{BE3C903A-DCBE-4C99-A517-AF34009B8584}" type="pres">
      <dgm:prSet presAssocID="{3E48892F-1605-4FBC-A474-17C2257D29B9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D2DAA-DD44-4FF4-8A87-D29C92B8610E}" type="pres">
      <dgm:prSet presAssocID="{DE2D1C23-6289-46CF-98D6-76A309D9B417}" presName="space" presStyleCnt="0"/>
      <dgm:spPr/>
    </dgm:pt>
    <dgm:pt modelId="{1B91FE98-38B9-452F-8A87-351C87347B93}" type="pres">
      <dgm:prSet presAssocID="{2A84EEDA-1FBE-4A5A-A6EA-83E0C85B10B3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106F80-AE63-4DDC-86D8-7DBCB8652680}" type="presOf" srcId="{2A84EEDA-1FBE-4A5A-A6EA-83E0C85B10B3}" destId="{1B91FE98-38B9-452F-8A87-351C87347B93}" srcOrd="0" destOrd="0" presId="urn:microsoft.com/office/officeart/2005/8/layout/venn3"/>
    <dgm:cxn modelId="{8BBAF934-EAD1-45EC-81FD-C1E6C52327A2}" type="presOf" srcId="{BB1FABC0-F848-40BE-9FED-302DE4FBADF9}" destId="{4579DE70-428F-4B5A-BA3F-A04434F44731}" srcOrd="0" destOrd="0" presId="urn:microsoft.com/office/officeart/2005/8/layout/venn3"/>
    <dgm:cxn modelId="{BA827DEC-02BF-46B2-9FCF-DB9790F4D1F3}" type="presOf" srcId="{461399B8-72F2-4579-9EFC-5F66F69D80F8}" destId="{F9234F32-BA4B-4656-841A-7827F0CCE362}" srcOrd="0" destOrd="0" presId="urn:microsoft.com/office/officeart/2005/8/layout/venn3"/>
    <dgm:cxn modelId="{DD9B16FE-60E8-4F2C-B31F-DC422F07B909}" type="presOf" srcId="{3E48892F-1605-4FBC-A474-17C2257D29B9}" destId="{BE3C903A-DCBE-4C99-A517-AF34009B8584}" srcOrd="0" destOrd="0" presId="urn:microsoft.com/office/officeart/2005/8/layout/venn3"/>
    <dgm:cxn modelId="{9152D165-4DD2-4F18-905D-0EAE8FBCA784}" srcId="{BB71E700-8B9C-4D68-BD26-B9D85930AF09}" destId="{2A84EEDA-1FBE-4A5A-A6EA-83E0C85B10B3}" srcOrd="4" destOrd="0" parTransId="{A3CF5F6C-A9F2-450A-9F98-A6B548D6CB59}" sibTransId="{24F74587-D1FC-4040-B322-0FCA5173488A}"/>
    <dgm:cxn modelId="{FD4FACBA-93F9-461B-A5D9-E3021CE0FC55}" srcId="{BB71E700-8B9C-4D68-BD26-B9D85930AF09}" destId="{DB7BD2AB-9E02-4C43-AD7D-8958BB7D2F20}" srcOrd="0" destOrd="0" parTransId="{2B17AF18-E50E-46C1-AF09-86CFAC37DAF4}" sibTransId="{D858F7DD-4B75-49F1-9A08-EDFA55FE621D}"/>
    <dgm:cxn modelId="{BBF50753-519D-4717-946C-687EC671C2DC}" type="presOf" srcId="{BB71E700-8B9C-4D68-BD26-B9D85930AF09}" destId="{B38CE297-32A4-4A0A-95E4-BF2E2F8C6AC9}" srcOrd="0" destOrd="0" presId="urn:microsoft.com/office/officeart/2005/8/layout/venn3"/>
    <dgm:cxn modelId="{370FE055-9FB5-49CE-A57F-68B8DE5B2AAE}" srcId="{BB71E700-8B9C-4D68-BD26-B9D85930AF09}" destId="{3E48892F-1605-4FBC-A474-17C2257D29B9}" srcOrd="3" destOrd="0" parTransId="{923E357F-AFDD-4936-9BA3-FA7779716CC6}" sibTransId="{DE2D1C23-6289-46CF-98D6-76A309D9B417}"/>
    <dgm:cxn modelId="{F595C26B-1906-43A8-B1A3-9C18C66D459F}" srcId="{BB71E700-8B9C-4D68-BD26-B9D85930AF09}" destId="{461399B8-72F2-4579-9EFC-5F66F69D80F8}" srcOrd="1" destOrd="0" parTransId="{916F3C22-5C86-4D4E-8328-253D5AC207BB}" sibTransId="{608EC772-7EDD-4017-8A26-3089088A18E8}"/>
    <dgm:cxn modelId="{18BE13C4-16FF-44F2-B5FA-9C9E93487994}" type="presOf" srcId="{DB7BD2AB-9E02-4C43-AD7D-8958BB7D2F20}" destId="{8A1159EF-AFF7-453D-9C33-BD2D172B8021}" srcOrd="0" destOrd="0" presId="urn:microsoft.com/office/officeart/2005/8/layout/venn3"/>
    <dgm:cxn modelId="{5FAB6CF7-A2DA-4B2E-875A-A4FD926B3586}" srcId="{BB71E700-8B9C-4D68-BD26-B9D85930AF09}" destId="{BB1FABC0-F848-40BE-9FED-302DE4FBADF9}" srcOrd="2" destOrd="0" parTransId="{656585DD-A659-451E-AB54-F948E7E18315}" sibTransId="{271EDB10-5356-439D-8CB4-CF92477B5AFD}"/>
    <dgm:cxn modelId="{2C91C283-5583-4F5A-A73D-BB619298D87F}" type="presParOf" srcId="{B38CE297-32A4-4A0A-95E4-BF2E2F8C6AC9}" destId="{8A1159EF-AFF7-453D-9C33-BD2D172B8021}" srcOrd="0" destOrd="0" presId="urn:microsoft.com/office/officeart/2005/8/layout/venn3"/>
    <dgm:cxn modelId="{E75AE71E-C4A3-4C28-BD79-C19BF81756B0}" type="presParOf" srcId="{B38CE297-32A4-4A0A-95E4-BF2E2F8C6AC9}" destId="{99BA2E30-0EAE-43F2-AED2-931081DE3189}" srcOrd="1" destOrd="0" presId="urn:microsoft.com/office/officeart/2005/8/layout/venn3"/>
    <dgm:cxn modelId="{7FE63FC2-BF27-4E71-96AD-827B0FBFAC25}" type="presParOf" srcId="{B38CE297-32A4-4A0A-95E4-BF2E2F8C6AC9}" destId="{F9234F32-BA4B-4656-841A-7827F0CCE362}" srcOrd="2" destOrd="0" presId="urn:microsoft.com/office/officeart/2005/8/layout/venn3"/>
    <dgm:cxn modelId="{65DCCB2F-485E-4D90-B718-83E93AC70B90}" type="presParOf" srcId="{B38CE297-32A4-4A0A-95E4-BF2E2F8C6AC9}" destId="{F4157958-156D-4C7B-B55F-01F088BCD3E5}" srcOrd="3" destOrd="0" presId="urn:microsoft.com/office/officeart/2005/8/layout/venn3"/>
    <dgm:cxn modelId="{7505BCBE-B9C3-4EE2-A3C3-922025E449D9}" type="presParOf" srcId="{B38CE297-32A4-4A0A-95E4-BF2E2F8C6AC9}" destId="{4579DE70-428F-4B5A-BA3F-A04434F44731}" srcOrd="4" destOrd="0" presId="urn:microsoft.com/office/officeart/2005/8/layout/venn3"/>
    <dgm:cxn modelId="{9450B85A-5715-4D48-8CE4-4202DB6ED5D5}" type="presParOf" srcId="{B38CE297-32A4-4A0A-95E4-BF2E2F8C6AC9}" destId="{482D8C12-9E8E-4AC9-93E9-ED725609FE8B}" srcOrd="5" destOrd="0" presId="urn:microsoft.com/office/officeart/2005/8/layout/venn3"/>
    <dgm:cxn modelId="{00159BA9-D3DD-4AA1-9A59-1AA36995190F}" type="presParOf" srcId="{B38CE297-32A4-4A0A-95E4-BF2E2F8C6AC9}" destId="{BE3C903A-DCBE-4C99-A517-AF34009B8584}" srcOrd="6" destOrd="0" presId="urn:microsoft.com/office/officeart/2005/8/layout/venn3"/>
    <dgm:cxn modelId="{8AAC975C-E3A3-4AAB-AD88-A3DA6FB077A1}" type="presParOf" srcId="{B38CE297-32A4-4A0A-95E4-BF2E2F8C6AC9}" destId="{939D2DAA-DD44-4FF4-8A87-D29C92B8610E}" srcOrd="7" destOrd="0" presId="urn:microsoft.com/office/officeart/2005/8/layout/venn3"/>
    <dgm:cxn modelId="{1CFF8FB3-671C-43A0-9403-59A0858AC593}" type="presParOf" srcId="{B38CE297-32A4-4A0A-95E4-BF2E2F8C6AC9}" destId="{1B91FE98-38B9-452F-8A87-351C87347B93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71E700-8B9C-4D68-BD26-B9D85930AF09}" type="doc">
      <dgm:prSet loTypeId="urn:microsoft.com/office/officeart/2005/8/layout/venn3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DB7BD2AB-9E02-4C43-AD7D-8958BB7D2F20}">
      <dgm:prSet phldrT="[Текст]" custT="1"/>
      <dgm:spPr>
        <a:solidFill>
          <a:srgbClr val="6BA42C">
            <a:alpha val="49804"/>
          </a:srgbClr>
        </a:solidFill>
      </dgm:spPr>
      <dgm:t>
        <a:bodyPr/>
        <a:lstStyle/>
        <a:p>
          <a:r>
            <a:rPr lang="ru-RU" sz="2000" b="1" dirty="0" err="1" smtClean="0"/>
            <a:t>Первич-ное</a:t>
          </a:r>
          <a:r>
            <a:rPr lang="ru-RU" sz="2000" b="1" dirty="0" smtClean="0"/>
            <a:t> </a:t>
          </a:r>
          <a:r>
            <a:rPr lang="ru-RU" sz="2000" b="1" dirty="0" err="1" smtClean="0"/>
            <a:t>консульти-рование</a:t>
          </a:r>
          <a:endParaRPr lang="ru-RU" sz="2000" b="1" dirty="0"/>
        </a:p>
      </dgm:t>
    </dgm:pt>
    <dgm:pt modelId="{2B17AF18-E50E-46C1-AF09-86CFAC37DAF4}" type="parTrans" cxnId="{FD4FACBA-93F9-461B-A5D9-E3021CE0FC55}">
      <dgm:prSet/>
      <dgm:spPr/>
      <dgm:t>
        <a:bodyPr/>
        <a:lstStyle/>
        <a:p>
          <a:endParaRPr lang="ru-RU"/>
        </a:p>
      </dgm:t>
    </dgm:pt>
    <dgm:pt modelId="{D858F7DD-4B75-49F1-9A08-EDFA55FE621D}" type="sibTrans" cxnId="{FD4FACBA-93F9-461B-A5D9-E3021CE0FC55}">
      <dgm:prSet/>
      <dgm:spPr/>
      <dgm:t>
        <a:bodyPr/>
        <a:lstStyle/>
        <a:p>
          <a:endParaRPr lang="ru-RU"/>
        </a:p>
      </dgm:t>
    </dgm:pt>
    <dgm:pt modelId="{461399B8-72F2-4579-9EFC-5F66F69D80F8}">
      <dgm:prSet phldrT="[Текст]" custT="1"/>
      <dgm:spPr/>
      <dgm:t>
        <a:bodyPr/>
        <a:lstStyle/>
        <a:p>
          <a:r>
            <a:rPr lang="ru-RU" sz="2000" b="1" dirty="0" err="1" smtClean="0"/>
            <a:t>Больнич-ный</a:t>
          </a:r>
          <a:r>
            <a:rPr lang="ru-RU" sz="2000" b="1" dirty="0" smtClean="0"/>
            <a:t> этап</a:t>
          </a:r>
          <a:endParaRPr lang="ru-RU" sz="2000" b="1" dirty="0"/>
        </a:p>
      </dgm:t>
    </dgm:pt>
    <dgm:pt modelId="{916F3C22-5C86-4D4E-8328-253D5AC207BB}" type="parTrans" cxnId="{F595C26B-1906-43A8-B1A3-9C18C66D459F}">
      <dgm:prSet/>
      <dgm:spPr/>
      <dgm:t>
        <a:bodyPr/>
        <a:lstStyle/>
        <a:p>
          <a:endParaRPr lang="ru-RU"/>
        </a:p>
      </dgm:t>
    </dgm:pt>
    <dgm:pt modelId="{608EC772-7EDD-4017-8A26-3089088A18E8}" type="sibTrans" cxnId="{F595C26B-1906-43A8-B1A3-9C18C66D459F}">
      <dgm:prSet/>
      <dgm:spPr/>
      <dgm:t>
        <a:bodyPr/>
        <a:lstStyle/>
        <a:p>
          <a:endParaRPr lang="ru-RU"/>
        </a:p>
      </dgm:t>
    </dgm:pt>
    <dgm:pt modelId="{BB1FABC0-F848-40BE-9FED-302DE4FBADF9}">
      <dgm:prSet phldrT="[Текст]" custT="1"/>
      <dgm:spPr/>
      <dgm:t>
        <a:bodyPr/>
        <a:lstStyle/>
        <a:p>
          <a:r>
            <a:rPr lang="ru-RU" sz="2000" b="1" dirty="0" err="1" smtClean="0"/>
            <a:t>Загород-ный</a:t>
          </a:r>
          <a:r>
            <a:rPr lang="ru-RU" sz="2000" b="1" dirty="0" smtClean="0"/>
            <a:t> этап</a:t>
          </a:r>
          <a:endParaRPr lang="ru-RU" sz="2000" b="1" dirty="0"/>
        </a:p>
      </dgm:t>
    </dgm:pt>
    <dgm:pt modelId="{656585DD-A659-451E-AB54-F948E7E18315}" type="parTrans" cxnId="{5FAB6CF7-A2DA-4B2E-875A-A4FD926B3586}">
      <dgm:prSet/>
      <dgm:spPr/>
      <dgm:t>
        <a:bodyPr/>
        <a:lstStyle/>
        <a:p>
          <a:endParaRPr lang="ru-RU"/>
        </a:p>
      </dgm:t>
    </dgm:pt>
    <dgm:pt modelId="{271EDB10-5356-439D-8CB4-CF92477B5AFD}" type="sibTrans" cxnId="{5FAB6CF7-A2DA-4B2E-875A-A4FD926B3586}">
      <dgm:prSet/>
      <dgm:spPr/>
      <dgm:t>
        <a:bodyPr/>
        <a:lstStyle/>
        <a:p>
          <a:endParaRPr lang="ru-RU"/>
        </a:p>
      </dgm:t>
    </dgm:pt>
    <dgm:pt modelId="{3E48892F-1605-4FBC-A474-17C2257D29B9}">
      <dgm:prSet phldrT="[Текст]" custT="1"/>
      <dgm:spPr/>
      <dgm:t>
        <a:bodyPr/>
        <a:lstStyle/>
        <a:p>
          <a:r>
            <a:rPr lang="ru-RU" sz="2000" b="1" dirty="0" err="1" smtClean="0"/>
            <a:t>Паломни-ческий</a:t>
          </a:r>
          <a:r>
            <a:rPr lang="ru-RU" sz="2000" b="1" dirty="0" smtClean="0"/>
            <a:t> этап</a:t>
          </a:r>
          <a:endParaRPr lang="ru-RU" sz="2000" b="1" dirty="0"/>
        </a:p>
      </dgm:t>
    </dgm:pt>
    <dgm:pt modelId="{923E357F-AFDD-4936-9BA3-FA7779716CC6}" type="parTrans" cxnId="{370FE055-9FB5-49CE-A57F-68B8DE5B2AAE}">
      <dgm:prSet/>
      <dgm:spPr/>
      <dgm:t>
        <a:bodyPr/>
        <a:lstStyle/>
        <a:p>
          <a:endParaRPr lang="ru-RU"/>
        </a:p>
      </dgm:t>
    </dgm:pt>
    <dgm:pt modelId="{DE2D1C23-6289-46CF-98D6-76A309D9B417}" type="sibTrans" cxnId="{370FE055-9FB5-49CE-A57F-68B8DE5B2AAE}">
      <dgm:prSet/>
      <dgm:spPr/>
      <dgm:t>
        <a:bodyPr/>
        <a:lstStyle/>
        <a:p>
          <a:endParaRPr lang="ru-RU"/>
        </a:p>
      </dgm:t>
    </dgm:pt>
    <dgm:pt modelId="{2A84EEDA-1FBE-4A5A-A6EA-83E0C85B10B3}">
      <dgm:prSet phldrT="[Текст]" custT="1"/>
      <dgm:spPr/>
      <dgm:t>
        <a:bodyPr/>
        <a:lstStyle/>
        <a:p>
          <a:r>
            <a:rPr lang="ru-RU" sz="2000" b="1" dirty="0" err="1" smtClean="0"/>
            <a:t>Возвра-щение</a:t>
          </a:r>
          <a:r>
            <a:rPr lang="ru-RU" sz="2000" b="1" dirty="0" smtClean="0"/>
            <a:t> в жизнь</a:t>
          </a:r>
        </a:p>
      </dgm:t>
    </dgm:pt>
    <dgm:pt modelId="{A3CF5F6C-A9F2-450A-9F98-A6B548D6CB59}" type="parTrans" cxnId="{9152D165-4DD2-4F18-905D-0EAE8FBCA784}">
      <dgm:prSet/>
      <dgm:spPr/>
      <dgm:t>
        <a:bodyPr/>
        <a:lstStyle/>
        <a:p>
          <a:endParaRPr lang="ru-RU"/>
        </a:p>
      </dgm:t>
    </dgm:pt>
    <dgm:pt modelId="{24F74587-D1FC-4040-B322-0FCA5173488A}" type="sibTrans" cxnId="{9152D165-4DD2-4F18-905D-0EAE8FBCA784}">
      <dgm:prSet/>
      <dgm:spPr/>
      <dgm:t>
        <a:bodyPr/>
        <a:lstStyle/>
        <a:p>
          <a:endParaRPr lang="ru-RU"/>
        </a:p>
      </dgm:t>
    </dgm:pt>
    <dgm:pt modelId="{B38CE297-32A4-4A0A-95E4-BF2E2F8C6AC9}" type="pres">
      <dgm:prSet presAssocID="{BB71E700-8B9C-4D68-BD26-B9D85930AF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1159EF-AFF7-453D-9C33-BD2D172B8021}" type="pres">
      <dgm:prSet presAssocID="{DB7BD2AB-9E02-4C43-AD7D-8958BB7D2F20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A2E30-0EAE-43F2-AED2-931081DE3189}" type="pres">
      <dgm:prSet presAssocID="{D858F7DD-4B75-49F1-9A08-EDFA55FE621D}" presName="space" presStyleCnt="0"/>
      <dgm:spPr/>
    </dgm:pt>
    <dgm:pt modelId="{F9234F32-BA4B-4656-841A-7827F0CCE362}" type="pres">
      <dgm:prSet presAssocID="{461399B8-72F2-4579-9EFC-5F66F69D80F8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57958-156D-4C7B-B55F-01F088BCD3E5}" type="pres">
      <dgm:prSet presAssocID="{608EC772-7EDD-4017-8A26-3089088A18E8}" presName="space" presStyleCnt="0"/>
      <dgm:spPr/>
    </dgm:pt>
    <dgm:pt modelId="{4579DE70-428F-4B5A-BA3F-A04434F44731}" type="pres">
      <dgm:prSet presAssocID="{BB1FABC0-F848-40BE-9FED-302DE4FBADF9}" presName="Name5" presStyleLbl="vennNode1" presStyleIdx="2" presStyleCnt="5" custLinFactNeighborX="13456" custLinFactNeighborY="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2D8C12-9E8E-4AC9-93E9-ED725609FE8B}" type="pres">
      <dgm:prSet presAssocID="{271EDB10-5356-439D-8CB4-CF92477B5AFD}" presName="space" presStyleCnt="0"/>
      <dgm:spPr/>
    </dgm:pt>
    <dgm:pt modelId="{BE3C903A-DCBE-4C99-A517-AF34009B8584}" type="pres">
      <dgm:prSet presAssocID="{3E48892F-1605-4FBC-A474-17C2257D29B9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D2DAA-DD44-4FF4-8A87-D29C92B8610E}" type="pres">
      <dgm:prSet presAssocID="{DE2D1C23-6289-46CF-98D6-76A309D9B417}" presName="space" presStyleCnt="0"/>
      <dgm:spPr/>
    </dgm:pt>
    <dgm:pt modelId="{1B91FE98-38B9-452F-8A87-351C87347B93}" type="pres">
      <dgm:prSet presAssocID="{2A84EEDA-1FBE-4A5A-A6EA-83E0C85B10B3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4FACBA-93F9-461B-A5D9-E3021CE0FC55}" srcId="{BB71E700-8B9C-4D68-BD26-B9D85930AF09}" destId="{DB7BD2AB-9E02-4C43-AD7D-8958BB7D2F20}" srcOrd="0" destOrd="0" parTransId="{2B17AF18-E50E-46C1-AF09-86CFAC37DAF4}" sibTransId="{D858F7DD-4B75-49F1-9A08-EDFA55FE621D}"/>
    <dgm:cxn modelId="{B95DBA45-0705-429F-AFC6-558E1DEE9255}" type="presOf" srcId="{461399B8-72F2-4579-9EFC-5F66F69D80F8}" destId="{F9234F32-BA4B-4656-841A-7827F0CCE362}" srcOrd="0" destOrd="0" presId="urn:microsoft.com/office/officeart/2005/8/layout/venn3"/>
    <dgm:cxn modelId="{7C8C75C5-B967-4CE0-9087-96D15E13A04A}" type="presOf" srcId="{3E48892F-1605-4FBC-A474-17C2257D29B9}" destId="{BE3C903A-DCBE-4C99-A517-AF34009B8584}" srcOrd="0" destOrd="0" presId="urn:microsoft.com/office/officeart/2005/8/layout/venn3"/>
    <dgm:cxn modelId="{9152D165-4DD2-4F18-905D-0EAE8FBCA784}" srcId="{BB71E700-8B9C-4D68-BD26-B9D85930AF09}" destId="{2A84EEDA-1FBE-4A5A-A6EA-83E0C85B10B3}" srcOrd="4" destOrd="0" parTransId="{A3CF5F6C-A9F2-450A-9F98-A6B548D6CB59}" sibTransId="{24F74587-D1FC-4040-B322-0FCA5173488A}"/>
    <dgm:cxn modelId="{A5978632-0AD7-4F74-A625-20B6A0EE1908}" type="presOf" srcId="{BB71E700-8B9C-4D68-BD26-B9D85930AF09}" destId="{B38CE297-32A4-4A0A-95E4-BF2E2F8C6AC9}" srcOrd="0" destOrd="0" presId="urn:microsoft.com/office/officeart/2005/8/layout/venn3"/>
    <dgm:cxn modelId="{E32A9608-AF8E-4583-BCE7-C0593FD785C6}" type="presOf" srcId="{2A84EEDA-1FBE-4A5A-A6EA-83E0C85B10B3}" destId="{1B91FE98-38B9-452F-8A87-351C87347B93}" srcOrd="0" destOrd="0" presId="urn:microsoft.com/office/officeart/2005/8/layout/venn3"/>
    <dgm:cxn modelId="{279A86B5-40A3-4F0A-B7D3-539DEB29EAF9}" type="presOf" srcId="{DB7BD2AB-9E02-4C43-AD7D-8958BB7D2F20}" destId="{8A1159EF-AFF7-453D-9C33-BD2D172B8021}" srcOrd="0" destOrd="0" presId="urn:microsoft.com/office/officeart/2005/8/layout/venn3"/>
    <dgm:cxn modelId="{6DC7C1C8-30AE-49D8-82C4-BF7A4B78DEE4}" type="presOf" srcId="{BB1FABC0-F848-40BE-9FED-302DE4FBADF9}" destId="{4579DE70-428F-4B5A-BA3F-A04434F44731}" srcOrd="0" destOrd="0" presId="urn:microsoft.com/office/officeart/2005/8/layout/venn3"/>
    <dgm:cxn modelId="{F595C26B-1906-43A8-B1A3-9C18C66D459F}" srcId="{BB71E700-8B9C-4D68-BD26-B9D85930AF09}" destId="{461399B8-72F2-4579-9EFC-5F66F69D80F8}" srcOrd="1" destOrd="0" parTransId="{916F3C22-5C86-4D4E-8328-253D5AC207BB}" sibTransId="{608EC772-7EDD-4017-8A26-3089088A18E8}"/>
    <dgm:cxn modelId="{5FAB6CF7-A2DA-4B2E-875A-A4FD926B3586}" srcId="{BB71E700-8B9C-4D68-BD26-B9D85930AF09}" destId="{BB1FABC0-F848-40BE-9FED-302DE4FBADF9}" srcOrd="2" destOrd="0" parTransId="{656585DD-A659-451E-AB54-F948E7E18315}" sibTransId="{271EDB10-5356-439D-8CB4-CF92477B5AFD}"/>
    <dgm:cxn modelId="{370FE055-9FB5-49CE-A57F-68B8DE5B2AAE}" srcId="{BB71E700-8B9C-4D68-BD26-B9D85930AF09}" destId="{3E48892F-1605-4FBC-A474-17C2257D29B9}" srcOrd="3" destOrd="0" parTransId="{923E357F-AFDD-4936-9BA3-FA7779716CC6}" sibTransId="{DE2D1C23-6289-46CF-98D6-76A309D9B417}"/>
    <dgm:cxn modelId="{6F9EE9AE-E2C1-44E5-BB38-E73DE72E2517}" type="presParOf" srcId="{B38CE297-32A4-4A0A-95E4-BF2E2F8C6AC9}" destId="{8A1159EF-AFF7-453D-9C33-BD2D172B8021}" srcOrd="0" destOrd="0" presId="urn:microsoft.com/office/officeart/2005/8/layout/venn3"/>
    <dgm:cxn modelId="{0B495381-685B-42D9-B7FD-C2A70FA994B8}" type="presParOf" srcId="{B38CE297-32A4-4A0A-95E4-BF2E2F8C6AC9}" destId="{99BA2E30-0EAE-43F2-AED2-931081DE3189}" srcOrd="1" destOrd="0" presId="urn:microsoft.com/office/officeart/2005/8/layout/venn3"/>
    <dgm:cxn modelId="{68AB900A-C0E1-4E4C-A7B4-4C9D70A30AF3}" type="presParOf" srcId="{B38CE297-32A4-4A0A-95E4-BF2E2F8C6AC9}" destId="{F9234F32-BA4B-4656-841A-7827F0CCE362}" srcOrd="2" destOrd="0" presId="urn:microsoft.com/office/officeart/2005/8/layout/venn3"/>
    <dgm:cxn modelId="{9C874BCF-6DC1-4E37-96CD-83642297F59C}" type="presParOf" srcId="{B38CE297-32A4-4A0A-95E4-BF2E2F8C6AC9}" destId="{F4157958-156D-4C7B-B55F-01F088BCD3E5}" srcOrd="3" destOrd="0" presId="urn:microsoft.com/office/officeart/2005/8/layout/venn3"/>
    <dgm:cxn modelId="{80815164-C181-4047-972F-2A604BD87178}" type="presParOf" srcId="{B38CE297-32A4-4A0A-95E4-BF2E2F8C6AC9}" destId="{4579DE70-428F-4B5A-BA3F-A04434F44731}" srcOrd="4" destOrd="0" presId="urn:microsoft.com/office/officeart/2005/8/layout/venn3"/>
    <dgm:cxn modelId="{C87B6E46-A146-4D44-B41D-E7EFA319D7D7}" type="presParOf" srcId="{B38CE297-32A4-4A0A-95E4-BF2E2F8C6AC9}" destId="{482D8C12-9E8E-4AC9-93E9-ED725609FE8B}" srcOrd="5" destOrd="0" presId="urn:microsoft.com/office/officeart/2005/8/layout/venn3"/>
    <dgm:cxn modelId="{9ED0E8B9-C371-49B6-86D8-EEEC8AFBF88F}" type="presParOf" srcId="{B38CE297-32A4-4A0A-95E4-BF2E2F8C6AC9}" destId="{BE3C903A-DCBE-4C99-A517-AF34009B8584}" srcOrd="6" destOrd="0" presId="urn:microsoft.com/office/officeart/2005/8/layout/venn3"/>
    <dgm:cxn modelId="{6E11F4A7-1A0F-498B-BF6E-4678BF40D2A8}" type="presParOf" srcId="{B38CE297-32A4-4A0A-95E4-BF2E2F8C6AC9}" destId="{939D2DAA-DD44-4FF4-8A87-D29C92B8610E}" srcOrd="7" destOrd="0" presId="urn:microsoft.com/office/officeart/2005/8/layout/venn3"/>
    <dgm:cxn modelId="{0EF8AB12-90D7-4CE8-985B-291C08467A0B}" type="presParOf" srcId="{B38CE297-32A4-4A0A-95E4-BF2E2F8C6AC9}" destId="{1B91FE98-38B9-452F-8A87-351C87347B93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FBAF5-0199-4117-AA79-E606918861A9}">
      <dsp:nvSpPr>
        <dsp:cNvPr id="0" name=""/>
        <dsp:cNvSpPr/>
      </dsp:nvSpPr>
      <dsp:spPr>
        <a:xfrm>
          <a:off x="0" y="0"/>
          <a:ext cx="6583680" cy="11399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 smtClean="0"/>
            <a:t>    ХРАМ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 smtClean="0"/>
            <a:t>СВ.ПРП. СЕРАФИМА ВЫРИЦКОГО 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 smtClean="0"/>
            <a:t> с 2005 г.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kern="1200" dirty="0"/>
        </a:p>
      </dsp:txBody>
      <dsp:txXfrm>
        <a:off x="33388" y="33388"/>
        <a:ext cx="5257257" cy="1073176"/>
      </dsp:txXfrm>
    </dsp:sp>
    <dsp:sp modelId="{9591E69B-A26A-4215-B55E-77DD2003FA8F}">
      <dsp:nvSpPr>
        <dsp:cNvPr id="0" name=""/>
        <dsp:cNvSpPr/>
      </dsp:nvSpPr>
      <dsp:spPr>
        <a:xfrm>
          <a:off x="142635" y="1347216"/>
          <a:ext cx="7401175" cy="1139952"/>
        </a:xfrm>
        <a:prstGeom prst="roundRect">
          <a:avLst>
            <a:gd name="adj" fmla="val 10000"/>
          </a:avLst>
        </a:prstGeom>
        <a:solidFill>
          <a:srgbClr val="6699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 smtClean="0">
              <a:solidFill>
                <a:schemeClr val="bg1"/>
              </a:solidFill>
            </a:rPr>
            <a:t>с 1995 г. </a:t>
          </a:r>
          <a:r>
            <a:rPr lang="ru-RU" sz="2400" b="1" kern="1200" dirty="0" smtClean="0"/>
            <a:t>ПРАВОСЛАВНОЕ СЕСТРИЧЕСТВО 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/>
            <a:t>культурно-просветительская, миссионерская, благотворительная, образовательная деятельность</a:t>
          </a:r>
        </a:p>
      </dsp:txBody>
      <dsp:txXfrm>
        <a:off x="176023" y="1380604"/>
        <a:ext cx="5881576" cy="1073176"/>
      </dsp:txXfrm>
    </dsp:sp>
    <dsp:sp modelId="{BD5017A6-3CBA-4C3A-82C3-E3D351AAA335}">
      <dsp:nvSpPr>
        <dsp:cNvPr id="0" name=""/>
        <dsp:cNvSpPr/>
      </dsp:nvSpPr>
      <dsp:spPr>
        <a:xfrm>
          <a:off x="1094536" y="2694432"/>
          <a:ext cx="6583680" cy="1139952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С 2000 г</a:t>
          </a:r>
          <a:r>
            <a:rPr lang="ru-RU" sz="2000" b="1" kern="1200" dirty="0" smtClean="0">
              <a:solidFill>
                <a:srgbClr val="0039AC"/>
              </a:solidFill>
            </a:rPr>
            <a:t>. </a:t>
          </a:r>
          <a:r>
            <a:rPr lang="ru-RU" sz="2000" b="1" kern="1200" dirty="0" smtClean="0"/>
            <a:t>ДУШЕПОПЕЧИТЕЛЬСКИЙ ЦЕНТР «ОМОФОР»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ПОМОЩЬ ЗАВИСИМЫМ И СОЗАВИСИМЫМ</a:t>
          </a:r>
          <a:endParaRPr lang="ru-RU" sz="1800" kern="1200" dirty="0"/>
        </a:p>
      </dsp:txBody>
      <dsp:txXfrm>
        <a:off x="1127924" y="2727820"/>
        <a:ext cx="5232781" cy="1073176"/>
      </dsp:txXfrm>
    </dsp:sp>
    <dsp:sp modelId="{10F08E2A-2669-430D-B4D0-4DC6D80E4DE3}">
      <dsp:nvSpPr>
        <dsp:cNvPr id="0" name=""/>
        <dsp:cNvSpPr/>
      </dsp:nvSpPr>
      <dsp:spPr>
        <a:xfrm>
          <a:off x="1645920" y="4041648"/>
          <a:ext cx="6583680" cy="113995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bg1"/>
              </a:solidFill>
            </a:rPr>
            <a:t>С 2012 г. </a:t>
          </a:r>
          <a:r>
            <a:rPr lang="ru-RU" sz="1800" b="1" kern="1200" dirty="0" smtClean="0"/>
            <a:t>УЧЕБНО-МЕТОДИЧЕСКИЙ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/>
            <a:t>РЕСУРСНЫЙ ЦЕНТР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/>
            <a:t>ПО РАБОТЕ С  РОДСТВЕННИКАМИ НАРКОЗАВИСИМЫХ ЛЮДЕЙ</a:t>
          </a:r>
          <a:endParaRPr lang="ru-RU" sz="15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1679308" y="4075036"/>
        <a:ext cx="5224551" cy="1073176"/>
      </dsp:txXfrm>
    </dsp:sp>
    <dsp:sp modelId="{A5ED39F3-5168-4A15-9030-76ECC5CFBF27}">
      <dsp:nvSpPr>
        <dsp:cNvPr id="0" name=""/>
        <dsp:cNvSpPr/>
      </dsp:nvSpPr>
      <dsp:spPr>
        <a:xfrm>
          <a:off x="5842711" y="873099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6009429" y="873099"/>
        <a:ext cx="407532" cy="557578"/>
      </dsp:txXfrm>
    </dsp:sp>
    <dsp:sp modelId="{B5A7665F-F886-4FCA-96D9-F6C68E0A3B27}">
      <dsp:nvSpPr>
        <dsp:cNvPr id="0" name=""/>
        <dsp:cNvSpPr/>
      </dsp:nvSpPr>
      <dsp:spPr>
        <a:xfrm>
          <a:off x="6394094" y="2220315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6560812" y="2220315"/>
        <a:ext cx="407532" cy="557578"/>
      </dsp:txXfrm>
    </dsp:sp>
    <dsp:sp modelId="{2894A670-F702-47FC-A383-C13E98778CD1}">
      <dsp:nvSpPr>
        <dsp:cNvPr id="0" name=""/>
        <dsp:cNvSpPr/>
      </dsp:nvSpPr>
      <dsp:spPr>
        <a:xfrm>
          <a:off x="6937247" y="3567531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7103965" y="3567531"/>
        <a:ext cx="407532" cy="557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2A9BAC-4756-4771-BC62-E02EF2E4B126}">
      <dsp:nvSpPr>
        <dsp:cNvPr id="0" name=""/>
        <dsp:cNvSpPr/>
      </dsp:nvSpPr>
      <dsp:spPr>
        <a:xfrm>
          <a:off x="0" y="0"/>
          <a:ext cx="5661248" cy="56612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solidFill>
                <a:schemeClr val="bg1"/>
              </a:solidFill>
            </a:rPr>
            <a:t>2008</a:t>
          </a:r>
          <a:r>
            <a:rPr lang="ru-RU" sz="2000" b="1" kern="1200" dirty="0" smtClean="0">
              <a:solidFill>
                <a:schemeClr val="bg1"/>
              </a:solidFill>
            </a:rPr>
            <a:t> семей обратились в центр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1841321" y="283062"/>
        <a:ext cx="1978606" cy="849187"/>
      </dsp:txXfrm>
    </dsp:sp>
    <dsp:sp modelId="{28234134-7D85-4CE6-8C52-7218241FE591}">
      <dsp:nvSpPr>
        <dsp:cNvPr id="0" name=""/>
        <dsp:cNvSpPr/>
      </dsp:nvSpPr>
      <dsp:spPr>
        <a:xfrm>
          <a:off x="720093" y="1432678"/>
          <a:ext cx="4245936" cy="4223942"/>
        </a:xfrm>
        <a:prstGeom prst="ellipse">
          <a:avLst/>
        </a:prstGeom>
        <a:solidFill>
          <a:schemeClr val="accent2">
            <a:lumMod val="75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sng" kern="1200" dirty="0" smtClean="0">
              <a:solidFill>
                <a:schemeClr val="bg1"/>
              </a:solidFill>
            </a:rPr>
            <a:t>742</a:t>
          </a:r>
          <a:r>
            <a:rPr lang="ru-RU" sz="1800" b="1" kern="1200" dirty="0" smtClean="0">
              <a:solidFill>
                <a:schemeClr val="bg1"/>
              </a:solidFill>
            </a:rPr>
            <a:t> семьи находятся </a:t>
          </a:r>
          <a:br>
            <a:rPr lang="ru-RU" sz="1800" b="1" kern="1200" dirty="0" smtClean="0">
              <a:solidFill>
                <a:schemeClr val="bg1"/>
              </a:solidFill>
            </a:rPr>
          </a:br>
          <a:r>
            <a:rPr lang="ru-RU" sz="1800" b="1" kern="1200" dirty="0" smtClean="0">
              <a:solidFill>
                <a:schemeClr val="bg1"/>
              </a:solidFill>
            </a:rPr>
            <a:t>в зоне наблюдения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1853758" y="1696674"/>
        <a:ext cx="1978606" cy="791989"/>
      </dsp:txXfrm>
    </dsp:sp>
    <dsp:sp modelId="{3C579AA4-9C65-4916-853D-F56CF80574F3}">
      <dsp:nvSpPr>
        <dsp:cNvPr id="0" name=""/>
        <dsp:cNvSpPr/>
      </dsp:nvSpPr>
      <dsp:spPr>
        <a:xfrm>
          <a:off x="1440161" y="2830624"/>
          <a:ext cx="2830624" cy="2830624"/>
        </a:xfrm>
        <a:prstGeom prst="ellipse">
          <a:avLst/>
        </a:prstGeom>
        <a:solidFill>
          <a:schemeClr val="accent5">
            <a:lumMod val="75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sng" kern="1200" dirty="0" smtClean="0">
              <a:solidFill>
                <a:schemeClr val="bg1"/>
              </a:solidFill>
            </a:rPr>
            <a:t>71</a:t>
          </a:r>
          <a:r>
            <a:rPr lang="ru-RU" sz="1800" b="1" kern="1200" dirty="0" smtClean="0">
              <a:solidFill>
                <a:schemeClr val="bg1"/>
              </a:solidFill>
            </a:rPr>
            <a:t> человек  из числа родителей активно служат в </a:t>
          </a:r>
          <a:r>
            <a:rPr lang="ru-RU" sz="1800" b="1" kern="1200" dirty="0" err="1" smtClean="0">
              <a:solidFill>
                <a:schemeClr val="bg1"/>
              </a:solidFill>
            </a:rPr>
            <a:t>Сестричестве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1854696" y="3538280"/>
        <a:ext cx="2001553" cy="14153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798690-1576-4E37-9899-E7FDCAD6EB86}" type="datetimeFigureOut">
              <a:rPr lang="ru-RU"/>
              <a:pPr>
                <a:defRPr/>
              </a:pPr>
              <a:t>30.01.2015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B8601B-8026-4634-849D-545A86E506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170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Община представляет собой иерархически выстроенную структуру.</a:t>
            </a:r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7BC57E-DE4C-4838-BD0D-C0ECB26667DE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Результаты работы с зависимыми родствениками зависимых людей.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Этапы личностного возрастания одинаковы, но идут по ним с разной скоростью.</a:t>
            </a:r>
          </a:p>
          <a:p>
            <a:pPr eaLnBrk="1" hangingPunct="1"/>
            <a:endParaRPr lang="ru-RU" smtClean="0"/>
          </a:p>
        </p:txBody>
      </p:sp>
      <p:sp>
        <p:nvSpPr>
          <p:cNvPr id="2765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F333EA1-6C66-4514-831C-6BB2BC1A4F87}" type="slidenum">
              <a:rPr lang="ru-RU" sz="1200"/>
              <a:pPr algn="r"/>
              <a:t>10</a:t>
            </a:fld>
            <a:endParaRPr 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Работа с семьей – главная особенность нашей методики.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47393-80AE-43FC-8779-9BF39F7AB614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E3C44-0BAD-4668-91C3-CFFCEEBB9B06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9ED51-F731-4326-B767-5922A08BC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2F703-9252-4CAC-A35C-067B2EB37684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962CA-0F45-4C6D-8B9A-45F823746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D7E2-ADCC-461B-AC41-A7A364F4C49A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82756-9E81-4B1B-9B74-968962AAED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BE284-4868-4BFF-ACE1-8F9C273E24EF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1A105-3A3C-41D4-96E4-F00769BA3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C2F56-E39C-446F-9BCE-270E4992F0C3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66849-1C5B-47C4-BE25-1B8111C447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115D9-65DB-41E4-8290-0A3A2EA056D5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CD9B3-8350-4433-895D-7835189BB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AA97-E6FF-4431-9948-3EE94DE73834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8FF5D-BA93-4BE3-9217-15B4DA4AA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44FB0-852B-4554-AF84-938F706F1159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49ABF-0BD8-4457-A1D3-C154BA49F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7A29-3756-488A-85F5-B9F36FF9EA5C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2170D-EFE0-4E95-9EEF-97BE0A6D8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64BE4-A039-4D13-8FB0-3FB4061D402B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A84BD-0790-423C-B71E-9E03B1775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CEBE8-71C1-405D-8FD0-DF6A9A1C09C6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6CC2B-CC96-4630-8494-3F3890032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7610F-79D2-4FFC-B798-CF2FBB038235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CBF9-A467-470C-9818-8F4AB153E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0F1897-5496-4490-B0F6-B61463FB613F}" type="datetimeFigureOut">
              <a:rPr lang="en-US"/>
              <a:pPr>
                <a:defRPr/>
              </a:pPr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1A02D7-A17E-4334-8216-EBE20C79F0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x-yt-cl=84503534&amp;v=nO7ewOvH7QM&amp;x-yt-ts=142191468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0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ww.pravmir.ru/wp-content/uploads/2011/06/photo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ravmir.ru/obshhina-chelovecheskaya-ili-xristova/" TargetMode="External"/><Relationship Id="rId4" Type="http://schemas.openxmlformats.org/officeDocument/2006/relationships/hyperlink" Target="http://www.pravmir.ru/molitva-i-vremya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sestrichest@mail.ru" TargetMode="External"/><Relationship Id="rId7" Type="http://schemas.openxmlformats.org/officeDocument/2006/relationships/hyperlink" Target="http://www.youtube.com/watch?v=XU6SPk2FyNA&amp;x-yt-ts=1422503916&amp;x-yt-cl=8502763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SeJlqPfX9gg&amp;x-yt-cl=85027636&amp;x-yt-ts=1422503916" TargetMode="External"/><Relationship Id="rId5" Type="http://schemas.openxmlformats.org/officeDocument/2006/relationships/image" Target="../media/image44.png"/><Relationship Id="rId4" Type="http://schemas.openxmlformats.org/officeDocument/2006/relationships/hyperlink" Target="http://www.pokrov.orthodox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3" descr="http://pics.livejournal.com/maryraduga/pic/000112b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5105400"/>
            <a:ext cx="3581400" cy="959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990600"/>
            <a:ext cx="6172200" cy="25146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defRPr/>
            </a:pP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100" b="1" dirty="0" smtClean="0">
                <a:solidFill>
                  <a:srgbClr val="0070C0"/>
                </a:solidFill>
              </a:rPr>
              <a:t>ДУШЕПОПЕЧИТЕЛЬСКИЙ </a:t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>ЦЕНТР </a:t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>«ОМОФОР»</a:t>
            </a:r>
            <a:r>
              <a:rPr lang="ru-RU" sz="3600" dirty="0" smtClean="0">
                <a:solidFill>
                  <a:srgbClr val="FF6600"/>
                </a:solidFill>
              </a:rPr>
              <a:t/>
            </a:r>
            <a:br>
              <a:rPr lang="ru-RU" sz="3600" dirty="0" smtClean="0">
                <a:solidFill>
                  <a:srgbClr val="FF6600"/>
                </a:solidFill>
              </a:rPr>
            </a:b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15364" name="Содержимое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7432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Новокузнецкая и </a:t>
            </a:r>
            <a:r>
              <a:rPr lang="ru-RU" sz="2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Таштагольская</a:t>
            </a: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епархия</a:t>
            </a:r>
          </a:p>
          <a:p>
            <a:pPr algn="ctr">
              <a:buFont typeface="Arial" charset="0"/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г. Новокузнецк</a:t>
            </a:r>
          </a:p>
          <a:p>
            <a:pPr algn="ctr">
              <a:buFont typeface="Arial" charset="0"/>
              <a:buNone/>
            </a:pPr>
            <a:endParaRPr lang="ru-RU" sz="28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5" name="Picture 6" descr="C:\Users\Master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228600"/>
            <a:ext cx="17430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1" name="Picture 3" descr="C:\Users\Master\Desktop\самая краткая презентация\в круге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04800"/>
            <a:ext cx="231588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638800" y="304800"/>
            <a:ext cx="3200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Литургия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после Литургии </a:t>
            </a: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endParaRPr lang="ru-RU" sz="31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228600" y="228600"/>
            <a:ext cx="5638800" cy="6629400"/>
          </a:xfrm>
        </p:spPr>
        <p:txBody>
          <a:bodyPr>
            <a:normAutofit fontScale="85000" lnSpcReduction="10000"/>
          </a:bodyPr>
          <a:lstStyle/>
          <a:p>
            <a:pPr lvl="1">
              <a:buFont typeface="Arial" charset="0"/>
              <a:buNone/>
              <a:defRPr/>
            </a:pPr>
            <a:r>
              <a:rPr lang="ru-RU" sz="2600" dirty="0" smtClean="0"/>
              <a:t>С самого начала Великая Княгиня ставила </a:t>
            </a:r>
            <a:r>
              <a:rPr lang="ru-RU" sz="2600" b="1" dirty="0" smtClean="0">
                <a:solidFill>
                  <a:srgbClr val="FF0000"/>
                </a:solidFill>
                <a:cs typeface="Times New Roman" pitchFamily="18" charset="0"/>
              </a:rPr>
              <a:t>задачи внутренней миссии</a:t>
            </a:r>
            <a:r>
              <a:rPr lang="ru-RU" sz="2600" dirty="0" smtClean="0"/>
              <a:t>, обращенной к  страждущему русскому народу. </a:t>
            </a:r>
          </a:p>
          <a:p>
            <a:pPr>
              <a:buFont typeface="Arial" charset="0"/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«…</a:t>
            </a:r>
            <a:r>
              <a:rPr lang="ru-RU" sz="2800" dirty="0" smtClean="0">
                <a:solidFill>
                  <a:srgbClr val="FF0000"/>
                </a:solidFill>
                <a:cs typeface="Times New Roman" pitchFamily="18" charset="0"/>
              </a:rPr>
              <a:t>ибо нашедши погибающую душу, послужить спасению ее есть великое дело христианского милосердия и истинный образ ее</a:t>
            </a: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…</a:t>
            </a:r>
          </a:p>
          <a:p>
            <a:pPr>
              <a:buFont typeface="Arial" charset="0"/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Все виды помощи при обители возникли сами собой из просьб о помощи, с которыми ежедневно обращались в Обитель» </a:t>
            </a:r>
            <a:r>
              <a:rPr lang="ru-RU" sz="1900" dirty="0" smtClean="0"/>
              <a:t>(Отчет Великой Княгини </a:t>
            </a:r>
            <a:r>
              <a:rPr lang="ru-RU" sz="1900" dirty="0" err="1" smtClean="0"/>
              <a:t>Елисаветы</a:t>
            </a:r>
            <a:r>
              <a:rPr lang="ru-RU" sz="1900" dirty="0" smtClean="0"/>
              <a:t>, 1910 г.)</a:t>
            </a:r>
          </a:p>
          <a:p>
            <a:pPr>
              <a:buFont typeface="Arial" charset="0"/>
              <a:buNone/>
              <a:defRPr/>
            </a:pPr>
            <a:endParaRPr lang="ru-RU" sz="2600" dirty="0" smtClean="0"/>
          </a:p>
          <a:p>
            <a:pPr>
              <a:buFont typeface="Arial" charset="0"/>
              <a:buNone/>
              <a:defRPr/>
            </a:pPr>
            <a:r>
              <a:rPr lang="ru-RU" sz="2600" dirty="0" smtClean="0">
                <a:solidFill>
                  <a:srgbClr val="FF0000"/>
                </a:solidFill>
              </a:rPr>
              <a:t>Вопрос о видах служения, формах помощи </a:t>
            </a:r>
            <a:r>
              <a:rPr lang="ru-RU" sz="2600" dirty="0" smtClean="0"/>
              <a:t>для сестер Обители не был предметом теоретизирования, а </a:t>
            </a:r>
            <a:r>
              <a:rPr lang="ru-RU" sz="2600" dirty="0" smtClean="0">
                <a:solidFill>
                  <a:srgbClr val="FF0000"/>
                </a:solidFill>
              </a:rPr>
              <a:t>возник из глубокого понимания российской действительности</a:t>
            </a:r>
            <a:r>
              <a:rPr lang="ru-RU" sz="2600" dirty="0" smtClean="0"/>
              <a:t>.</a:t>
            </a:r>
          </a:p>
          <a:p>
            <a:pPr>
              <a:buFont typeface="Arial" charset="0"/>
              <a:buNone/>
              <a:defRPr/>
            </a:pPr>
            <a:r>
              <a:rPr lang="ru-RU" sz="1900" dirty="0" smtClean="0"/>
              <a:t>Е.В.Белякова, Н.А.Белякова «Святая </a:t>
            </a:r>
            <a:r>
              <a:rPr lang="ru-RU" sz="1900" dirty="0" err="1" smtClean="0"/>
              <a:t>преподобномученица</a:t>
            </a:r>
            <a:r>
              <a:rPr lang="ru-RU" sz="1900" dirty="0" smtClean="0"/>
              <a:t> </a:t>
            </a:r>
            <a:r>
              <a:rPr lang="ru-RU" sz="1900" dirty="0" err="1" smtClean="0"/>
              <a:t>Елисаветы</a:t>
            </a:r>
            <a:r>
              <a:rPr lang="ru-RU" sz="1900" dirty="0" smtClean="0"/>
              <a:t> </a:t>
            </a:r>
            <a:r>
              <a:rPr lang="ru-RU" sz="1900" dirty="0" err="1" smtClean="0"/>
              <a:t>Феодоровна</a:t>
            </a:r>
            <a:r>
              <a:rPr lang="ru-RU" sz="1900" dirty="0" smtClean="0"/>
              <a:t> и вопрос о пути русского монашества», ж. Церковь и время, № 48</a:t>
            </a:r>
          </a:p>
          <a:p>
            <a:pPr>
              <a:buFont typeface="Arial" charset="0"/>
              <a:buNone/>
              <a:defRPr/>
            </a:pPr>
            <a:endParaRPr lang="ru-RU" sz="2800" i="1" dirty="0" smtClean="0"/>
          </a:p>
          <a:p>
            <a:pPr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800" b="1" dirty="0" smtClean="0">
              <a:solidFill>
                <a:srgbClr val="0070C0"/>
              </a:solidFill>
            </a:endParaRPr>
          </a:p>
          <a:p>
            <a:pPr>
              <a:buFont typeface="Arial" charset="0"/>
              <a:buNone/>
              <a:defRPr/>
            </a:pPr>
            <a:endParaRPr lang="ru-RU" sz="2800" dirty="0" smtClean="0"/>
          </a:p>
        </p:txBody>
      </p:sp>
      <p:pic>
        <p:nvPicPr>
          <p:cNvPr id="67588" name="Picture 1" descr="D:\фото\сестричество\Княгин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1371600"/>
            <a:ext cx="2457450" cy="43624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Заголовок 1"/>
          <p:cNvSpPr>
            <a:spLocks noGrp="1"/>
          </p:cNvSpPr>
          <p:nvPr>
            <p:ph type="title"/>
          </p:nvPr>
        </p:nvSpPr>
        <p:spPr>
          <a:xfrm>
            <a:off x="3429000" y="274638"/>
            <a:ext cx="4191000" cy="2316162"/>
          </a:xfrm>
          <a:solidFill>
            <a:schemeClr val="bg1"/>
          </a:solidFill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Добровольное открытое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err="1" smtClean="0">
                <a:solidFill>
                  <a:srgbClr val="0070C0"/>
                </a:solidFill>
              </a:rPr>
              <a:t>Марфо-Мариинское</a:t>
            </a:r>
            <a:r>
              <a:rPr lang="ru-RU" sz="3200" b="1" dirty="0" smtClean="0">
                <a:solidFill>
                  <a:srgbClr val="0070C0"/>
                </a:solidFill>
              </a:rPr>
              <a:t> движение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приходского типа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819400"/>
            <a:ext cx="8686800" cy="384016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	</a:t>
            </a:r>
            <a:r>
              <a:rPr lang="ru-RU" sz="2800" dirty="0" smtClean="0">
                <a:solidFill>
                  <a:srgbClr val="002060"/>
                </a:solidFill>
              </a:rPr>
              <a:t>Просветительное сестричество (в которое входят и братья милосердия), собранное вокруг людей, подвижников сознательной веры, смотрящих на сестричество как на дело Божие, а на себя — как на работников, Самим Господом на это дело поставленных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Arial" charset="0"/>
              <a:buNone/>
              <a:defRPr/>
            </a:pPr>
            <a:r>
              <a:rPr lang="ru-RU" sz="1900" dirty="0" smtClean="0">
                <a:solidFill>
                  <a:schemeClr val="accent4">
                    <a:lumMod val="50000"/>
                  </a:schemeClr>
                </a:solidFill>
              </a:rPr>
              <a:t>	</a:t>
            </a:r>
          </a:p>
          <a:p>
            <a:pPr>
              <a:buFont typeface="Arial" charset="0"/>
              <a:buNone/>
              <a:defRPr/>
            </a:pPr>
            <a:r>
              <a:rPr lang="ru-RU" sz="1900" dirty="0" smtClean="0">
                <a:solidFill>
                  <a:schemeClr val="accent4">
                    <a:lumMod val="50000"/>
                  </a:schemeClr>
                </a:solidFill>
              </a:rPr>
              <a:t>	</a:t>
            </a:r>
            <a:r>
              <a:rPr lang="ru-RU" sz="1900" dirty="0" smtClean="0">
                <a:solidFill>
                  <a:srgbClr val="002060"/>
                </a:solidFill>
              </a:rPr>
              <a:t>Священник Николай </a:t>
            </a:r>
            <a:r>
              <a:rPr lang="ru-RU" sz="1900" dirty="0" err="1" smtClean="0">
                <a:solidFill>
                  <a:srgbClr val="002060"/>
                </a:solidFill>
              </a:rPr>
              <a:t>Опоцкий</a:t>
            </a:r>
            <a:r>
              <a:rPr lang="ru-RU" sz="1900" dirty="0" smtClean="0">
                <a:solidFill>
                  <a:srgbClr val="002060"/>
                </a:solidFill>
              </a:rPr>
              <a:t>. Идеальная община и путь к ее восстановлению: Два доклада о возможной организации приходской жизни.  М: МОО Культурно-просветительский центр «Преображение». 2011</a:t>
            </a:r>
          </a:p>
          <a:p>
            <a:pPr>
              <a:buFont typeface="Arial" charset="0"/>
              <a:buNone/>
              <a:defRPr/>
            </a:pPr>
            <a:endParaRPr lang="ru-RU" dirty="0"/>
          </a:p>
        </p:txBody>
      </p:sp>
      <p:pic>
        <p:nvPicPr>
          <p:cNvPr id="52227" name="Содержимое 9" descr="http://www.nilova-uv.ru/img/katalog/natelnie_silver/krest_085_2_resize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381000"/>
            <a:ext cx="1447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aster\AppData\Local\Temp\Rar$DI01.158\DSC04562.JPG"/>
          <p:cNvPicPr>
            <a:picLocks noChangeAspect="1" noChangeArrowheads="1"/>
          </p:cNvPicPr>
          <p:nvPr/>
        </p:nvPicPr>
        <p:blipFill>
          <a:blip r:embed="rId3" cstate="print"/>
          <a:srcRect r="16981"/>
          <a:stretch>
            <a:fillRect/>
          </a:stretch>
        </p:blipFill>
        <p:spPr bwMode="auto">
          <a:xfrm>
            <a:off x="0" y="0"/>
            <a:ext cx="3352800" cy="2687709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err="1" smtClean="0">
                <a:solidFill>
                  <a:srgbClr val="0070C0"/>
                </a:solidFill>
              </a:rPr>
              <a:t>Душепопечительский</a:t>
            </a:r>
            <a:r>
              <a:rPr lang="ru-RU" sz="2700" b="1" dirty="0" smtClean="0">
                <a:solidFill>
                  <a:srgbClr val="0070C0"/>
                </a:solidFill>
              </a:rPr>
              <a:t> комплекс помощи зависимым </a:t>
            </a:r>
            <a:br>
              <a:rPr lang="ru-RU" sz="2700" b="1" dirty="0" smtClean="0">
                <a:solidFill>
                  <a:srgbClr val="0070C0"/>
                </a:solidFill>
              </a:rPr>
            </a:br>
            <a:r>
              <a:rPr lang="ru-RU" sz="2700" b="1" dirty="0" smtClean="0">
                <a:solidFill>
                  <a:srgbClr val="0070C0"/>
                </a:solidFill>
              </a:rPr>
              <a:t>и их созависимым родственникам на базе добровольного открытого Марфо-Мариинского движения приходского типа</a:t>
            </a:r>
            <a:br>
              <a:rPr lang="ru-RU" sz="2700" b="1" dirty="0" smtClean="0">
                <a:solidFill>
                  <a:srgbClr val="0070C0"/>
                </a:solidFill>
              </a:rPr>
            </a:br>
            <a:r>
              <a:rPr lang="ru-RU" sz="2700" b="1" dirty="0" smtClean="0">
                <a:solidFill>
                  <a:srgbClr val="0070C0"/>
                </a:solidFill>
              </a:rPr>
              <a:t/>
            </a:r>
            <a:br>
              <a:rPr lang="ru-RU" sz="2700" b="1" dirty="0" smtClean="0">
                <a:solidFill>
                  <a:srgbClr val="0070C0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 smtClean="0"/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381000" y="1447800"/>
          <a:ext cx="8229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191000" y="2514600"/>
            <a:ext cx="4648200" cy="3733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err="1" smtClean="0">
                <a:solidFill>
                  <a:srgbClr val="0070C0"/>
                </a:solidFill>
              </a:rPr>
              <a:t>душепопечение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– это    есть    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возведение человеческого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образа к   Божьему,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т.е. попечение о душе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                   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70C0"/>
                </a:solidFill>
              </a:rPr>
              <a:t>реабилитация</a:t>
            </a:r>
            <a:r>
              <a:rPr lang="ru-RU" b="1" dirty="0" smtClean="0"/>
              <a:t> – </a:t>
            </a:r>
            <a:r>
              <a:rPr lang="ru-RU" b="1" dirty="0" smtClean="0">
                <a:solidFill>
                  <a:srgbClr val="002060"/>
                </a:solidFill>
              </a:rPr>
              <a:t>это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восстановление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человеческого образа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 социуме 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2400" y="533400"/>
            <a:ext cx="4800600" cy="14478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Отличие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душепопечения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от реабилитации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7" name="Picture 2" descr="E:\иконы\Ангел Храните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85800"/>
            <a:ext cx="3429000" cy="4770408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371600"/>
            <a:ext cx="8991600" cy="5486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Реабилитации от начала до конца происходит в одной общине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Опытный священник, который идет по этому духовному пути – духовный отец, </a:t>
            </a:r>
            <a:r>
              <a:rPr lang="ru-RU" sz="2200" dirty="0" err="1" smtClean="0">
                <a:solidFill>
                  <a:srgbClr val="002060"/>
                </a:solidFill>
              </a:rPr>
              <a:t>предстоятель</a:t>
            </a:r>
            <a:r>
              <a:rPr lang="ru-RU" sz="2200" dirty="0" smtClean="0">
                <a:solidFill>
                  <a:srgbClr val="002060"/>
                </a:solidFill>
              </a:rPr>
              <a:t> перед Богом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Консультант – помощник, сам прошедший не без ошибок и падений путь выздоровления, который помогает выздоравливать. Ему можно всегда позвонить. 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Осознание своих грехов через (с помощью) других членов общины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Молитва о зависимом и его созависимых родственниках, общая молитва родственников и самих зависимых в храме, молебны с чтением акафистов для созависимых, групповое чтение Псалтири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Духовные беседы (обучение) для созависимых и членов общины, которые ведут опытные консультанты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Паломнические поездки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Обучение консультантов на семинарах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Дела милосердия – служение другим людям – «</a:t>
            </a:r>
            <a:r>
              <a:rPr lang="ru-RU" sz="2200" b="1" dirty="0" smtClean="0">
                <a:solidFill>
                  <a:srgbClr val="002060"/>
                </a:solidFill>
              </a:rPr>
              <a:t>это очень важно» </a:t>
            </a:r>
            <a:endParaRPr lang="ru-RU" sz="2100" dirty="0" smtClean="0">
              <a:solidFill>
                <a:srgbClr val="002060"/>
              </a:solidFill>
            </a:endParaRPr>
          </a:p>
          <a:p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1600" dirty="0" smtClean="0">
                <a:hlinkClick r:id="rId2"/>
              </a:rPr>
              <a:t/>
            </a:r>
            <a:br>
              <a:rPr lang="ru-RU" sz="1600" dirty="0" smtClean="0">
                <a:hlinkClick r:id="rId2"/>
              </a:rPr>
            </a:br>
            <a:r>
              <a:rPr lang="ru-RU" sz="2700" dirty="0" smtClean="0">
                <a:solidFill>
                  <a:srgbClr val="002060"/>
                </a:solidFill>
              </a:rPr>
              <a:t> </a:t>
            </a:r>
            <a:r>
              <a:rPr lang="ru-RU" sz="2700" b="1" dirty="0" smtClean="0">
                <a:solidFill>
                  <a:srgbClr val="002060"/>
                </a:solidFill>
              </a:rPr>
              <a:t/>
            </a:r>
            <a:br>
              <a:rPr lang="ru-RU" sz="2700" b="1" dirty="0" smtClean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«Помощь семьям с зависимыми родственниками» </a:t>
            </a:r>
            <a:br>
              <a:rPr lang="ru-RU" sz="2700" b="1" dirty="0" smtClean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Е.А. Савина </a:t>
            </a:r>
            <a:r>
              <a:rPr lang="ru-RU" sz="2700" dirty="0" smtClean="0">
                <a:solidFill>
                  <a:srgbClr val="002060"/>
                </a:solidFill>
              </a:rPr>
              <a:t> цитаты из </a:t>
            </a:r>
            <a:r>
              <a:rPr lang="ru-RU" sz="2700" dirty="0" err="1" smtClean="0">
                <a:solidFill>
                  <a:srgbClr val="002060"/>
                </a:solidFill>
              </a:rPr>
              <a:t>вебинара</a:t>
            </a:r>
            <a:r>
              <a:rPr lang="ru-RU" sz="2700" b="1" dirty="0" smtClean="0">
                <a:solidFill>
                  <a:srgbClr val="002060"/>
                </a:solidFill>
              </a:rPr>
              <a:t> </a:t>
            </a:r>
            <a:r>
              <a:rPr lang="ru-RU" sz="2700" dirty="0" smtClean="0">
                <a:solidFill>
                  <a:srgbClr val="002060"/>
                </a:solidFill>
                <a:hlinkClick r:id="rId2"/>
              </a:rPr>
              <a:t/>
            </a:r>
            <a:br>
              <a:rPr lang="ru-RU" sz="2700" dirty="0" smtClean="0">
                <a:solidFill>
                  <a:srgbClr val="002060"/>
                </a:solidFill>
                <a:hlinkClick r:id="rId2"/>
              </a:rPr>
            </a:br>
            <a:r>
              <a:rPr lang="en-US" sz="1600" dirty="0" smtClean="0">
                <a:hlinkClick r:id="rId2"/>
              </a:rPr>
              <a:t>http://www.youtube.com/watch?x-yt-cl=84503534&amp;v=nO7ewOvH7QM&amp;x-yt-ts=1421914688</a:t>
            </a: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100" b="1" dirty="0" smtClean="0"/>
              <a:t/>
            </a:r>
            <a:br>
              <a:rPr lang="ru-RU" sz="1100" b="1" dirty="0" smtClean="0"/>
            </a:br>
            <a:endParaRPr lang="ru-RU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 bwMode="blackGray"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chemeClr val="hlink"/>
                </a:solidFill>
              </a:rPr>
              <a:t/>
            </a:r>
            <a:br>
              <a:rPr lang="ru-RU" sz="2800" b="1" dirty="0" smtClean="0">
                <a:solidFill>
                  <a:schemeClr val="hlink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Отличительные черты работы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err="1" smtClean="0">
                <a:solidFill>
                  <a:srgbClr val="0070C0"/>
                </a:solidFill>
              </a:rPr>
              <a:t>Душепопечительского</a:t>
            </a:r>
            <a:r>
              <a:rPr lang="ru-RU" sz="2800" b="1" dirty="0" smtClean="0">
                <a:solidFill>
                  <a:srgbClr val="0070C0"/>
                </a:solidFill>
              </a:rPr>
              <a:t> Православного Центра «Омофор»</a:t>
            </a:r>
            <a:r>
              <a:rPr lang="ru-RU" sz="2800" b="1" dirty="0" smtClean="0">
                <a:solidFill>
                  <a:schemeClr val="hlink"/>
                </a:solidFill>
                <a:latin typeface="Arial" charset="0"/>
              </a:rPr>
              <a:t/>
            </a:r>
            <a:br>
              <a:rPr lang="ru-RU" sz="2800" b="1" dirty="0" smtClean="0">
                <a:solidFill>
                  <a:schemeClr val="hlink"/>
                </a:solidFill>
                <a:latin typeface="Arial" charset="0"/>
              </a:rPr>
            </a:br>
            <a:endParaRPr lang="ru-RU" sz="2800" b="1" dirty="0" smtClean="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228600" y="1524000"/>
            <a:ext cx="8915400" cy="5334000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sz="2400" dirty="0" smtClean="0">
                <a:solidFill>
                  <a:srgbClr val="17375E"/>
                </a:solidFill>
              </a:rPr>
              <a:t>Душепопечение </a:t>
            </a:r>
            <a:r>
              <a:rPr lang="ru-RU" sz="2400" u="sng" dirty="0" smtClean="0">
                <a:solidFill>
                  <a:srgbClr val="17375E"/>
                </a:solidFill>
              </a:rPr>
              <a:t>всех членов семьи </a:t>
            </a:r>
            <a:r>
              <a:rPr lang="ru-RU" sz="2400" dirty="0" smtClean="0">
                <a:solidFill>
                  <a:srgbClr val="17375E"/>
                </a:solidFill>
              </a:rPr>
              <a:t>зависимого и их духовно-нравственное возрождение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 smtClean="0">
                <a:solidFill>
                  <a:srgbClr val="17375E"/>
                </a:solidFill>
              </a:rPr>
              <a:t>Уникальная тонкая работа с каждым человеком на стыке религии, психологии, медицины, с использованием методов духовно-ориентированного диалога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 smtClean="0">
                <a:solidFill>
                  <a:srgbClr val="17375E"/>
                </a:solidFill>
              </a:rPr>
              <a:t>Принцип «Не навреди» в первую очередь по отношению к душе человека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 smtClean="0">
                <a:solidFill>
                  <a:srgbClr val="17375E"/>
                </a:solidFill>
              </a:rPr>
              <a:t>Формирование православной общины из бывших созависимых и зависимых, деятельность которой направлена на помощь в </a:t>
            </a:r>
            <a:r>
              <a:rPr lang="ru-RU" sz="2400" dirty="0" err="1" smtClean="0">
                <a:solidFill>
                  <a:srgbClr val="17375E"/>
                </a:solidFill>
              </a:rPr>
              <a:t>душепопечении</a:t>
            </a:r>
            <a:r>
              <a:rPr lang="ru-RU" sz="2400" dirty="0" smtClean="0">
                <a:solidFill>
                  <a:srgbClr val="17375E"/>
                </a:solidFill>
              </a:rPr>
              <a:t> лиц зависимого поведения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 smtClean="0">
                <a:solidFill>
                  <a:srgbClr val="17375E"/>
                </a:solidFill>
              </a:rPr>
              <a:t>Постоянная работа с иногородними созависимыми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 smtClean="0">
                <a:solidFill>
                  <a:srgbClr val="17375E"/>
                </a:solidFill>
              </a:rPr>
              <a:t> Отсутствие кодирования, </a:t>
            </a:r>
            <a:r>
              <a:rPr lang="ru-RU" sz="2400" dirty="0" err="1" smtClean="0">
                <a:solidFill>
                  <a:srgbClr val="17375E"/>
                </a:solidFill>
              </a:rPr>
              <a:t>зомбирования</a:t>
            </a:r>
            <a:r>
              <a:rPr lang="ru-RU" sz="2400" dirty="0" smtClean="0">
                <a:solidFill>
                  <a:srgbClr val="17375E"/>
                </a:solidFill>
              </a:rPr>
              <a:t> и другого  насилия над личностью</a:t>
            </a:r>
          </a:p>
          <a:p>
            <a:pPr eaLnBrk="1" hangingPunct="1">
              <a:lnSpc>
                <a:spcPct val="50000"/>
              </a:lnSpc>
              <a:buFont typeface="Arial" charset="0"/>
              <a:buNone/>
            </a:pPr>
            <a:endParaRPr lang="ru-RU" sz="2400" dirty="0" smtClean="0">
              <a:solidFill>
                <a:srgbClr val="17375E"/>
              </a:solidFill>
            </a:endParaRPr>
          </a:p>
          <a:p>
            <a:pPr eaLnBrk="1" hangingPunct="1">
              <a:lnSpc>
                <a:spcPct val="50000"/>
              </a:lnSpc>
            </a:pPr>
            <a:endParaRPr lang="ru-RU" sz="2600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859210" y="630014"/>
          <a:ext cx="6768752" cy="5661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5688013" y="620713"/>
            <a:ext cx="3132137" cy="1368425"/>
          </a:xfrm>
          <a:prstGeom prst="wedgeRoundRectCallout">
            <a:avLst>
              <a:gd name="adj1" fmla="val -95652"/>
              <a:gd name="adj2" fmla="val 27282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/>
              <a:t>57</a:t>
            </a:r>
            <a:r>
              <a:rPr lang="ru-RU" b="1" dirty="0"/>
              <a:t> </a:t>
            </a:r>
            <a:r>
              <a:rPr lang="ru-RU" dirty="0"/>
              <a:t>человек стали сестрами и братьями милосердия- это </a:t>
            </a:r>
            <a:r>
              <a:rPr lang="ru-RU" b="1" u="sng" dirty="0"/>
              <a:t>65</a:t>
            </a:r>
            <a:r>
              <a:rPr lang="en-US" b="1" u="sng" dirty="0"/>
              <a:t>%</a:t>
            </a:r>
            <a:r>
              <a:rPr lang="en-US" b="1" dirty="0"/>
              <a:t> </a:t>
            </a:r>
            <a:r>
              <a:rPr lang="ru-RU" b="1" dirty="0"/>
              <a:t> </a:t>
            </a:r>
            <a:r>
              <a:rPr lang="ru-RU" dirty="0"/>
              <a:t>от общего числа членов Сестричества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6011863" y="3124200"/>
            <a:ext cx="3132137" cy="1295400"/>
          </a:xfrm>
          <a:prstGeom prst="wedgeRoundRectCallout">
            <a:avLst>
              <a:gd name="adj1" fmla="val -105931"/>
              <a:gd name="adj2" fmla="val 9779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Волонтеры – педагоги, психологи, врачи, фармацевты, </a:t>
            </a:r>
            <a:r>
              <a:rPr lang="ru-RU" dirty="0" err="1"/>
              <a:t>мед.сестры</a:t>
            </a:r>
            <a:r>
              <a:rPr lang="ru-RU" dirty="0"/>
              <a:t>, инструкторы по физ.культуре и др.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304800"/>
            <a:ext cx="1906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Статистика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 с  2000 г.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/>
          </p:cNvSpPr>
          <p:nvPr>
            <p:ph type="title"/>
          </p:nvPr>
        </p:nvSpPr>
        <p:spPr>
          <a:xfrm>
            <a:off x="685800" y="6858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0070C0"/>
                </a:solidFill>
              </a:rPr>
              <a:t>Основные составляющие в организации реабилитационного процесса</a:t>
            </a:r>
          </a:p>
        </p:txBody>
      </p:sp>
      <p:sp>
        <p:nvSpPr>
          <p:cNvPr id="24578" name="Rectangle 5"/>
          <p:cNvSpPr>
            <a:spLocks noGrp="1"/>
          </p:cNvSpPr>
          <p:nvPr>
            <p:ph type="body" idx="1"/>
          </p:nvPr>
        </p:nvSpPr>
        <p:spPr>
          <a:xfrm>
            <a:off x="1143000" y="2438400"/>
            <a:ext cx="7543800" cy="3687763"/>
          </a:xfrm>
        </p:spPr>
        <p:txBody>
          <a:bodyPr/>
          <a:lstStyle/>
          <a:p>
            <a:endParaRPr lang="ru-RU" sz="2000" b="1" dirty="0" smtClean="0"/>
          </a:p>
          <a:p>
            <a:r>
              <a:rPr lang="ru-RU" b="1" dirty="0" err="1" smtClean="0">
                <a:solidFill>
                  <a:srgbClr val="002060"/>
                </a:solidFill>
              </a:rPr>
              <a:t>Этапность</a:t>
            </a:r>
            <a:r>
              <a:rPr lang="ru-RU" b="1" dirty="0" smtClean="0">
                <a:solidFill>
                  <a:srgbClr val="002060"/>
                </a:solidFill>
              </a:rPr>
              <a:t>  душепопечения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Работа со всей семьей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Реабилитация  в общине </a:t>
            </a:r>
            <a:r>
              <a:rPr lang="ru-RU" b="1" dirty="0" err="1" smtClean="0">
                <a:solidFill>
                  <a:srgbClr val="002060"/>
                </a:solidFill>
              </a:rPr>
              <a:t>Марфо-Мариинского</a:t>
            </a:r>
            <a:r>
              <a:rPr lang="ru-RU" b="1" dirty="0" smtClean="0">
                <a:solidFill>
                  <a:srgbClr val="002060"/>
                </a:solidFill>
              </a:rPr>
              <a:t> типа</a:t>
            </a:r>
          </a:p>
          <a:p>
            <a:pPr>
              <a:buFont typeface="Arial" charset="0"/>
              <a:buNone/>
            </a:pPr>
            <a:endParaRPr lang="ru-RU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114800" y="0"/>
            <a:ext cx="2144946" cy="6155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АК – адаптационная </a:t>
            </a:r>
          </a:p>
          <a:p>
            <a:r>
              <a:rPr lang="ru-RU" dirty="0" smtClean="0"/>
              <a:t>квартира</a:t>
            </a: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-6350" y="6350"/>
          <a:ext cx="9144000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626" name="TextBox 35"/>
          <p:cNvSpPr txBox="1">
            <a:spLocks noChangeArrowheads="1"/>
          </p:cNvSpPr>
          <p:nvPr/>
        </p:nvSpPr>
        <p:spPr bwMode="auto">
          <a:xfrm>
            <a:off x="0" y="3857625"/>
            <a:ext cx="1285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I</a:t>
            </a:r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 этап</a:t>
            </a:r>
            <a:endParaRPr lang="en-US" sz="2400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6627" name="TextBox 36"/>
          <p:cNvSpPr txBox="1">
            <a:spLocks noChangeArrowheads="1"/>
          </p:cNvSpPr>
          <p:nvPr/>
        </p:nvSpPr>
        <p:spPr bwMode="auto">
          <a:xfrm>
            <a:off x="1285875" y="2643188"/>
            <a:ext cx="1285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II </a:t>
            </a:r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этап</a:t>
            </a:r>
            <a:endParaRPr lang="en-US" sz="2400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6628" name="TextBox 40"/>
          <p:cNvSpPr txBox="1">
            <a:spLocks noChangeArrowheads="1"/>
          </p:cNvSpPr>
          <p:nvPr/>
        </p:nvSpPr>
        <p:spPr bwMode="auto">
          <a:xfrm>
            <a:off x="357188" y="5643563"/>
            <a:ext cx="2054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Calibri" pitchFamily="34" charset="0"/>
              </a:rPr>
              <a:t>амбулаторный</a:t>
            </a:r>
            <a:endParaRPr lang="en-US" b="1" i="1">
              <a:latin typeface="Calibri" pitchFamily="34" charset="0"/>
            </a:endParaRPr>
          </a:p>
        </p:txBody>
      </p:sp>
      <p:sp>
        <p:nvSpPr>
          <p:cNvPr id="26629" name="TextBox 41"/>
          <p:cNvSpPr txBox="1">
            <a:spLocks noChangeArrowheads="1"/>
          </p:cNvSpPr>
          <p:nvPr/>
        </p:nvSpPr>
        <p:spPr bwMode="auto">
          <a:xfrm>
            <a:off x="1571625" y="4643438"/>
            <a:ext cx="1785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Calibri" pitchFamily="34" charset="0"/>
              </a:rPr>
              <a:t>больничный</a:t>
            </a:r>
            <a:endParaRPr lang="en-US" b="1" i="1">
              <a:latin typeface="Calibri" pitchFamily="34" charset="0"/>
            </a:endParaRPr>
          </a:p>
        </p:txBody>
      </p:sp>
      <p:sp>
        <p:nvSpPr>
          <p:cNvPr id="26630" name="TextBox 36"/>
          <p:cNvSpPr txBox="1">
            <a:spLocks noChangeArrowheads="1"/>
          </p:cNvSpPr>
          <p:nvPr/>
        </p:nvSpPr>
        <p:spPr bwMode="auto">
          <a:xfrm>
            <a:off x="2643188" y="1571625"/>
            <a:ext cx="2087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III  </a:t>
            </a:r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этап</a:t>
            </a:r>
            <a:endParaRPr lang="en-US" sz="2400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6631" name="TextBox 41"/>
          <p:cNvSpPr txBox="1">
            <a:spLocks noChangeArrowheads="1"/>
          </p:cNvSpPr>
          <p:nvPr/>
        </p:nvSpPr>
        <p:spPr bwMode="auto">
          <a:xfrm>
            <a:off x="3214688" y="3571875"/>
            <a:ext cx="2428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Calibri" pitchFamily="34" charset="0"/>
              </a:rPr>
              <a:t>загородный,</a:t>
            </a:r>
            <a:br>
              <a:rPr lang="ru-RU" b="1" i="1">
                <a:latin typeface="Calibri" pitchFamily="34" charset="0"/>
              </a:rPr>
            </a:br>
            <a:r>
              <a:rPr lang="ru-RU" b="1" i="1">
                <a:latin typeface="Calibri" pitchFamily="34" charset="0"/>
              </a:rPr>
              <a:t> дневной стационар</a:t>
            </a:r>
            <a:endParaRPr lang="en-US" b="1" i="1">
              <a:latin typeface="Calibri" pitchFamily="34" charset="0"/>
            </a:endParaRPr>
          </a:p>
        </p:txBody>
      </p:sp>
      <p:sp>
        <p:nvSpPr>
          <p:cNvPr id="26632" name="TextBox 36"/>
          <p:cNvSpPr txBox="1">
            <a:spLocks noChangeArrowheads="1"/>
          </p:cNvSpPr>
          <p:nvPr/>
        </p:nvSpPr>
        <p:spPr bwMode="auto">
          <a:xfrm>
            <a:off x="4357688" y="714375"/>
            <a:ext cx="2087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IV  </a:t>
            </a:r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этап</a:t>
            </a:r>
            <a:endParaRPr lang="en-US" sz="2400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6633" name="TextBox 36"/>
          <p:cNvSpPr txBox="1">
            <a:spLocks noChangeArrowheads="1"/>
          </p:cNvSpPr>
          <p:nvPr/>
        </p:nvSpPr>
        <p:spPr bwMode="auto">
          <a:xfrm>
            <a:off x="6400800" y="304800"/>
            <a:ext cx="208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V  </a:t>
            </a:r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этап</a:t>
            </a:r>
            <a:endParaRPr lang="en-US" sz="2400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6634" name="TextBox 43"/>
          <p:cNvSpPr txBox="1">
            <a:spLocks noChangeArrowheads="1"/>
          </p:cNvSpPr>
          <p:nvPr/>
        </p:nvSpPr>
        <p:spPr bwMode="auto">
          <a:xfrm>
            <a:off x="4786313" y="2857500"/>
            <a:ext cx="2428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latin typeface="Calibri" pitchFamily="34" charset="0"/>
              </a:rPr>
              <a:t>паломнический</a:t>
            </a:r>
            <a:endParaRPr lang="en-US" b="1" i="1">
              <a:latin typeface="Calibri" pitchFamily="34" charset="0"/>
            </a:endParaRPr>
          </a:p>
        </p:txBody>
      </p:sp>
      <p:sp>
        <p:nvSpPr>
          <p:cNvPr id="26635" name="TextBox 46"/>
          <p:cNvSpPr txBox="1">
            <a:spLocks noChangeArrowheads="1"/>
          </p:cNvSpPr>
          <p:nvPr/>
        </p:nvSpPr>
        <p:spPr bwMode="auto">
          <a:xfrm>
            <a:off x="6929438" y="2500313"/>
            <a:ext cx="1785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C00000"/>
                </a:solidFill>
                <a:latin typeface="Calibri" pitchFamily="34" charset="0"/>
              </a:rPr>
              <a:t>возврат</a:t>
            </a:r>
            <a:endParaRPr lang="en-US" sz="2000" b="1" i="1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37891" name="Picture 3" descr="C:\Users\user\Desktop\Рисунок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0826" y="642918"/>
            <a:ext cx="2181208" cy="1718820"/>
          </a:xfrm>
          <a:prstGeom prst="ellipse">
            <a:avLst/>
          </a:prstGeom>
          <a:ln w="254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4" descr="C:\Фото от Вадима\Изображение 27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9124" y="1214422"/>
            <a:ext cx="1928826" cy="1553777"/>
          </a:xfrm>
          <a:prstGeom prst="ellipse">
            <a:avLst/>
          </a:prstGeom>
          <a:ln w="25400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Picture 2" descr="C:\Users\сестры\Desktop\Таштагол 2013 Диме\Слайды Конференция\DSC0094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6400" y="4114800"/>
            <a:ext cx="3657600" cy="27432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9" name="TextBox 18"/>
          <p:cNvSpPr txBox="1"/>
          <p:nvPr/>
        </p:nvSpPr>
        <p:spPr>
          <a:xfrm>
            <a:off x="0" y="0"/>
            <a:ext cx="3810000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</a:rPr>
              <a:t>Сроки реабилитации</a:t>
            </a:r>
            <a:r>
              <a:rPr lang="ru-RU" sz="2400" dirty="0">
                <a:solidFill>
                  <a:srgbClr val="002060"/>
                </a:solidFill>
              </a:rPr>
              <a:t> индивидуальны  как и сама личность человека. Одному  достаточно год, другому больше или меньше</a:t>
            </a:r>
            <a:endParaRPr lang="en-US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0" name="Молния 19"/>
          <p:cNvSpPr/>
          <p:nvPr/>
        </p:nvSpPr>
        <p:spPr>
          <a:xfrm>
            <a:off x="5029200" y="381000"/>
            <a:ext cx="1676400" cy="83820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0" y="228600"/>
            <a:ext cx="3200400" cy="1077218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Душепопечение семьи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Группа 23"/>
          <p:cNvGrpSpPr>
            <a:grpSpLocks/>
          </p:cNvGrpSpPr>
          <p:nvPr/>
        </p:nvGrpSpPr>
        <p:grpSpPr bwMode="auto">
          <a:xfrm>
            <a:off x="1285875" y="1000125"/>
            <a:ext cx="6215063" cy="5143500"/>
            <a:chOff x="1785918" y="1142984"/>
            <a:chExt cx="5643602" cy="4429156"/>
          </a:xfrm>
        </p:grpSpPr>
        <p:grpSp>
          <p:nvGrpSpPr>
            <p:cNvPr id="3" name="Группа 6"/>
            <p:cNvGrpSpPr>
              <a:grpSpLocks/>
            </p:cNvGrpSpPr>
            <p:nvPr/>
          </p:nvGrpSpPr>
          <p:grpSpPr bwMode="auto">
            <a:xfrm>
              <a:off x="2771775" y="3286124"/>
              <a:ext cx="3543300" cy="2286016"/>
              <a:chOff x="5940152" y="2996952"/>
              <a:chExt cx="2376264" cy="2952328"/>
            </a:xfrm>
          </p:grpSpPr>
          <p:sp>
            <p:nvSpPr>
              <p:cNvPr id="5" name="Арка 4"/>
              <p:cNvSpPr/>
              <p:nvPr/>
            </p:nvSpPr>
            <p:spPr>
              <a:xfrm rot="10800000">
                <a:off x="5939699" y="2996952"/>
                <a:ext cx="2376604" cy="2952328"/>
              </a:xfrm>
              <a:prstGeom prst="blockArc">
                <a:avLst>
                  <a:gd name="adj1" fmla="val 16178309"/>
                  <a:gd name="adj2" fmla="val 21398097"/>
                  <a:gd name="adj3" fmla="val 10268"/>
                </a:avLst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Арка 5"/>
              <p:cNvSpPr/>
              <p:nvPr/>
            </p:nvSpPr>
            <p:spPr>
              <a:xfrm rot="10800000">
                <a:off x="5939699" y="2996952"/>
                <a:ext cx="2376604" cy="2952328"/>
              </a:xfrm>
              <a:prstGeom prst="blockArc">
                <a:avLst>
                  <a:gd name="adj1" fmla="val 10949461"/>
                  <a:gd name="adj2" fmla="val 16254454"/>
                  <a:gd name="adj3" fmla="val 10375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Скругленный прямоугольник 7"/>
            <p:cNvSpPr/>
            <p:nvPr/>
          </p:nvSpPr>
          <p:spPr bwMode="auto">
            <a:xfrm>
              <a:off x="1785918" y="3429001"/>
              <a:ext cx="2357454" cy="1643074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300" b="1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50" b="1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000628" y="3429001"/>
              <a:ext cx="2428892" cy="1643074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100" b="1" dirty="0"/>
            </a:p>
          </p:txBody>
        </p:sp>
        <p:sp>
          <p:nvSpPr>
            <p:cNvPr id="16" name="Стрелка влево 15"/>
            <p:cNvSpPr/>
            <p:nvPr/>
          </p:nvSpPr>
          <p:spPr>
            <a:xfrm rot="13788697">
              <a:off x="4720004" y="2764947"/>
              <a:ext cx="1385085" cy="282474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accent5">
                <a:lumMod val="75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pic>
          <p:nvPicPr>
            <p:cNvPr id="17" name="Picture 2" descr="C:\фотография\169CDPFQ\S1690038.JPG"/>
            <p:cNvPicPr>
              <a:picLocks noChangeAspect="1" noChangeArrowheads="1"/>
            </p:cNvPicPr>
            <p:nvPr/>
          </p:nvPicPr>
          <p:blipFill>
            <a:blip r:embed="rId3" cstate="print"/>
            <a:srcRect l="14213"/>
            <a:stretch>
              <a:fillRect/>
            </a:stretch>
          </p:blipFill>
          <p:spPr bwMode="auto">
            <a:xfrm flipH="1">
              <a:off x="5143504" y="3571876"/>
              <a:ext cx="2143140" cy="1405236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19" name="Picture 6" descr="DSC01192"/>
            <p:cNvPicPr>
              <a:picLocks noChangeAspect="1" noChangeArrowheads="1"/>
            </p:cNvPicPr>
            <p:nvPr/>
          </p:nvPicPr>
          <p:blipFill>
            <a:blip r:embed="rId4" cstate="print"/>
            <a:srcRect b="15762"/>
            <a:stretch>
              <a:fillRect/>
            </a:stretch>
          </p:blipFill>
          <p:spPr bwMode="auto">
            <a:xfrm>
              <a:off x="1928794" y="3571876"/>
              <a:ext cx="2071669" cy="1357322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sp>
          <p:nvSpPr>
            <p:cNvPr id="20" name="Стрелка влево 19"/>
            <p:cNvSpPr/>
            <p:nvPr/>
          </p:nvSpPr>
          <p:spPr>
            <a:xfrm rot="7811303" flipH="1">
              <a:off x="3005492" y="2764948"/>
              <a:ext cx="1385085" cy="282474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accent5">
                <a:lumMod val="75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2" name="Скругленный прямоугольник 11"/>
            <p:cNvSpPr/>
            <p:nvPr/>
          </p:nvSpPr>
          <p:spPr bwMode="auto">
            <a:xfrm>
              <a:off x="3286554" y="1142984"/>
              <a:ext cx="2428983" cy="168964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300" b="1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15" name="Picture 6" descr="прием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28992" y="1275199"/>
              <a:ext cx="2143140" cy="143942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</p:grpSp>
      <p:sp>
        <p:nvSpPr>
          <p:cNvPr id="21" name="TextBox 20"/>
          <p:cNvSpPr txBox="1"/>
          <p:nvPr/>
        </p:nvSpPr>
        <p:spPr>
          <a:xfrm>
            <a:off x="3214688" y="642938"/>
            <a:ext cx="27146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сотрудники ДПЦ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72125" y="5500688"/>
            <a:ext cx="25717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созависимые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родственники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57313" y="5500688"/>
            <a:ext cx="16430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зависимый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реабилитант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2590800"/>
          </a:xfrm>
        </p:spPr>
        <p:txBody>
          <a:bodyPr/>
          <a:lstStyle/>
          <a:p>
            <a:pPr algn="l"/>
            <a:r>
              <a:rPr lang="ru-RU" sz="3200" b="1" dirty="0" smtClean="0">
                <a:solidFill>
                  <a:srgbClr val="0070C0"/>
                </a:solidFill>
              </a:rPr>
              <a:t>     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   Душепопечение в церковной общине как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                           многосторонний,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                           постоянный, 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                           сквозной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               мотивационный процесс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124200"/>
            <a:ext cx="8458200" cy="3001963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Два аспекта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При первичном приеме</a:t>
            </a:r>
            <a:r>
              <a:rPr lang="ru-RU" sz="2400" dirty="0" smtClean="0">
                <a:solidFill>
                  <a:srgbClr val="002060"/>
                </a:solidFill>
              </a:rPr>
              <a:t>. </a:t>
            </a:r>
          </a:p>
          <a:p>
            <a:pPr marL="514350" indent="-51435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Работа с созависимыми рассматривается как </a:t>
            </a:r>
          </a:p>
          <a:p>
            <a:pPr marL="514350" indent="-51435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косвенный подход к мотивации самих зависимых. </a:t>
            </a:r>
          </a:p>
          <a:p>
            <a:pPr marL="514350" indent="-51435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2.     В процессе всего душепопечения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 силу вовлечение семьи в процесс душепопечения мотивация</a:t>
            </a:r>
          </a:p>
          <a:p>
            <a:pPr marL="514350" indent="-51435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носит сквозной перманентный и возвратный характер</a:t>
            </a:r>
          </a:p>
        </p:txBody>
      </p:sp>
      <p:pic>
        <p:nvPicPr>
          <p:cNvPr id="4" name="Picture 7" descr="D:\О.А\ДИВИНАР\див.блоки все\див.4 блок\див.11 ступени роста\див.11подготовительное\рисунки\геликод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6261100" y="2349500"/>
            <a:ext cx="3124200" cy="208280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4496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на стадии первичного приема, когда необходимо </a:t>
            </a:r>
            <a:r>
              <a:rPr lang="ru-RU" sz="2800" b="1" dirty="0" smtClean="0">
                <a:solidFill>
                  <a:srgbClr val="002060"/>
                </a:solidFill>
              </a:rPr>
              <a:t>мотивировать зависимых через созависимых </a:t>
            </a:r>
            <a:r>
              <a:rPr lang="ru-RU" sz="2800" dirty="0" smtClean="0">
                <a:solidFill>
                  <a:srgbClr val="002060"/>
                </a:solidFill>
              </a:rPr>
              <a:t>посредством работы с семьей</a:t>
            </a:r>
          </a:p>
          <a:p>
            <a:pPr marL="457200" indent="-457200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2. </a:t>
            </a:r>
            <a:r>
              <a:rPr lang="ru-RU" sz="2800" b="1" dirty="0" smtClean="0">
                <a:solidFill>
                  <a:srgbClr val="002060"/>
                </a:solidFill>
              </a:rPr>
              <a:t>непрерывная мотивация зависимых </a:t>
            </a:r>
            <a:r>
              <a:rPr lang="ru-RU" sz="2800" dirty="0" smtClean="0">
                <a:solidFill>
                  <a:srgbClr val="002060"/>
                </a:solidFill>
              </a:rPr>
              <a:t>в процессе воцерковления всей семьи на всех этапах душепопечения: </a:t>
            </a:r>
            <a:r>
              <a:rPr lang="ru-RU" sz="2800" dirty="0" err="1" smtClean="0">
                <a:solidFill>
                  <a:srgbClr val="002060"/>
                </a:solidFill>
              </a:rPr>
              <a:t>амбулаторном-загородном-адаптационом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Два аспекта мотивации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при работе в церковной общине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57200" y="609600"/>
          <a:ext cx="8458200" cy="256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381000" y="3733800"/>
          <a:ext cx="8458200" cy="256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Стрелка вправо 3"/>
          <p:cNvSpPr/>
          <p:nvPr/>
        </p:nvSpPr>
        <p:spPr>
          <a:xfrm>
            <a:off x="1371600" y="5410200"/>
            <a:ext cx="7543800" cy="762000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Мотивационная работа с созависимыми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РЕАБИЛИТАЦИОННЫЙ ПРОЦЕСС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9600" y="3352800"/>
            <a:ext cx="8229600" cy="6397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ДУШЕПОПЕЧИТЕЛЬСКИЙ ПРОЦЕСС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175260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Душепопечение созависимых в Марфо-Мариинской общине является по своей сути методикой постоянной и эффективной мотивации как зависимых, так и созависимых родственников.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Существует два аспекта мотивационного душепопечения: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981200"/>
            <a:ext cx="8839200" cy="54102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1.С учетом того, что семья является единой системой, в пространстве душепопечения возникает органическая взаимосвязь между всеми членами семьи, что ведет к переструктурированию мотивационых отношений в процессе воцерковления созависимых и их молитвенной практики.</a:t>
            </a: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2. Зависимый включается в мотивационную работу не только на этапе первичного приема и начального воцерковления, но и в процессе прохождения загородной реабилитации, и после окончания загородной реабилитации в стадии адаптации на городском этапе, ибо семья как малая церковь поддерживает, укрепляет в зависимых желание продолжить реабилитацию, вернуться в социум в качестве обновленного, воцерковленного человека и в дальнейшем не только сохранить этот потенциал воцерковленности, но и возрастать в воцерковленной семье составе  православной общины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0200" y="685800"/>
            <a:ext cx="3733800" cy="59436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Обучение в общине –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на основе спонтанной реальности –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/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– спонтанные житейские понятия –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несистемные, неосознанные,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/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но они помогают жить </a:t>
            </a: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5381625" cy="554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2514600" y="304800"/>
            <a:ext cx="6629400" cy="16764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Диалогическое консультирование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проводится на трех уровнях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609600" y="2209801"/>
            <a:ext cx="8229600" cy="4648200"/>
          </a:xfrm>
        </p:spPr>
        <p:txBody>
          <a:bodyPr/>
          <a:lstStyle/>
          <a:p>
            <a:r>
              <a:rPr lang="ru-RU" sz="2400" b="1" u="sng" dirty="0" smtClean="0">
                <a:solidFill>
                  <a:srgbClr val="002060"/>
                </a:solidFill>
              </a:rPr>
              <a:t>Уровень выслушивания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Выслушиваем, по ходу делаем пометки,  которые помогают дальше строить беседу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Важно, как сидит консультант, чтобы его ничего не отвлекало</a:t>
            </a:r>
            <a:endParaRPr lang="ru-RU" sz="2400" b="1" u="sng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Внимательно следим за человеком, чтобы понять может ли он дальше участвовать в диалоге </a:t>
            </a:r>
          </a:p>
          <a:p>
            <a:r>
              <a:rPr lang="ru-RU" sz="2400" b="1" u="sng" dirty="0" smtClean="0">
                <a:solidFill>
                  <a:srgbClr val="002060"/>
                </a:solidFill>
              </a:rPr>
              <a:t>Уровень побуждения</a:t>
            </a:r>
          </a:p>
          <a:p>
            <a:r>
              <a:rPr lang="ru-RU" sz="2400" b="1" u="sng" dirty="0" smtClean="0">
                <a:solidFill>
                  <a:srgbClr val="002060"/>
                </a:solidFill>
              </a:rPr>
              <a:t>Уровень изменения сознания</a:t>
            </a:r>
            <a:r>
              <a:rPr lang="ru-RU" sz="2400" b="1" dirty="0" smtClean="0">
                <a:solidFill>
                  <a:srgbClr val="002060"/>
                </a:solidFill>
              </a:rPr>
              <a:t>. Даем человеку навыки церковной жизни и тем самым прививаем его к великой духовной традиции</a:t>
            </a:r>
          </a:p>
        </p:txBody>
      </p:sp>
      <p:pic>
        <p:nvPicPr>
          <p:cNvPr id="4" name="Picture 3" descr="C:\Users\Master\Desktop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14600" cy="222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optina-pustin.ru/uploads/posts/2014-10/1413108955_doc6hdsnd8p8yt1i0mkwdyn_800_4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73436" y="685800"/>
            <a:ext cx="5070564" cy="50142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382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/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>Для ведения духовно-ориентированного диалога от куратора требуется</a:t>
            </a:r>
            <a:r>
              <a:rPr lang="ru-RU" sz="3100" b="1" dirty="0" smtClean="0">
                <a:solidFill>
                  <a:srgbClr val="002060"/>
                </a:solidFill>
              </a:rPr>
              <a:t>:</a:t>
            </a:r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648200" cy="5029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особое внимание к слову, молчание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установление дистанции – </a:t>
            </a:r>
            <a:r>
              <a:rPr lang="ru-RU" sz="2400" b="1" dirty="0" err="1" smtClean="0">
                <a:solidFill>
                  <a:srgbClr val="002060"/>
                </a:solidFill>
              </a:rPr>
              <a:t>вненаходимости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доминанта</a:t>
            </a:r>
            <a:r>
              <a:rPr lang="ru-RU" sz="2400" dirty="0" smtClean="0">
                <a:solidFill>
                  <a:srgbClr val="002060"/>
                </a:solidFill>
              </a:rPr>
              <a:t> на собеседнике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открытость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умение выслушивать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навык подтверждать голос совести собеседника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ВИДЕТЬ ОБРАЗ БОЖИЙ В ЧЕЛОВЕКЕ,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      </a:t>
            </a:r>
            <a:r>
              <a:rPr lang="ru-RU" sz="2400" dirty="0" err="1" smtClean="0">
                <a:solidFill>
                  <a:srgbClr val="002060"/>
                </a:solidFill>
              </a:rPr>
              <a:t>помятование</a:t>
            </a:r>
            <a:r>
              <a:rPr lang="ru-RU" sz="2400" dirty="0" smtClean="0">
                <a:solidFill>
                  <a:srgbClr val="002060"/>
                </a:solidFill>
              </a:rPr>
              <a:t>, что его привел сам Господь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114800" y="5562600"/>
            <a:ext cx="5029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того чтобы видеть другого,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+mn-lt"/>
                <a:cs typeface="+mn-cs"/>
              </a:rPr>
              <a:t>             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себя надо устранить, преодолеть свою пристрастность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3124200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      </a:t>
            </a:r>
            <a:r>
              <a:rPr lang="ru-RU" sz="2800" b="1" dirty="0" smtClean="0">
                <a:solidFill>
                  <a:srgbClr val="C00000"/>
                </a:solidFill>
              </a:rPr>
              <a:t>Диалог - не только «разговор двоих»,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но способ открытия, обнаружения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внутренней жизни человека,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    помощь и посредничество консультанта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    во внутреннем диалоге наличного и духовного Я   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    человека, решающего трудные, в основе - духовно-    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    нравственные проблемы своей жизни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276600"/>
            <a:ext cx="8915400" cy="3352800"/>
          </a:xfrm>
        </p:spPr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</a:rPr>
              <a:t>понимается как установление внутренней связи, единения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предполагает совместность, общность, единство, полифоническое согласие самостоятельных и </a:t>
            </a:r>
            <a:r>
              <a:rPr lang="ru-RU" sz="2800" dirty="0" err="1" smtClean="0">
                <a:solidFill>
                  <a:srgbClr val="002060"/>
                </a:solidFill>
              </a:rPr>
              <a:t>неслиянных</a:t>
            </a:r>
            <a:r>
              <a:rPr lang="ru-RU" sz="2800" dirty="0" smtClean="0">
                <a:solidFill>
                  <a:srgbClr val="002060"/>
                </a:solidFill>
              </a:rPr>
              <a:t> голосов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обращенность к духовному началу в человеке, к его духовному Я</a:t>
            </a:r>
          </a:p>
          <a:p>
            <a:endParaRPr lang="ru-RU" sz="28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Тамара Александровна Флоренская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7150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«Из того факта, что мы признаем духовное Я в человеке,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следует, что мы не можем воздействовать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на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собеседника и управлять им, потому что глубина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личности является тайной для нас, мы не в состоянии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постичь глубину образа Божия в человеке…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 диалогических отношений одной из основных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ценностей является свобода. Человек сам принимает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решение, беря ответственность за собственную жизнь».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Опыт практической работы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с созависимыми в общине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i="1" dirty="0" smtClean="0">
                <a:solidFill>
                  <a:srgbClr val="0070C0"/>
                </a:solidFill>
              </a:rPr>
              <a:t>(</a:t>
            </a:r>
            <a:r>
              <a:rPr lang="ru-RU" sz="3200" b="1" i="1" dirty="0" err="1" smtClean="0">
                <a:solidFill>
                  <a:srgbClr val="0070C0"/>
                </a:solidFill>
              </a:rPr>
              <a:t>низкопороговая</a:t>
            </a:r>
            <a:r>
              <a:rPr lang="ru-RU" sz="3200" b="1" i="1" dirty="0" smtClean="0">
                <a:solidFill>
                  <a:srgbClr val="0070C0"/>
                </a:solidFill>
              </a:rPr>
              <a:t> реабилитация)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9200" y="2590800"/>
            <a:ext cx="7467600" cy="38401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ведения первичного приема: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  - правила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 - условия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 - последовательности</a:t>
            </a:r>
          </a:p>
          <a:p>
            <a:pPr marL="514350" indent="-514350"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2. работа с семьей в условиях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общинного душепопечения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Группа 4"/>
          <p:cNvGrpSpPr>
            <a:grpSpLocks/>
          </p:cNvGrpSpPr>
          <p:nvPr/>
        </p:nvGrpSpPr>
        <p:grpSpPr bwMode="auto">
          <a:xfrm>
            <a:off x="533400" y="3505200"/>
            <a:ext cx="3810000" cy="3143250"/>
            <a:chOff x="533421" y="228611"/>
            <a:chExt cx="3809992" cy="314246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3421" y="228611"/>
              <a:ext cx="3809992" cy="3142464"/>
            </a:xfrm>
            <a:prstGeom prst="roundRect">
              <a:avLst>
                <a:gd name="adj" fmla="val 10000"/>
              </a:avLst>
            </a:prstGeom>
            <a:blipFill rotWithShape="0"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25496" y="320663"/>
              <a:ext cx="3625842" cy="2958360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25" tIns="123825" rIns="123825" bIns="123825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6500" dirty="0"/>
            </a:p>
          </p:txBody>
        </p:sp>
      </p:grpSp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800600" y="274638"/>
            <a:ext cx="4343400" cy="2620962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0070C0"/>
                </a:solidFill>
              </a:rPr>
              <a:t>Начинаем мы работать с семьей,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с теми ее членами,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кто готов следовать нашим советам,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76800" y="2971800"/>
            <a:ext cx="4267200" cy="3886200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уже позднее с наркозависимыми – людьми совершенно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интактными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, которые не хотят реабилитироваться</a:t>
            </a:r>
          </a:p>
          <a:p>
            <a:pPr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Такой порядок позволяет создать для наркомана среду возвращения – воцерковленную семью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Зубья моле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16462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304800" y="1447800"/>
            <a:ext cx="8610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Требования к </a:t>
            </a:r>
            <a:r>
              <a:rPr lang="ru-RU" sz="2800" b="1" dirty="0" err="1" smtClean="0">
                <a:solidFill>
                  <a:srgbClr val="002060"/>
                </a:solidFill>
              </a:rPr>
              <a:t>душепопечителю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(консультанту)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228600" y="2590800"/>
            <a:ext cx="8610600" cy="48006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rgbClr val="002060"/>
                </a:solidFill>
              </a:rPr>
              <a:t>Иметь искреннее желание помочь пришедшему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rgbClr val="002060"/>
                </a:solidFill>
              </a:rPr>
              <a:t>Быть обученным консультантом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rgbClr val="002060"/>
                </a:solidFill>
              </a:rPr>
              <a:t>Постоянно совершенствоваться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rgbClr val="002060"/>
                </a:solidFill>
              </a:rPr>
              <a:t>Быть членом общины    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rgbClr val="002060"/>
                </a:solidFill>
              </a:rPr>
              <a:t>Жить в ритме жизни Церкви</a:t>
            </a:r>
          </a:p>
          <a:p>
            <a:pPr lvl="1">
              <a:spcBef>
                <a:spcPct val="0"/>
              </a:spcBef>
            </a:pPr>
            <a:r>
              <a:rPr lang="ru-RU" dirty="0" smtClean="0">
                <a:solidFill>
                  <a:srgbClr val="002060"/>
                </a:solidFill>
              </a:rPr>
              <a:t>Регулярно посещать богослужения</a:t>
            </a:r>
          </a:p>
          <a:p>
            <a:pPr lvl="1">
              <a:spcBef>
                <a:spcPct val="0"/>
              </a:spcBef>
            </a:pPr>
            <a:r>
              <a:rPr lang="ru-RU" dirty="0" smtClean="0">
                <a:solidFill>
                  <a:srgbClr val="002060"/>
                </a:solidFill>
              </a:rPr>
              <a:t>Исповедаться</a:t>
            </a:r>
          </a:p>
          <a:p>
            <a:pPr lvl="1">
              <a:spcBef>
                <a:spcPct val="0"/>
              </a:spcBef>
            </a:pPr>
            <a:r>
              <a:rPr lang="ru-RU" dirty="0" smtClean="0">
                <a:solidFill>
                  <a:srgbClr val="002060"/>
                </a:solidFill>
              </a:rPr>
              <a:t>Причащаться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rgbClr val="002060"/>
                </a:solidFill>
              </a:rPr>
              <a:t>Молиться</a:t>
            </a:r>
          </a:p>
          <a:p>
            <a:pPr>
              <a:buFont typeface="Arial" charset="0"/>
              <a:buNone/>
            </a:pPr>
            <a:endParaRPr lang="ru-RU" sz="2800" dirty="0" smtClean="0"/>
          </a:p>
          <a:p>
            <a:endParaRPr lang="ru-RU" dirty="0" smtClean="0"/>
          </a:p>
        </p:txBody>
      </p:sp>
      <p:pic>
        <p:nvPicPr>
          <p:cNvPr id="28675" name="Picture 2" descr="D:\О.А\ДИВИНАР\див.3 блок\див.10\рисунки\ЖЕРТВ.ПОМОЩ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38100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О.А\ДИВИНАР\див.3 блок\див.10\рисунки\2012-06-17T200247Z_01_MAD741_RTRIDSP_3_SOCCER-EURO-27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44381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6" name="Rectangle 5"/>
          <p:cNvSpPr txBox="1">
            <a:spLocks/>
          </p:cNvSpPr>
          <p:nvPr/>
        </p:nvSpPr>
        <p:spPr bwMode="auto">
          <a:xfrm>
            <a:off x="2590800" y="274638"/>
            <a:ext cx="60960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Амбулаторный этап </a:t>
            </a:r>
            <a:b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                  – первичный прием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33CC"/>
                </a:solidFill>
                <a:latin typeface="Arial" charset="0"/>
              </a:rPr>
              <a:t/>
            </a:r>
            <a:br>
              <a:rPr lang="ru-RU" sz="3600" b="1" dirty="0" smtClean="0">
                <a:solidFill>
                  <a:srgbClr val="0033CC"/>
                </a:solidFill>
                <a:latin typeface="Arial" charset="0"/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Кто проводит первую встречу ?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dirty="0" smtClean="0"/>
              <a:t> 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>
          <a:xfrm>
            <a:off x="304800" y="1600200"/>
            <a:ext cx="8839200" cy="48006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Сестра / брат  милосердия, которые имеют возможность делить времени столько, сколько необходимо или сколько может человек слушать</a:t>
            </a:r>
          </a:p>
          <a:p>
            <a:pPr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Беседы индивидуальные, а не групповые</a:t>
            </a:r>
          </a:p>
          <a:p>
            <a:pPr>
              <a:spcBef>
                <a:spcPts val="0"/>
              </a:spcBef>
              <a:buNone/>
            </a:pPr>
            <a:endParaRPr lang="ru-RU" sz="2600" b="1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Со священником можно встретиться в дальнейшем при необходимости или желании семьи</a:t>
            </a:r>
          </a:p>
          <a:p>
            <a:pPr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Встреча со священником на исповеди, участие в беседе на проповедях</a:t>
            </a:r>
          </a:p>
          <a:p>
            <a:pPr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Консультации наиболее сложных ситуаций проводит священник</a:t>
            </a:r>
          </a:p>
          <a:p>
            <a:pPr>
              <a:lnSpc>
                <a:spcPct val="80000"/>
              </a:lnSpc>
            </a:pPr>
            <a:endParaRPr lang="ru-RU" sz="2600" b="1" dirty="0" smtClean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Готовимся к приему</a:t>
            </a:r>
          </a:p>
        </p:txBody>
      </p:sp>
      <p:sp>
        <p:nvSpPr>
          <p:cNvPr id="30722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Помещение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Раздаточные материалы и карточку наблюдения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Встретить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Предложить чай, литературу  (если консультант занят)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Предусмотреть работу церковного киоска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534400" cy="10969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Первая встреча – правильный настрой души</a:t>
            </a:r>
          </a:p>
        </p:txBody>
      </p:sp>
      <p:sp>
        <p:nvSpPr>
          <p:cNvPr id="31746" name="Rectangle 4"/>
          <p:cNvSpPr>
            <a:spLocks noGrp="1"/>
          </p:cNvSpPr>
          <p:nvPr>
            <p:ph type="body" idx="4294967295"/>
          </p:nvPr>
        </p:nvSpPr>
        <p:spPr>
          <a:xfrm>
            <a:off x="228600" y="1752600"/>
            <a:ext cx="6324600" cy="4953000"/>
          </a:xfrm>
        </p:spPr>
        <p:txBody>
          <a:bodyPr/>
          <a:lstStyle/>
          <a:p>
            <a:pPr marL="109538" indent="0">
              <a:lnSpc>
                <a:spcPct val="90000"/>
              </a:lnSpc>
              <a:buFontTx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На первичном приеме, когда начинается работа с семьей</a:t>
            </a:r>
          </a:p>
          <a:p>
            <a:pPr marL="109538" indent="0">
              <a:lnSpc>
                <a:spcPct val="90000"/>
              </a:lnSpc>
              <a:buFontTx/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marL="109538" indent="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Беседа ведется отдельно с зависимым и     </a:t>
            </a:r>
          </a:p>
          <a:p>
            <a:pPr marL="109538" indent="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отдельно с </a:t>
            </a:r>
            <a:r>
              <a:rPr lang="ru-RU" sz="2400" b="1" dirty="0" err="1" smtClean="0">
                <a:solidFill>
                  <a:srgbClr val="002060"/>
                </a:solidFill>
              </a:rPr>
              <a:t>созависимым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marL="109538" indent="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</a:p>
          <a:p>
            <a:pPr marL="109538" indent="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Если пришли только родители, </a:t>
            </a:r>
          </a:p>
          <a:p>
            <a:pPr marL="109538" indent="0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считаем, что   реабилитация уже началась</a:t>
            </a:r>
          </a:p>
          <a:p>
            <a:pPr marL="109538" indent="0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</a:p>
          <a:p>
            <a:pPr marL="109538" indent="0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Используется опыт диалогического    </a:t>
            </a:r>
          </a:p>
          <a:p>
            <a:pPr marL="109538" indent="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консультирования Т.А.Флоренской</a:t>
            </a:r>
          </a:p>
        </p:txBody>
      </p:sp>
      <p:pic>
        <p:nvPicPr>
          <p:cNvPr id="4" name="Picture 5" descr="Изображение 1090"/>
          <p:cNvPicPr>
            <a:picLocks noChangeAspect="1" noChangeArrowheads="1"/>
          </p:cNvPicPr>
          <p:nvPr/>
        </p:nvPicPr>
        <p:blipFill>
          <a:blip r:embed="rId2" cstate="print"/>
          <a:srcRect l="10390" r="16110" b="18492"/>
          <a:stretch>
            <a:fillRect/>
          </a:stretch>
        </p:blipFill>
        <p:spPr bwMode="auto">
          <a:xfrm>
            <a:off x="6324600" y="1981200"/>
            <a:ext cx="2538211" cy="3502403"/>
          </a:xfrm>
          <a:prstGeom prst="rect">
            <a:avLst/>
          </a:prstGeom>
          <a:ln w="88900" cap="sq" cmpd="thickThin">
            <a:solidFill>
              <a:srgbClr val="8484C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3400" y="152400"/>
            <a:ext cx="8229600" cy="8382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</a:rPr>
              <a:t/>
            </a:r>
            <a:br>
              <a:rPr lang="ru-RU" sz="2800" b="1" dirty="0" smtClean="0">
                <a:solidFill>
                  <a:srgbClr val="0033CC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О чем говорим на первичной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консультации </a:t>
            </a:r>
            <a:r>
              <a:rPr lang="ru-RU" sz="2800" b="1" dirty="0" smtClean="0">
                <a:solidFill>
                  <a:srgbClr val="0033CC"/>
                </a:solidFill>
              </a:rPr>
              <a:t/>
            </a:r>
            <a:br>
              <a:rPr lang="ru-RU" sz="2800" b="1" dirty="0" smtClean="0">
                <a:solidFill>
                  <a:srgbClr val="0033CC"/>
                </a:solidFill>
              </a:rPr>
            </a:br>
            <a:endParaRPr lang="ru-RU" sz="2800" b="1" dirty="0" smtClean="0">
              <a:solidFill>
                <a:srgbClr val="0033CC"/>
              </a:solidFill>
            </a:endParaRPr>
          </a:p>
        </p:txBody>
      </p:sp>
      <p:sp>
        <p:nvSpPr>
          <p:cNvPr id="33794" name="Содержимое 2"/>
          <p:cNvSpPr>
            <a:spLocks noGrp="1"/>
          </p:cNvSpPr>
          <p:nvPr>
            <p:ph idx="4294967295"/>
          </p:nvPr>
        </p:nvSpPr>
        <p:spPr>
          <a:xfrm>
            <a:off x="457200" y="914400"/>
            <a:ext cx="8229600" cy="5791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3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как видит сам человек свою проблему, показываем его проблему с другой стороны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какую помощь ожидает человек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какие способы решения проблемы были использованы ранее, их результативность и отношение человека к этому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причины прихода на консультацию именно сейчас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что человек понимает под понятием «выздоровление»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в каком духовном  состоянии находятся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степень  воцерковления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стадия болезни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33CC"/>
                </a:solidFill>
              </a:rPr>
              <a:t>сын (дочь) болен и ему необходима помощь близких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33CC"/>
                </a:solidFill>
              </a:rPr>
              <a:t>ребенок должен вернуться в </a:t>
            </a:r>
            <a:r>
              <a:rPr lang="ru-RU" sz="2000" dirty="0" err="1" smtClean="0">
                <a:solidFill>
                  <a:srgbClr val="0033CC"/>
                </a:solidFill>
              </a:rPr>
              <a:t>воцерковленную</a:t>
            </a:r>
            <a:r>
              <a:rPr lang="ru-RU" sz="2000" dirty="0" smtClean="0">
                <a:solidFill>
                  <a:srgbClr val="0033CC"/>
                </a:solidFill>
              </a:rPr>
              <a:t> семью</a:t>
            </a:r>
          </a:p>
          <a:p>
            <a:pPr>
              <a:buFont typeface="Wingdings" pitchFamily="2" charset="2"/>
              <a:buChar char="Ø"/>
            </a:pPr>
            <a:r>
              <a:rPr lang="ru-RU" sz="2000" u="sng" dirty="0" smtClean="0">
                <a:solidFill>
                  <a:srgbClr val="C00000"/>
                </a:solidFill>
              </a:rPr>
              <a:t>Родственники и зависимые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0033CC"/>
                </a:solidFill>
              </a:rPr>
              <a:t>-«сообщающиеся сосуды» - </a:t>
            </a:r>
            <a:r>
              <a:rPr lang="ru-RU" sz="2000" u="sng" dirty="0" smtClean="0">
                <a:solidFill>
                  <a:srgbClr val="C00000"/>
                </a:solidFill>
              </a:rPr>
              <a:t>родителям необходимо начать с себя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33CC"/>
                </a:solidFill>
              </a:rPr>
              <a:t>На всех этапах реабилитации зависимого </a:t>
            </a:r>
            <a:r>
              <a:rPr lang="ru-RU" sz="2000" dirty="0" err="1" smtClean="0">
                <a:solidFill>
                  <a:srgbClr val="0033CC"/>
                </a:solidFill>
              </a:rPr>
              <a:t>созависимые</a:t>
            </a:r>
            <a:r>
              <a:rPr lang="ru-RU" sz="2000" dirty="0" smtClean="0">
                <a:solidFill>
                  <a:srgbClr val="0033CC"/>
                </a:solidFill>
              </a:rPr>
              <a:t> не отдыхают, а тоже проходят реабилитацию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solidFill>
                <a:srgbClr val="0033CC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000" dirty="0" smtClean="0">
              <a:solidFill>
                <a:srgbClr val="0033CC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0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0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endParaRPr lang="ru-RU" sz="2000" dirty="0" smtClean="0">
              <a:solidFill>
                <a:srgbClr val="002060"/>
              </a:solidFill>
            </a:endParaRPr>
          </a:p>
          <a:p>
            <a:pPr>
              <a:buFont typeface="Arial" charset="0"/>
              <a:buNone/>
            </a:pPr>
            <a:endParaRPr lang="ru-RU" dirty="0" smtClean="0"/>
          </a:p>
          <a:p>
            <a:pPr>
              <a:buFont typeface="Arial" charset="0"/>
              <a:buNone/>
            </a:pPr>
            <a:r>
              <a:rPr lang="ru-RU" dirty="0" smtClean="0"/>
              <a:t>    </a:t>
            </a:r>
          </a:p>
        </p:txBody>
      </p:sp>
      <p:pic>
        <p:nvPicPr>
          <p:cNvPr id="5" name="Picture 6" descr="&amp;Vcy;&amp;scy;&amp;iecy;&amp;gcy;&amp;dcy;&amp;acy; &amp;iecy;&amp;scy;&amp;tcy;&amp;softcy; &amp;vcy;&amp;ycy;&amp;khcy;&amp;ocy;&amp;dcy;, &amp;pcy;&amp;ocy;&amp;mcy;&amp;ncy;&amp;icy;. - &amp;Dcy;&amp;icy;&amp;zcy;&amp;acy;&amp;jcy;&amp;ncy;&amp;iecy;&amp;rcy;&amp;scy;&amp;kcy;&amp;icy;&amp;iecy; &amp;bcy;&amp;ocy;&amp;kcy;&amp;acy;&amp;lcy;&amp;ycy;, &amp;fcy;&amp;ucy;&amp;zhcy;&amp;iecy;&amp;rcy;&amp;ycy; &amp;icy; &amp;pcy;&amp;rcy;&amp;ocy;&amp;chcy;&amp;iecy;&amp;iecy; &quot;&amp;scy;&amp;tcy;&amp;iecy;&amp;kcy;&amp;lcy;&amp;o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2514600"/>
            <a:ext cx="1962150" cy="2515120"/>
          </a:xfrm>
          <a:prstGeom prst="round2Diag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876800" cy="1981200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>
                <a:solidFill>
                  <a:schemeClr val="hlink"/>
                </a:solidFill>
              </a:rPr>
              <a:t/>
            </a:r>
            <a:br>
              <a:rPr lang="ru-RU" sz="2400" b="1" dirty="0" smtClean="0">
                <a:solidFill>
                  <a:schemeClr val="hlink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Важные моменты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первичного приема</a:t>
            </a:r>
            <a:r>
              <a:rPr lang="ru-RU" sz="2800" b="1" dirty="0" smtClean="0">
                <a:solidFill>
                  <a:schemeClr val="hlink"/>
                </a:solidFill>
              </a:rPr>
              <a:t/>
            </a:r>
            <a:br>
              <a:rPr lang="ru-RU" sz="2800" b="1" dirty="0" smtClean="0">
                <a:solidFill>
                  <a:schemeClr val="hlink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«Понимание собеседника без знания мотива собеседника есть всегда неполное понимание» </a:t>
            </a:r>
            <a:r>
              <a:rPr lang="ru-RU" sz="2000" i="1" dirty="0" err="1" smtClean="0">
                <a:solidFill>
                  <a:srgbClr val="002060"/>
                </a:solidFill>
              </a:rPr>
              <a:t>Л.С.Выготский</a:t>
            </a:r>
            <a:r>
              <a:rPr lang="ru-RU" sz="2800" b="1" i="1" dirty="0" smtClean="0">
                <a:solidFill>
                  <a:srgbClr val="002060"/>
                </a:solidFill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endParaRPr lang="ru-RU" sz="2800" b="1" dirty="0" smtClean="0">
              <a:solidFill>
                <a:srgbClr val="002060"/>
              </a:solidFill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body" sz="half" idx="4294967295"/>
          </p:nvPr>
        </p:nvSpPr>
        <p:spPr>
          <a:xfrm>
            <a:off x="152400" y="1981200"/>
            <a:ext cx="5029200" cy="48768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800" b="1" dirty="0" smtClean="0">
                <a:latin typeface="Arial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</a:rPr>
              <a:t>Заинтересовать в</a:t>
            </a:r>
          </a:p>
          <a:p>
            <a:pPr marL="0" indent="0"/>
            <a:r>
              <a:rPr lang="ru-RU" sz="2400" dirty="0" smtClean="0">
                <a:solidFill>
                  <a:srgbClr val="002060"/>
                </a:solidFill>
              </a:rPr>
              <a:t> дальнейшей реабилитации </a:t>
            </a:r>
          </a:p>
          <a:p>
            <a:pPr marL="0" indent="0"/>
            <a:r>
              <a:rPr lang="ru-RU" sz="2400" dirty="0" smtClean="0">
                <a:solidFill>
                  <a:srgbClr val="002060"/>
                </a:solidFill>
              </a:rPr>
              <a:t> четком выполнении рекомендаций</a:t>
            </a:r>
          </a:p>
          <a:p>
            <a:pPr marL="0" indent="0">
              <a:buFont typeface="Arial" charset="0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</a:t>
            </a:r>
            <a:r>
              <a:rPr lang="ru-RU" sz="2400" b="1" dirty="0" err="1" smtClean="0">
                <a:solidFill>
                  <a:srgbClr val="002060"/>
                </a:solidFill>
              </a:rPr>
              <a:t>Замотивировать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на </a:t>
            </a:r>
            <a:r>
              <a:rPr lang="ru-RU" sz="2400" dirty="0" smtClean="0">
                <a:solidFill>
                  <a:srgbClr val="002060"/>
                </a:solidFill>
              </a:rPr>
              <a:t>прохождение</a:t>
            </a:r>
          </a:p>
          <a:p>
            <a:pPr marL="0" indent="0">
              <a:buFont typeface="Arial" charset="0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полного курса реабилитации</a:t>
            </a:r>
          </a:p>
          <a:p>
            <a:pPr marL="0" indent="0"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Совместно вырабатываем </a:t>
            </a:r>
            <a:r>
              <a:rPr lang="ru-RU" sz="2400" dirty="0" smtClean="0">
                <a:solidFill>
                  <a:srgbClr val="002060"/>
                </a:solidFill>
              </a:rPr>
              <a:t>рекомендации по выходу из сложной ситуации, </a:t>
            </a:r>
          </a:p>
          <a:p>
            <a:pPr marL="0" indent="0"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Намечаем план </a:t>
            </a:r>
            <a:r>
              <a:rPr lang="ru-RU" sz="2400" dirty="0" smtClean="0">
                <a:solidFill>
                  <a:srgbClr val="002060"/>
                </a:solidFill>
              </a:rPr>
              <a:t>духовной реабилитации зависимых и созависимых членов семьи </a:t>
            </a:r>
          </a:p>
          <a:p>
            <a:pPr>
              <a:buFont typeface="Arial" charset="0"/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Font typeface="Arial" charset="0"/>
              <a:buNone/>
            </a:pPr>
            <a:endParaRPr lang="ru-RU" sz="2800" dirty="0" smtClean="0"/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chemeClr val="hlink"/>
                </a:solidFill>
              </a:rPr>
              <a:t>    </a:t>
            </a:r>
            <a:endParaRPr lang="ru-RU" sz="2800" dirty="0" smtClean="0"/>
          </a:p>
        </p:txBody>
      </p:sp>
      <p:pic>
        <p:nvPicPr>
          <p:cNvPr id="35843" name="Picture 2" descr="D:\О.А\ДИВИНАР\див.3 блок\див.10\рисунки\ЗАТКНУЛ УШИ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457200"/>
            <a:ext cx="3696730" cy="2849563"/>
          </a:xfrm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181600" y="3429000"/>
            <a:ext cx="3751263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B050"/>
                </a:solidFill>
              </a:rPr>
              <a:t>важно услышать самому </a:t>
            </a:r>
            <a:r>
              <a:rPr lang="ru-RU" sz="2400" b="1" dirty="0" smtClean="0">
                <a:solidFill>
                  <a:srgbClr val="0033CC"/>
                </a:solidFill>
              </a:rPr>
              <a:t>и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Calibri"/>
                <a:cs typeface="+mn-cs"/>
              </a:rPr>
              <a:t>чтобы </a:t>
            </a:r>
            <a:r>
              <a:rPr lang="ru-RU" sz="2400" b="1" dirty="0">
                <a:solidFill>
                  <a:srgbClr val="0000FF"/>
                </a:solidFill>
                <a:latin typeface="Calibri"/>
                <a:cs typeface="+mn-cs"/>
              </a:rPr>
              <a:t>тебя услышали</a:t>
            </a:r>
            <a:endParaRPr lang="ru-RU" sz="1600" dirty="0"/>
          </a:p>
        </p:txBody>
      </p:sp>
      <p:pic>
        <p:nvPicPr>
          <p:cNvPr id="7" name="Picture 6" descr="https://encrypted-tbn3.gstatic.com/images?q=tbn:ANd9GcQ2jPLsWXINoroq3eycSx172e7wPetV5sFGWvT0-V21g7nC1_8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419600"/>
            <a:ext cx="2133600" cy="224589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 idx="4294967295"/>
          </p:nvPr>
        </p:nvSpPr>
        <p:spPr>
          <a:xfrm>
            <a:off x="3352800" y="274638"/>
            <a:ext cx="4191000" cy="14779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План духовной реабилитации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2209800"/>
            <a:ext cx="8229600" cy="4343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1800"/>
              </a:spcBef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Подход к плану духовной реабилитации на первой беседе индивидуальный (посильный), это либо:</a:t>
            </a:r>
          </a:p>
          <a:p>
            <a:pPr>
              <a:lnSpc>
                <a:spcPct val="80000"/>
              </a:lnSpc>
              <a:spcBef>
                <a:spcPts val="1800"/>
              </a:spcBef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</a:rPr>
              <a:t>Проработка Толкового молитвослова</a:t>
            </a:r>
          </a:p>
          <a:p>
            <a:pPr>
              <a:lnSpc>
                <a:spcPct val="80000"/>
              </a:lnSpc>
              <a:spcBef>
                <a:spcPts val="1800"/>
              </a:spcBef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</a:rPr>
              <a:t> Исповедь или исповедь с причастием</a:t>
            </a:r>
          </a:p>
          <a:p>
            <a:pPr>
              <a:lnSpc>
                <a:spcPct val="80000"/>
              </a:lnSpc>
              <a:spcBef>
                <a:spcPts val="1800"/>
              </a:spcBef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</a:rPr>
              <a:t>Чтение Евангелия</a:t>
            </a:r>
          </a:p>
          <a:p>
            <a:pPr>
              <a:lnSpc>
                <a:spcPct val="80000"/>
              </a:lnSpc>
              <a:spcBef>
                <a:spcPts val="1800"/>
              </a:spcBef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</a:rPr>
              <a:t>Утреннее, вечернее правило или только короткие молитвы</a:t>
            </a:r>
          </a:p>
          <a:p>
            <a:pPr>
              <a:lnSpc>
                <a:spcPct val="80000"/>
              </a:lnSpc>
              <a:spcBef>
                <a:spcPts val="1800"/>
              </a:spcBef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</a:rPr>
              <a:t>Включение в молитву по соглашению (чтение Псалтири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ct val="80000"/>
              </a:lnSpc>
              <a:spcBef>
                <a:spcPts val="1800"/>
              </a:spcBef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</a:rPr>
              <a:t>Привлечение к духовной поддержке крёстных, братьев, сестер и др.</a:t>
            </a:r>
          </a:p>
        </p:txBody>
      </p:sp>
      <p:pic>
        <p:nvPicPr>
          <p:cNvPr id="4" name="Picture 2" descr="D:\О.А\ДИВИНАР\див.3 блок\див.10\рисунки\богатырь у камн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3429000" cy="1936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15962"/>
          </a:xfrm>
          <a:solidFill>
            <a:schemeClr val="bg1"/>
          </a:solidFill>
        </p:spPr>
        <p:txBody>
          <a:bodyPr/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По окончании первой беседы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ru-RU" sz="3200" b="1" dirty="0" smtClean="0">
              <a:solidFill>
                <a:srgbClr val="0070C0"/>
              </a:solidFill>
            </a:endParaRPr>
          </a:p>
        </p:txBody>
      </p:sp>
      <p:pic>
        <p:nvPicPr>
          <p:cNvPr id="37890" name="Picture 2" descr="D:\О.А\ДИВИНАР\див.3 блок\див.10\рисунки\УРОК БОРЬБЫ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3124200"/>
            <a:ext cx="2633663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002060"/>
                </a:solidFill>
              </a:rPr>
              <a:t>заполняется карточка индивидуального наблюдения семьи 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002060"/>
                </a:solidFill>
              </a:rPr>
              <a:t>вырабатываются рекомендации дальнейшего душепопечения в зависимости от степени духовно-нравственного состояния личности зависимого и его близких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1200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на повторных приемах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ведется регулярное заполнение карточки индивидуального наблюдения семьи 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002060"/>
                </a:solidFill>
              </a:rPr>
              <a:t>отслеживается выполнение полученных ранее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рекомендаций</a:t>
            </a:r>
            <a:endParaRPr lang="ru-RU" sz="2000" dirty="0" smtClean="0">
              <a:solidFill>
                <a:srgbClr val="002060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002060"/>
                </a:solidFill>
              </a:rPr>
              <a:t>при каждой встрече намечается план выхода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из создавшегося «тупика» через путь одновременного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духовного возрастания зависимого и </a:t>
            </a:r>
            <a:r>
              <a:rPr lang="ru-RU" sz="2000" dirty="0" err="1" smtClean="0">
                <a:solidFill>
                  <a:srgbClr val="002060"/>
                </a:solidFill>
              </a:rPr>
              <a:t>созависимого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1200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600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Такая система ведения карточек позволяет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вести мониторинг процесса душепопечения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1000" y="533400"/>
            <a:ext cx="8229600" cy="6397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Первичные сведения</a:t>
            </a:r>
          </a:p>
        </p:txBody>
      </p:sp>
      <p:sp>
        <p:nvSpPr>
          <p:cNvPr id="66562" name="Содержимое 2"/>
          <p:cNvSpPr>
            <a:spLocks noGrp="1"/>
          </p:cNvSpPr>
          <p:nvPr>
            <p:ph idx="4294967295"/>
          </p:nvPr>
        </p:nvSpPr>
        <p:spPr>
          <a:xfrm>
            <a:off x="685800" y="1295400"/>
            <a:ext cx="7543800" cy="4525963"/>
          </a:xfr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/>
          <a:lstStyle/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ФИО                                                        вид зависимости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Дата рождения                                    не - / крещеный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Образование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Место жительства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Место работы/учебы, профессия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Сведения о родственниках, контактные телефоны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Сведения о семье зависимого (жена, дети)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Описываются основные моменты беседы и выработанные рекомендации (для того, чтобы в следующий раз проанализировать их выполнение)</a:t>
            </a:r>
          </a:p>
          <a:p>
            <a:pPr marL="514350" indent="-514350">
              <a:buFont typeface="Arial" charset="0"/>
              <a:buAutoNum type="arabicPeriod"/>
              <a:defRPr/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r>
              <a:rPr lang="ru-RU" sz="3200" b="1" dirty="0" err="1" smtClean="0">
                <a:solidFill>
                  <a:srgbClr val="0070C0"/>
                </a:solidFill>
              </a:rPr>
              <a:t>Катехизация</a:t>
            </a:r>
            <a:r>
              <a:rPr lang="ru-RU" sz="3200" b="1" dirty="0" smtClean="0">
                <a:solidFill>
                  <a:srgbClr val="0070C0"/>
                </a:solidFill>
              </a:rPr>
              <a:t> проводится на всех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этапах реабилитации 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xfrm>
            <a:off x="228600" y="1447800"/>
            <a:ext cx="8534400" cy="5410200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</a:rPr>
              <a:t>Обучение навыкам молитвы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Обучение специальному молитвенному правилу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Индивидуальное обучение подготовки к Святым Таинствам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Обучение чтению Псалтири с толкованием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Обучение чтению Святого Евангелия с толкованием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Обучение правилам поведения в Храме, изучение литургии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Изучение Заповедей Божиих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Знакомство с </a:t>
            </a:r>
            <a:r>
              <a:rPr lang="ru-RU" sz="2400" dirty="0" err="1" smtClean="0">
                <a:solidFill>
                  <a:srgbClr val="002060"/>
                </a:solidFill>
              </a:rPr>
              <a:t>Марфо-Мариинским</a:t>
            </a:r>
            <a:r>
              <a:rPr lang="ru-RU" sz="2400" dirty="0" smtClean="0">
                <a:solidFill>
                  <a:srgbClr val="002060"/>
                </a:solidFill>
              </a:rPr>
              <a:t> путем духовного развития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Участие в молебнах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Информирование о грехе аборта и его духовных последствиях   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Просмотр фильмов с последующим обсуждением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Ступени роста</a:t>
            </a:r>
          </a:p>
        </p:txBody>
      </p:sp>
      <p:sp>
        <p:nvSpPr>
          <p:cNvPr id="39938" name="Rectangle 4"/>
          <p:cNvSpPr>
            <a:spLocks noGrp="1"/>
          </p:cNvSpPr>
          <p:nvPr>
            <p:ph type="body" sz="half" idx="4294967295"/>
          </p:nvPr>
        </p:nvSpPr>
        <p:spPr>
          <a:xfrm>
            <a:off x="0" y="838200"/>
            <a:ext cx="3581400" cy="5791200"/>
          </a:xfrm>
        </p:spPr>
        <p:txBody>
          <a:bodyPr/>
          <a:lstStyle/>
          <a:p>
            <a:pPr marL="53975" indent="-53975">
              <a:lnSpc>
                <a:spcPct val="80000"/>
              </a:lnSpc>
              <a:buFont typeface="Arial" charset="0"/>
              <a:buNone/>
            </a:pPr>
            <a:r>
              <a:rPr lang="ru-RU" sz="2800" b="1" dirty="0" smtClean="0">
                <a:solidFill>
                  <a:schemeClr val="hlink"/>
                </a:solidFill>
              </a:rPr>
              <a:t>	1 - </a:t>
            </a:r>
            <a:r>
              <a:rPr lang="ru-RU" sz="2800" b="1" i="1" dirty="0" smtClean="0">
                <a:solidFill>
                  <a:schemeClr val="hlink"/>
                </a:solidFill>
              </a:rPr>
              <a:t>Амбулаторный</a:t>
            </a:r>
          </a:p>
          <a:p>
            <a:pPr marL="53975" indent="-53975"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ru-RU" sz="2000" dirty="0" smtClean="0"/>
              <a:t>для зависимых при начальном воздержании от наркотиков, алкоголя – исповедь (2-3 раза),Причастие</a:t>
            </a:r>
          </a:p>
          <a:p>
            <a:pPr marL="53975" indent="-53975">
              <a:lnSpc>
                <a:spcPct val="80000"/>
              </a:lnSpc>
            </a:pPr>
            <a:r>
              <a:rPr lang="ru-RU" sz="2000" b="1" dirty="0" smtClean="0"/>
              <a:t>для созависимых - исповедь (2-3 раза), причастие, работа с Молитвословом, включение в выполнение послушаний в </a:t>
            </a:r>
            <a:r>
              <a:rPr lang="ru-RU" sz="2000" b="1" u="sng" dirty="0" smtClean="0">
                <a:solidFill>
                  <a:schemeClr val="folHlink"/>
                </a:solidFill>
              </a:rPr>
              <a:t>Общине </a:t>
            </a:r>
          </a:p>
          <a:p>
            <a:pPr marL="53975" indent="-53975">
              <a:lnSpc>
                <a:spcPct val="80000"/>
              </a:lnSpc>
              <a:buFont typeface="Arial" charset="0"/>
              <a:buNone/>
            </a:pPr>
            <a:endParaRPr lang="ru-RU" sz="2000" dirty="0" smtClean="0">
              <a:solidFill>
                <a:schemeClr val="folHlink"/>
              </a:solidFill>
            </a:endParaRPr>
          </a:p>
          <a:p>
            <a:pPr marL="53975" indent="-53975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Начало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процесса воцерковления всей семьи</a:t>
            </a:r>
          </a:p>
          <a:p>
            <a:pPr marL="53975" indent="-53975" eaLnBrk="1" hangingPunct="1">
              <a:lnSpc>
                <a:spcPct val="80000"/>
              </a:lnSpc>
              <a:buFont typeface="Arial" charset="0"/>
              <a:buNone/>
            </a:pPr>
            <a:endParaRPr lang="ru-RU" sz="1200" dirty="0" smtClean="0">
              <a:solidFill>
                <a:srgbClr val="002060"/>
              </a:solidFill>
            </a:endParaRPr>
          </a:p>
          <a:p>
            <a:pPr marL="53975" indent="-53975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Начало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процесса возвращения   обществу «потерявшихся в жизни» людей </a:t>
            </a:r>
          </a:p>
          <a:p>
            <a:pPr marL="53975" indent="-53975">
              <a:lnSpc>
                <a:spcPct val="80000"/>
              </a:lnSpc>
              <a:buFont typeface="Arial" charset="0"/>
              <a:buNone/>
            </a:pPr>
            <a:endParaRPr lang="ru-RU" sz="2000" dirty="0" smtClean="0"/>
          </a:p>
          <a:p>
            <a:pPr marL="53975" indent="-53975">
              <a:lnSpc>
                <a:spcPct val="80000"/>
              </a:lnSpc>
              <a:buFont typeface="Arial" charset="0"/>
              <a:buNone/>
            </a:pPr>
            <a:endParaRPr lang="ru-RU" sz="2000" dirty="0" smtClean="0"/>
          </a:p>
        </p:txBody>
      </p:sp>
      <p:sp>
        <p:nvSpPr>
          <p:cNvPr id="39939" name="Rectangle 5"/>
          <p:cNvSpPr>
            <a:spLocks noGrp="1"/>
          </p:cNvSpPr>
          <p:nvPr>
            <p:ph type="body" sz="half" idx="4294967295"/>
          </p:nvPr>
        </p:nvSpPr>
        <p:spPr>
          <a:xfrm>
            <a:off x="3886200" y="838200"/>
            <a:ext cx="5257800" cy="8229600"/>
          </a:xfrm>
        </p:spPr>
        <p:txBody>
          <a:bodyPr/>
          <a:lstStyle/>
          <a:p>
            <a:pPr marL="53975" indent="-53975">
              <a:lnSpc>
                <a:spcPct val="80000"/>
              </a:lnSpc>
              <a:buFont typeface="Arial" charset="0"/>
              <a:buNone/>
            </a:pPr>
            <a:r>
              <a:rPr lang="ru-RU" sz="2800" b="1" i="1" dirty="0" smtClean="0">
                <a:solidFill>
                  <a:schemeClr val="hlink"/>
                </a:solidFill>
              </a:rPr>
              <a:t>2 - Больничный</a:t>
            </a:r>
          </a:p>
          <a:p>
            <a:pPr marL="53975" indent="-53975"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ru-RU" sz="2000" dirty="0" smtClean="0"/>
              <a:t>прекращение приема наркотика/алкоголя;</a:t>
            </a:r>
          </a:p>
          <a:p>
            <a:pPr marL="53975" indent="-53975">
              <a:lnSpc>
                <a:spcPct val="80000"/>
              </a:lnSpc>
            </a:pPr>
            <a:r>
              <a:rPr lang="ru-RU" sz="2000" dirty="0" smtClean="0"/>
              <a:t> исповедь (2-3 раза), причастие (в зависимости от длительности нахождения на данном этапе)</a:t>
            </a:r>
          </a:p>
          <a:p>
            <a:pPr marL="53975" indent="-53975">
              <a:lnSpc>
                <a:spcPct val="80000"/>
              </a:lnSpc>
            </a:pPr>
            <a:r>
              <a:rPr lang="ru-RU" sz="2000" u="sng" dirty="0" smtClean="0"/>
              <a:t>По окончании сразу уезжает в загородный центр</a:t>
            </a:r>
          </a:p>
          <a:p>
            <a:pPr marL="53975" indent="-53975">
              <a:lnSpc>
                <a:spcPct val="80000"/>
              </a:lnSpc>
            </a:pPr>
            <a:r>
              <a:rPr lang="ru-RU" sz="2000" dirty="0" smtClean="0"/>
              <a:t>Назначается при необходимости</a:t>
            </a:r>
          </a:p>
          <a:p>
            <a:pPr marL="53975" indent="-53975">
              <a:lnSpc>
                <a:spcPct val="80000"/>
              </a:lnSpc>
            </a:pPr>
            <a:r>
              <a:rPr lang="ru-RU" sz="2000" dirty="0" smtClean="0"/>
              <a:t>Как переходный  к загородному</a:t>
            </a:r>
          </a:p>
          <a:p>
            <a:pPr marL="53975" indent="-53975">
              <a:lnSpc>
                <a:spcPct val="80000"/>
              </a:lnSpc>
              <a:buFont typeface="Arial" charset="0"/>
              <a:buNone/>
            </a:pPr>
            <a:endParaRPr lang="ru-RU" sz="2000" dirty="0" smtClean="0"/>
          </a:p>
          <a:p>
            <a:pPr marL="53975" indent="-53975" eaLnBrk="1" hangingPunct="1">
              <a:lnSpc>
                <a:spcPct val="80000"/>
              </a:lnSpc>
            </a:pP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Продолжение</a:t>
            </a:r>
            <a:r>
              <a:rPr lang="ru-RU" sz="2000" dirty="0" smtClean="0"/>
              <a:t> процесса воцерковления реабилитируемого и его семьи</a:t>
            </a:r>
          </a:p>
          <a:p>
            <a:pPr marL="53975" indent="-53975" eaLnBrk="1" hangingPunct="1">
              <a:lnSpc>
                <a:spcPct val="80000"/>
              </a:lnSpc>
              <a:buFont typeface="Arial" charset="0"/>
              <a:buNone/>
            </a:pPr>
            <a:endParaRPr lang="ru-RU" sz="1200" dirty="0" smtClean="0"/>
          </a:p>
          <a:p>
            <a:pPr marL="53975" indent="-53975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Взаимодействие</a:t>
            </a:r>
            <a:r>
              <a:rPr lang="ru-RU" sz="2000" b="1" dirty="0" smtClean="0"/>
              <a:t> на единой мировоззренческой основе</a:t>
            </a:r>
          </a:p>
          <a:p>
            <a:pPr marL="53975" indent="-53975">
              <a:lnSpc>
                <a:spcPct val="80000"/>
              </a:lnSpc>
              <a:buFont typeface="Arial" charset="0"/>
              <a:buNone/>
            </a:pPr>
            <a:r>
              <a:rPr lang="ru-RU" sz="2000" b="1" dirty="0" smtClean="0"/>
              <a:t>священника, врача, </a:t>
            </a:r>
            <a:r>
              <a:rPr lang="ru-RU" sz="2000" b="1" dirty="0" err="1" smtClean="0"/>
              <a:t>куратора-душепопечителя</a:t>
            </a:r>
            <a:r>
              <a:rPr lang="ru-RU" sz="2000" b="1" dirty="0" smtClean="0">
                <a:latin typeface="Arial" charset="0"/>
              </a:rPr>
              <a:t> </a:t>
            </a:r>
            <a:r>
              <a:rPr lang="ru-RU" sz="2000" b="1" dirty="0" smtClean="0"/>
              <a:t>в совместном лечении духа, души и тела зависимого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 </a:t>
            </a:r>
          </a:p>
        </p:txBody>
      </p:sp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95400"/>
          </a:xfrm>
          <a:solidFill>
            <a:schemeClr val="bg1"/>
          </a:solidFill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2 этап реабилитации - больничный</a:t>
            </a:r>
          </a:p>
        </p:txBody>
      </p:sp>
      <p:pic>
        <p:nvPicPr>
          <p:cNvPr id="40963" name="Рисунок 1" descr="Копия DSC_0093"/>
          <p:cNvPicPr>
            <a:picLocks noChangeAspect="1" noChangeArrowheads="1"/>
          </p:cNvPicPr>
          <p:nvPr/>
        </p:nvPicPr>
        <p:blipFill>
          <a:blip r:embed="rId2"/>
          <a:srcRect l="5405"/>
          <a:stretch>
            <a:fillRect/>
          </a:stretch>
        </p:blipFill>
        <p:spPr bwMode="auto">
          <a:xfrm>
            <a:off x="990600" y="1905000"/>
            <a:ext cx="6788150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3 этап - загородный </a:t>
            </a:r>
          </a:p>
        </p:txBody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Попадает на этот этап только после амбулаторного или амбулаторного и больничного этапов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Заключается договор с </a:t>
            </a:r>
            <a:r>
              <a:rPr lang="ru-RU" sz="2800" b="1" dirty="0" err="1" smtClean="0">
                <a:solidFill>
                  <a:srgbClr val="002060"/>
                </a:solidFill>
              </a:rPr>
              <a:t>реабилитантом</a:t>
            </a:r>
            <a:r>
              <a:rPr lang="ru-RU" sz="2800" b="1" dirty="0" smtClean="0">
                <a:solidFill>
                  <a:srgbClr val="002060"/>
                </a:solidFill>
              </a:rPr>
              <a:t> и родственниками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Добровольно приезжает на реабилитацию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Возможен повторный прием  на этот этап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Срок прохождения – не менее  года</a:t>
            </a:r>
          </a:p>
          <a:p>
            <a:endParaRPr lang="ru-RU" b="1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Ступени роста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ru-RU" sz="3200" b="1" dirty="0" smtClean="0">
              <a:solidFill>
                <a:srgbClr val="0070C0"/>
              </a:solidFill>
            </a:endParaRPr>
          </a:p>
        </p:txBody>
      </p:sp>
      <p:sp>
        <p:nvSpPr>
          <p:cNvPr id="43010" name="Текст 2"/>
          <p:cNvSpPr>
            <a:spLocks noGrp="1"/>
          </p:cNvSpPr>
          <p:nvPr>
            <p:ph type="body" idx="4294967295"/>
          </p:nvPr>
        </p:nvSpPr>
        <p:spPr>
          <a:xfrm>
            <a:off x="457200" y="533400"/>
            <a:ext cx="4040188" cy="1524000"/>
          </a:xfrm>
        </p:spPr>
        <p:txBody>
          <a:bodyPr anchor="b"/>
          <a:lstStyle/>
          <a:p>
            <a:pPr marL="0" indent="0">
              <a:buFont typeface="Arial" charset="0"/>
              <a:buNone/>
            </a:pPr>
            <a:endParaRPr lang="ru-RU" sz="2400" b="1" i="1" smtClean="0"/>
          </a:p>
          <a:p>
            <a:pPr marL="0" indent="0">
              <a:buFont typeface="Arial" charset="0"/>
              <a:buNone/>
            </a:pPr>
            <a:endParaRPr lang="ru-RU" sz="2400" b="1" i="1" smtClean="0"/>
          </a:p>
          <a:p>
            <a:pPr marL="0" indent="0">
              <a:buFont typeface="Arial" charset="0"/>
              <a:buNone/>
            </a:pPr>
            <a:endParaRPr lang="ru-RU" sz="2400" b="1" i="1" smtClean="0"/>
          </a:p>
          <a:p>
            <a:pPr marL="0" indent="0">
              <a:buFont typeface="Arial" charset="0"/>
              <a:buNone/>
            </a:pPr>
            <a:endParaRPr lang="ru-RU" sz="2400" b="1" i="1" smtClean="0"/>
          </a:p>
          <a:p>
            <a:pPr marL="0" indent="0">
              <a:buFont typeface="Arial" charset="0"/>
              <a:buNone/>
            </a:pPr>
            <a:endParaRPr lang="ru-RU" sz="2400" b="1" i="1" smtClean="0"/>
          </a:p>
          <a:p>
            <a:pPr marL="0" indent="0">
              <a:buFont typeface="Arial" charset="0"/>
              <a:buNone/>
            </a:pPr>
            <a:endParaRPr lang="ru-RU" sz="2400" b="1" i="1" smtClean="0"/>
          </a:p>
          <a:p>
            <a:pPr marL="0" indent="0">
              <a:buFont typeface="Arial" charset="0"/>
              <a:buNone/>
            </a:pPr>
            <a:endParaRPr lang="ru-RU" sz="2400" b="1" i="1" smtClean="0"/>
          </a:p>
          <a:p>
            <a:pPr marL="0" indent="0" algn="ctr">
              <a:buFont typeface="Arial" charset="0"/>
              <a:buNone/>
            </a:pPr>
            <a:r>
              <a:rPr lang="ru-RU" sz="2400" b="1" i="1" smtClean="0">
                <a:solidFill>
                  <a:schemeClr val="hlink"/>
                </a:solidFill>
              </a:rPr>
              <a:t>3 - Загородный,</a:t>
            </a:r>
            <a:br>
              <a:rPr lang="ru-RU" sz="2400" b="1" i="1" smtClean="0">
                <a:solidFill>
                  <a:schemeClr val="hlink"/>
                </a:solidFill>
              </a:rPr>
            </a:br>
            <a:r>
              <a:rPr lang="ru-RU" sz="2400" b="1" i="1" smtClean="0">
                <a:solidFill>
                  <a:schemeClr val="hlink"/>
                </a:solidFill>
              </a:rPr>
              <a:t>дневной стационар</a:t>
            </a:r>
            <a:endParaRPr lang="en-US" sz="2400" b="1" i="1" smtClean="0">
              <a:solidFill>
                <a:schemeClr val="hlink"/>
              </a:solidFill>
            </a:endParaRPr>
          </a:p>
          <a:p>
            <a:pPr marL="0" indent="0">
              <a:buFont typeface="Arial" charset="0"/>
              <a:buNone/>
            </a:pPr>
            <a:endParaRPr lang="ru-RU" sz="2400" b="1" smtClean="0">
              <a:solidFill>
                <a:schemeClr val="hlink"/>
              </a:solidFill>
            </a:endParaRPr>
          </a:p>
        </p:txBody>
      </p:sp>
      <p:sp>
        <p:nvSpPr>
          <p:cNvPr id="43011" name="Содержимое 3"/>
          <p:cNvSpPr>
            <a:spLocks noGrp="1"/>
          </p:cNvSpPr>
          <p:nvPr>
            <p:ph sz="half" idx="4294967295"/>
          </p:nvPr>
        </p:nvSpPr>
        <p:spPr>
          <a:xfrm>
            <a:off x="228600" y="1676400"/>
            <a:ext cx="4495800" cy="5029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Для зависимых</a:t>
            </a:r>
          </a:p>
          <a:p>
            <a:pPr marL="0" indent="0">
              <a:buFont typeface="Arial" charset="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углубление воцерковления:</a:t>
            </a:r>
          </a:p>
          <a:p>
            <a:pPr marL="0" indent="0"/>
            <a:r>
              <a:rPr lang="ru-RU" sz="2000" dirty="0" smtClean="0">
                <a:solidFill>
                  <a:srgbClr val="002060"/>
                </a:solidFill>
              </a:rPr>
              <a:t>исповедь и причастие 2 раза в месяц</a:t>
            </a:r>
          </a:p>
          <a:p>
            <a:pPr marL="0" indent="0"/>
            <a:r>
              <a:rPr lang="ru-RU" sz="2000" dirty="0" smtClean="0">
                <a:solidFill>
                  <a:srgbClr val="002060"/>
                </a:solidFill>
              </a:rPr>
              <a:t>Посещение Храма еженедельное</a:t>
            </a:r>
          </a:p>
          <a:p>
            <a:pPr marL="0" indent="0"/>
            <a:r>
              <a:rPr lang="ru-RU" sz="2000" dirty="0" smtClean="0">
                <a:solidFill>
                  <a:srgbClr val="002060"/>
                </a:solidFill>
              </a:rPr>
              <a:t>Ежедневная соборная молитва</a:t>
            </a:r>
          </a:p>
          <a:p>
            <a:pPr marL="0" indent="0"/>
            <a:r>
              <a:rPr lang="ru-RU" sz="2000" dirty="0" smtClean="0">
                <a:solidFill>
                  <a:srgbClr val="002060"/>
                </a:solidFill>
              </a:rPr>
              <a:t>Изучение Евангелие, Закона Божия</a:t>
            </a:r>
          </a:p>
          <a:p>
            <a:pPr marL="0" indent="0"/>
            <a:r>
              <a:rPr lang="ru-RU" sz="2000" dirty="0" smtClean="0">
                <a:solidFill>
                  <a:srgbClr val="002060"/>
                </a:solidFill>
              </a:rPr>
              <a:t>Ежедневное послушание</a:t>
            </a:r>
          </a:p>
          <a:p>
            <a:pPr marL="0" indent="0"/>
            <a:r>
              <a:rPr lang="ru-RU" sz="2000" dirty="0" smtClean="0">
                <a:solidFill>
                  <a:srgbClr val="002060"/>
                </a:solidFill>
              </a:rPr>
              <a:t>воздержание от 3-4 месяцев до года</a:t>
            </a:r>
          </a:p>
          <a:p>
            <a:pPr marL="0" indent="0">
              <a:buFont typeface="Arial" charset="0"/>
              <a:buNone/>
            </a:pPr>
            <a:endParaRPr lang="ru-RU" sz="2000" dirty="0" smtClean="0"/>
          </a:p>
          <a:p>
            <a:pPr marL="0" indent="0">
              <a:buFont typeface="Arial" charset="0"/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Для созависимых  - </a:t>
            </a:r>
            <a:r>
              <a:rPr lang="ru-RU" sz="2000" b="1" u="sng" dirty="0" smtClean="0">
                <a:solidFill>
                  <a:srgbClr val="FF0000"/>
                </a:solidFill>
              </a:rPr>
              <a:t>продолжение  поддержки </a:t>
            </a:r>
            <a:r>
              <a:rPr lang="ru-RU" sz="2000" b="1" dirty="0" smtClean="0">
                <a:solidFill>
                  <a:srgbClr val="002060"/>
                </a:solidFill>
              </a:rPr>
              <a:t>в духовном возрастании семьи в общине (молитва и послушание)</a:t>
            </a:r>
            <a:endParaRPr lang="ru-RU" sz="2000" b="1" dirty="0" smtClean="0"/>
          </a:p>
        </p:txBody>
      </p:sp>
      <p:sp>
        <p:nvSpPr>
          <p:cNvPr id="43012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648200" y="838200"/>
            <a:ext cx="4041775" cy="1143000"/>
          </a:xfrm>
        </p:spPr>
        <p:txBody>
          <a:bodyPr anchor="b"/>
          <a:lstStyle/>
          <a:p>
            <a:pPr marL="0" indent="0" algn="ctr">
              <a:buFont typeface="Arial" charset="0"/>
              <a:buNone/>
            </a:pPr>
            <a:endParaRPr lang="ru-RU" sz="2400" b="1" i="1" smtClean="0">
              <a:solidFill>
                <a:schemeClr val="hlink"/>
              </a:solidFill>
            </a:endParaRPr>
          </a:p>
          <a:p>
            <a:pPr marL="0" indent="0" algn="ctr">
              <a:buFont typeface="Arial" charset="0"/>
              <a:buNone/>
            </a:pPr>
            <a:endParaRPr lang="ru-RU" sz="2400" b="1" i="1" smtClean="0">
              <a:solidFill>
                <a:schemeClr val="hlink"/>
              </a:solidFill>
            </a:endParaRPr>
          </a:p>
          <a:p>
            <a:pPr marL="0" indent="0" algn="ctr">
              <a:buFont typeface="Arial" charset="0"/>
              <a:buNone/>
            </a:pPr>
            <a:endParaRPr lang="ru-RU" sz="2400" b="1" i="1" smtClean="0">
              <a:solidFill>
                <a:schemeClr val="hlink"/>
              </a:solidFill>
            </a:endParaRPr>
          </a:p>
          <a:p>
            <a:pPr marL="0" indent="0" algn="ctr">
              <a:buFont typeface="Arial" charset="0"/>
              <a:buNone/>
            </a:pPr>
            <a:endParaRPr lang="ru-RU" sz="2400" b="1" i="1" smtClean="0">
              <a:solidFill>
                <a:schemeClr val="hlink"/>
              </a:solidFill>
            </a:endParaRPr>
          </a:p>
          <a:p>
            <a:pPr marL="0" indent="0" algn="ctr">
              <a:buFont typeface="Arial" charset="0"/>
              <a:buNone/>
            </a:pPr>
            <a:endParaRPr lang="ru-RU" sz="2400" b="1" i="1" smtClean="0">
              <a:solidFill>
                <a:schemeClr val="hlink"/>
              </a:solidFill>
            </a:endParaRPr>
          </a:p>
          <a:p>
            <a:pPr marL="0" indent="0" algn="ctr">
              <a:buFont typeface="Arial" charset="0"/>
              <a:buNone/>
            </a:pPr>
            <a:endParaRPr lang="ru-RU" sz="2400" b="1" i="1" smtClean="0">
              <a:solidFill>
                <a:schemeClr val="hlink"/>
              </a:solidFill>
            </a:endParaRPr>
          </a:p>
          <a:p>
            <a:pPr marL="0" indent="0" algn="ctr">
              <a:buFont typeface="Arial" charset="0"/>
              <a:buNone/>
            </a:pPr>
            <a:r>
              <a:rPr lang="ru-RU" sz="2400" b="1" i="1" smtClean="0">
                <a:solidFill>
                  <a:schemeClr val="hlink"/>
                </a:solidFill>
              </a:rPr>
              <a:t>4 - Паломнический</a:t>
            </a:r>
            <a:endParaRPr lang="en-US" sz="2400" b="1" i="1" smtClean="0">
              <a:solidFill>
                <a:schemeClr val="hlink"/>
              </a:solidFill>
            </a:endParaRPr>
          </a:p>
          <a:p>
            <a:pPr marL="0" indent="0">
              <a:buFont typeface="Arial" charset="0"/>
              <a:buNone/>
            </a:pPr>
            <a:endParaRPr lang="ru-RU" sz="2400" b="1" i="1" smtClean="0">
              <a:solidFill>
                <a:schemeClr val="hlink"/>
              </a:solidFill>
            </a:endParaRPr>
          </a:p>
        </p:txBody>
      </p:sp>
      <p:sp>
        <p:nvSpPr>
          <p:cNvPr id="43013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724400" y="1600200"/>
            <a:ext cx="3962400" cy="49530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</a:rPr>
              <a:t>Не обязателен, но желателен, чтобы человек научался жить в обычной жизни, будучи верующим человеком, готовился к возврату в обычный мир, но уже другим - обновленным человеком</a:t>
            </a:r>
          </a:p>
          <a:p>
            <a:pPr marL="0" indent="0">
              <a:buFont typeface="Arial" charset="0"/>
              <a:buNone/>
            </a:pPr>
            <a:endParaRPr lang="ru-RU" sz="800" dirty="0" smtClean="0">
              <a:solidFill>
                <a:srgbClr val="002060"/>
              </a:solidFill>
            </a:endParaRPr>
          </a:p>
          <a:p>
            <a:pPr marL="0" indent="0"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</a:rPr>
              <a:t>На этом этапе участвует в духовных походах, поездках по святым местам, монастырям (</a:t>
            </a:r>
            <a:r>
              <a:rPr lang="ru-RU" sz="2200" b="1" dirty="0" smtClean="0">
                <a:solidFill>
                  <a:srgbClr val="002060"/>
                </a:solidFill>
              </a:rPr>
              <a:t>вместе с родителями</a:t>
            </a:r>
            <a:r>
              <a:rPr lang="ru-RU" sz="2200" dirty="0" smtClean="0">
                <a:solidFill>
                  <a:srgbClr val="002060"/>
                </a:solidFill>
              </a:rPr>
              <a:t>), находится там определенное время, несет послушание</a:t>
            </a:r>
          </a:p>
          <a:p>
            <a:pPr marL="0" indent="0">
              <a:buFont typeface="Arial" charset="0"/>
              <a:buNone/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5" descr="Изображение 490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334000" cy="4000500"/>
          </a:xfrm>
        </p:spPr>
      </p:pic>
      <p:pic>
        <p:nvPicPr>
          <p:cNvPr id="44034" name="Picture 2" descr="C:\МОЛЧАНОВА\Кедровка фильмы, фото\Кедровка МАКСИМ\DSC028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4724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 descr="C:\МОЛЧАНОВА\ВАДИМИЩЕ для презентации\футбол\DSC045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Заголовок 1"/>
          <p:cNvSpPr>
            <a:spLocks noGrp="1"/>
          </p:cNvSpPr>
          <p:nvPr>
            <p:ph type="title"/>
          </p:nvPr>
        </p:nvSpPr>
        <p:spPr>
          <a:xfrm>
            <a:off x="5562600" y="274638"/>
            <a:ext cx="3124200" cy="3611562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  <a:t>Загородная здравница -Кедровка:</a:t>
            </a:r>
            <a:b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  <a:t>молитва</a:t>
            </a:r>
            <a:b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  <a:t>труд и отдых</a:t>
            </a:r>
            <a:b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3600" b="1" smtClean="0">
                <a:solidFill>
                  <a:srgbClr val="002060"/>
                </a:solidFill>
                <a:latin typeface="Times New Roman" pitchFamily="18" charset="0"/>
              </a:rPr>
              <a:t>3 этап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Фото от Вадима\Изображение 198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44008" y="0"/>
            <a:ext cx="4499991" cy="3374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 descr="C:\Фото от Вадима\Изображение 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579735" y="468265"/>
            <a:ext cx="3579736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8" name="Picture 6" descr="C:\Фото от Вадима\Изображение 209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3356992"/>
            <a:ext cx="4668010" cy="3501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6084" name="TextBox 8"/>
          <p:cNvSpPr txBox="1">
            <a:spLocks noChangeArrowheads="1"/>
          </p:cNvSpPr>
          <p:nvPr/>
        </p:nvSpPr>
        <p:spPr bwMode="auto">
          <a:xfrm>
            <a:off x="457200" y="1066800"/>
            <a:ext cx="1944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Турпоходы</a:t>
            </a:r>
          </a:p>
        </p:txBody>
      </p:sp>
      <p:sp>
        <p:nvSpPr>
          <p:cNvPr id="46085" name="Прямоугольник 6"/>
          <p:cNvSpPr>
            <a:spLocks noChangeArrowheads="1"/>
          </p:cNvSpPr>
          <p:nvPr/>
        </p:nvSpPr>
        <p:spPr bwMode="auto">
          <a:xfrm>
            <a:off x="0" y="0"/>
            <a:ext cx="45720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70C0"/>
                </a:solidFill>
              </a:rPr>
              <a:t>Православные походы… </a:t>
            </a:r>
          </a:p>
          <a:p>
            <a:endParaRPr lang="ru-RU" sz="2800" b="1">
              <a:solidFill>
                <a:srgbClr val="0070C0"/>
              </a:solidFill>
            </a:endParaRPr>
          </a:p>
          <a:p>
            <a:r>
              <a:rPr lang="ru-RU" sz="2800" b="1">
                <a:solidFill>
                  <a:srgbClr val="0070C0"/>
                </a:solidFill>
              </a:rPr>
              <a:t>О них ребята </a:t>
            </a:r>
          </a:p>
          <a:p>
            <a:r>
              <a:rPr lang="ru-RU" sz="2800" b="1">
                <a:solidFill>
                  <a:srgbClr val="0070C0"/>
                </a:solidFill>
              </a:rPr>
              <a:t>долго и с удовольствием  вспоминают</a:t>
            </a:r>
          </a:p>
        </p:txBody>
      </p:sp>
      <p:pic>
        <p:nvPicPr>
          <p:cNvPr id="8" name="Picture 2" descr="https://pp.vk.me/c413524/v413524264/2b82/hcTr-eQrKm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486148"/>
            <a:ext cx="4495800" cy="3371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0" y="3429000"/>
            <a:ext cx="44942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2060"/>
                </a:solidFill>
                <a:ea typeface="+mj-ea"/>
                <a:cs typeface="+mj-cs"/>
              </a:rPr>
              <a:t>4 этап- паломнический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2587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5 этап - ступени роста</a:t>
            </a:r>
          </a:p>
        </p:txBody>
      </p:sp>
      <p:sp>
        <p:nvSpPr>
          <p:cNvPr id="47106" name="Текст 2"/>
          <p:cNvSpPr>
            <a:spLocks noGrp="1"/>
          </p:cNvSpPr>
          <p:nvPr>
            <p:ph type="body" idx="4294967295"/>
          </p:nvPr>
        </p:nvSpPr>
        <p:spPr>
          <a:xfrm>
            <a:off x="304800" y="914400"/>
            <a:ext cx="4040188" cy="914400"/>
          </a:xfrm>
        </p:spPr>
        <p:txBody>
          <a:bodyPr anchor="b"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ru-RU" sz="2400" b="1" i="1" dirty="0" smtClean="0">
                <a:solidFill>
                  <a:schemeClr val="hlink"/>
                </a:solidFill>
              </a:rPr>
              <a:t>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400" b="1" i="1" dirty="0" smtClean="0">
              <a:solidFill>
                <a:schemeClr val="hlink"/>
              </a:solidFill>
            </a:endParaRP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ru-RU" sz="2400" b="1" i="1" dirty="0" smtClean="0">
                <a:solidFill>
                  <a:schemeClr val="hlink"/>
                </a:solidFill>
              </a:rPr>
              <a:t>Адаптационная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ru-RU" sz="2400" b="1" i="1" dirty="0" smtClean="0">
                <a:solidFill>
                  <a:schemeClr val="hlink"/>
                </a:solidFill>
              </a:rPr>
              <a:t>квартира</a:t>
            </a:r>
            <a:endParaRPr lang="en-US" sz="2400" b="1" i="1" dirty="0" smtClean="0">
              <a:solidFill>
                <a:schemeClr val="hlink"/>
              </a:solidFill>
            </a:endParaRP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endParaRPr lang="ru-RU" sz="2400" b="1" dirty="0" smtClean="0">
              <a:solidFill>
                <a:schemeClr val="hlink"/>
              </a:solidFill>
            </a:endParaRPr>
          </a:p>
        </p:txBody>
      </p:sp>
      <p:sp>
        <p:nvSpPr>
          <p:cNvPr id="47107" name="Содержимое 3"/>
          <p:cNvSpPr>
            <a:spLocks noGrp="1"/>
          </p:cNvSpPr>
          <p:nvPr>
            <p:ph sz="half" idx="4294967295"/>
          </p:nvPr>
        </p:nvSpPr>
        <p:spPr>
          <a:xfrm>
            <a:off x="457200" y="1752600"/>
            <a:ext cx="4040188" cy="48006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Углубление воцерковления</a:t>
            </a:r>
            <a:r>
              <a:rPr lang="ru-RU" sz="2400" dirty="0" smtClean="0"/>
              <a:t>: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Регулярное посещение Храма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Регулярная исповедь </a:t>
            </a:r>
          </a:p>
          <a:p>
            <a:pPr>
              <a:buFont typeface="Arial" charset="0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 и Причастие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Несение послушания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Включение в общинную жизнь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Возрастание </a:t>
            </a:r>
          </a:p>
          <a:p>
            <a:pPr>
              <a:buFont typeface="Arial" charset="0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 в воздержании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Устройство на работу</a:t>
            </a:r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r>
              <a:rPr lang="ru-RU" sz="2400" dirty="0" smtClean="0"/>
              <a:t> </a:t>
            </a:r>
          </a:p>
        </p:txBody>
      </p:sp>
      <p:sp>
        <p:nvSpPr>
          <p:cNvPr id="47108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645025" y="685800"/>
            <a:ext cx="4041775" cy="1489075"/>
          </a:xfrm>
        </p:spPr>
        <p:txBody>
          <a:bodyPr anchor="b"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ru-RU" sz="2400" b="1" i="1" smtClean="0">
                <a:solidFill>
                  <a:schemeClr val="hlink"/>
                </a:solidFill>
              </a:rPr>
              <a:t> Возвращение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ru-RU" sz="2400" b="1" i="1" smtClean="0">
                <a:solidFill>
                  <a:schemeClr val="hlink"/>
                </a:solidFill>
              </a:rPr>
              <a:t>в жизнь</a:t>
            </a:r>
          </a:p>
          <a:p>
            <a:pPr marL="0" indent="0">
              <a:buFont typeface="Arial" charset="0"/>
              <a:buNone/>
            </a:pPr>
            <a:endParaRPr lang="ru-RU" sz="2400" b="1" smtClean="0">
              <a:solidFill>
                <a:schemeClr val="hlink"/>
              </a:solidFill>
            </a:endParaRPr>
          </a:p>
        </p:txBody>
      </p:sp>
      <p:sp>
        <p:nvSpPr>
          <p:cNvPr id="47109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645025" y="1828800"/>
            <a:ext cx="4041775" cy="4648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Начальная социализация: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Устройство на работу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Учеба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Устройство личной жизни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Углубление воцерковления</a:t>
            </a:r>
          </a:p>
          <a:p>
            <a:r>
              <a:rPr lang="ru-RU" sz="2400" b="1" u="sng" dirty="0" smtClean="0">
                <a:solidFill>
                  <a:srgbClr val="FF0000"/>
                </a:solidFill>
              </a:rPr>
              <a:t>Общение с духовником, общиной –  на каждом этапе  </a:t>
            </a:r>
          </a:p>
          <a:p>
            <a:endParaRPr lang="ru-RU" sz="2400" dirty="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>
          <a:xfrm>
            <a:off x="4876800" y="914400"/>
            <a:ext cx="3733800" cy="1371600"/>
          </a:xfrm>
          <a:solidFill>
            <a:schemeClr val="bg1"/>
          </a:solidFill>
        </p:spPr>
        <p:txBody>
          <a:bodyPr/>
          <a:lstStyle/>
          <a:p>
            <a:r>
              <a:rPr lang="ru-RU" sz="3200" b="1" dirty="0" smtClean="0">
                <a:solidFill>
                  <a:schemeClr val="tx2"/>
                </a:solidFill>
              </a:rPr>
              <a:t/>
            </a:r>
            <a:br>
              <a:rPr lang="ru-RU" sz="3200" b="1" dirty="0" smtClean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5 ЭТАП - ВОЗВРАЩЕНИЕ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В ЖИЗНЬ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endParaRPr lang="ru-RU" b="1" dirty="0" smtClean="0">
              <a:solidFill>
                <a:schemeClr val="tx2"/>
              </a:solidFill>
            </a:endParaRPr>
          </a:p>
        </p:txBody>
      </p:sp>
      <p:pic>
        <p:nvPicPr>
          <p:cNvPr id="34820" name="Picture 4" descr="https://pp.vk.me/c618926/v618926034/1273e/hKuPVGyxtO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124200"/>
            <a:ext cx="2588865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C:\Фото от Вадима\Изображение 103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91000" y="3200400"/>
            <a:ext cx="4714876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 descr="C:\Фото от Вадима\Изображение 106.jpg"/>
          <p:cNvPicPr>
            <a:picLocks noChangeAspect="1" noChangeArrowheads="1"/>
          </p:cNvPicPr>
          <p:nvPr/>
        </p:nvPicPr>
        <p:blipFill>
          <a:blip r:embed="rId4" cstate="print"/>
          <a:srcRect b="17778"/>
          <a:stretch>
            <a:fillRect/>
          </a:stretch>
        </p:blipFill>
        <p:spPr bwMode="auto">
          <a:xfrm>
            <a:off x="228600" y="228600"/>
            <a:ext cx="450053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066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Адаптация происходит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в живой церковной общине,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4864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что позволяет зависимому и </a:t>
            </a:r>
            <a:r>
              <a:rPr lang="ru-RU" sz="4400" dirty="0" err="1" smtClean="0">
                <a:solidFill>
                  <a:srgbClr val="002060"/>
                </a:solidFill>
              </a:rPr>
              <a:t>созависимому</a:t>
            </a:r>
            <a:r>
              <a:rPr lang="ru-RU" sz="4400" dirty="0" smtClean="0">
                <a:solidFill>
                  <a:srgbClr val="002060"/>
                </a:solidFill>
              </a:rPr>
              <a:t> быть в нормальной церковной среде,  в обычной среде сестер милосердия, бабушек, дедушек, тетушек, дядюшек.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Он вовлекается в большую церковную семью, где милосердие и терпение сглаживает его недостатки. Церковная среда как фактор психологической адаптации способствует  повышению самооценки наркозависимого.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Деловой и милосердный психологический климат </a:t>
            </a:r>
            <a:r>
              <a:rPr lang="ru-RU" sz="4400" dirty="0" smtClean="0">
                <a:solidFill>
                  <a:srgbClr val="002060"/>
                </a:solidFill>
              </a:rPr>
              <a:t>в такой среде способствует тому, что  община становится терапевтической средой.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И зависимый и его </a:t>
            </a:r>
            <a:r>
              <a:rPr lang="ru-RU" sz="4400" dirty="0" err="1" smtClean="0">
                <a:solidFill>
                  <a:srgbClr val="002060"/>
                </a:solidFill>
              </a:rPr>
              <a:t>созависимые</a:t>
            </a:r>
            <a:r>
              <a:rPr lang="ru-RU" sz="4400" dirty="0" smtClean="0">
                <a:solidFill>
                  <a:srgbClr val="002060"/>
                </a:solidFill>
              </a:rPr>
              <a:t> родственники, которые нигде не находит понимания, обретают его здесь, где люди нормально к ним относятся, воспринимают, хотя зачастую не одобряют их поведения, стараются доброжелательно помочь. </a:t>
            </a:r>
          </a:p>
          <a:p>
            <a:pPr>
              <a:buFont typeface="Arial" charset="0"/>
              <a:buNone/>
              <a:defRPr/>
            </a:pPr>
            <a:endParaRPr lang="ru-RU" dirty="0"/>
          </a:p>
        </p:txBody>
      </p:sp>
      <p:pic>
        <p:nvPicPr>
          <p:cNvPr id="4" name="Picture 6" descr="http://www.skaz-pushkina.ru/kadr/cs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017059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105400" y="228600"/>
            <a:ext cx="3581400" cy="106680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254061"/>
                </a:solidFill>
              </a:rPr>
              <a:t/>
            </a:r>
            <a:br>
              <a:rPr lang="ru-RU" sz="2400" b="1" dirty="0" smtClean="0">
                <a:solidFill>
                  <a:srgbClr val="254061"/>
                </a:solidFill>
              </a:rPr>
            </a:br>
            <a:r>
              <a:rPr lang="ru-RU" sz="2800" b="1" dirty="0" smtClean="0">
                <a:solidFill>
                  <a:srgbClr val="0033CC"/>
                </a:solidFill>
              </a:rPr>
              <a:t>Литургия после Литургии</a:t>
            </a:r>
            <a:br>
              <a:rPr lang="ru-RU" sz="2800" b="1" dirty="0" smtClean="0">
                <a:solidFill>
                  <a:srgbClr val="0033CC"/>
                </a:solidFill>
              </a:rPr>
            </a:br>
            <a:endParaRPr lang="ru-RU" sz="2400" dirty="0" smtClean="0">
              <a:solidFill>
                <a:srgbClr val="0033CC"/>
              </a:solidFill>
            </a:endParaRPr>
          </a:p>
        </p:txBody>
      </p:sp>
      <p:sp>
        <p:nvSpPr>
          <p:cNvPr id="54274" name="Содержимое 2"/>
          <p:cNvSpPr>
            <a:spLocks noGrp="1"/>
          </p:cNvSpPr>
          <p:nvPr>
            <p:ph sz="half" idx="4294967295"/>
          </p:nvPr>
        </p:nvSpPr>
        <p:spPr>
          <a:xfrm>
            <a:off x="228600" y="304800"/>
            <a:ext cx="4648200" cy="65532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общая молитва в Храме, общая молитва дома (круговая Псалтирь, каноны, акафисты),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включение родителей в Сестринские группы, когда есть возможность вместе помолиться в экстренном случае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привлечение родителей к дежурству у чудотворных икон и мощей Святых Угодников,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совместные паломнические поездки,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совместный труд на Здравницах и в Сестричестве,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совместные трапезы, досуг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800" dirty="0" smtClean="0"/>
          </a:p>
        </p:txBody>
      </p:sp>
      <p:sp>
        <p:nvSpPr>
          <p:cNvPr id="54275" name="Содержимое 3"/>
          <p:cNvSpPr>
            <a:spLocks noGrp="1"/>
          </p:cNvSpPr>
          <p:nvPr>
            <p:ph sz="half" idx="4294967295"/>
          </p:nvPr>
        </p:nvSpPr>
        <p:spPr>
          <a:xfrm>
            <a:off x="5105400" y="1828800"/>
            <a:ext cx="4038600" cy="4525963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Церковь учит и воспитывает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не только словом,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проповедью, но и всем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 богочеловеческим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существованием,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богатством своего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соборного Предания,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исторического </a:t>
            </a:r>
            <a:r>
              <a:rPr lang="ru-RU" sz="2400" b="1" dirty="0" err="1" smtClean="0">
                <a:solidFill>
                  <a:srgbClr val="0033CC"/>
                </a:solidFill>
                <a:cs typeface="Times New Roman" pitchFamily="18" charset="0"/>
              </a:rPr>
              <a:t>святительско</a:t>
            </a: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-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исповеднического опыта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и переживания Христа</a:t>
            </a:r>
            <a:r>
              <a:rPr lang="ru-RU" sz="2000" b="1" dirty="0" smtClean="0">
                <a:solidFill>
                  <a:srgbClr val="0033CC"/>
                </a:solidFill>
                <a:cs typeface="Times New Roman" pitchFamily="18" charset="0"/>
              </a:rPr>
              <a:t>.</a:t>
            </a:r>
            <a:endParaRPr lang="ru-RU" sz="2800" b="1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838200"/>
          </a:xfrm>
          <a:solidFill>
            <a:schemeClr val="bg1"/>
          </a:solidFill>
        </p:spPr>
        <p:txBody>
          <a:bodyPr/>
          <a:lstStyle/>
          <a:p>
            <a:r>
              <a:rPr lang="ru-RU" sz="2800" b="1" dirty="0" smtClean="0">
                <a:solidFill>
                  <a:schemeClr val="hlink"/>
                </a:solidFill>
              </a:rPr>
              <a:t>Работа с семьей в общине:</a:t>
            </a:r>
            <a:br>
              <a:rPr lang="ru-RU" sz="2800" b="1" dirty="0" smtClean="0">
                <a:solidFill>
                  <a:schemeClr val="hlink"/>
                </a:solidFill>
              </a:rPr>
            </a:br>
            <a:endParaRPr lang="ru-RU" sz="2800" dirty="0" smtClean="0"/>
          </a:p>
        </p:txBody>
      </p:sp>
      <p:sp>
        <p:nvSpPr>
          <p:cNvPr id="51202" name="Содержимое 2"/>
          <p:cNvSpPr>
            <a:spLocks noGrp="1"/>
          </p:cNvSpPr>
          <p:nvPr>
            <p:ph idx="4294967295"/>
          </p:nvPr>
        </p:nvSpPr>
        <p:spPr>
          <a:xfrm>
            <a:off x="381000" y="1600200"/>
            <a:ext cx="8229600" cy="5029200"/>
          </a:xfrm>
        </p:spPr>
        <p:txBody>
          <a:bodyPr/>
          <a:lstStyle/>
          <a:p>
            <a:pPr marL="236538" indent="-236538">
              <a:spcBef>
                <a:spcPct val="0"/>
              </a:spcBef>
              <a:buFont typeface="Arial" charset="0"/>
              <a:buNone/>
            </a:pPr>
            <a:r>
              <a:rPr lang="ru-RU" sz="2400" dirty="0" smtClean="0">
                <a:solidFill>
                  <a:schemeClr val="hlink"/>
                </a:solidFill>
              </a:rPr>
              <a:t>Оказать </a:t>
            </a:r>
            <a:r>
              <a:rPr lang="ru-RU" sz="2400" dirty="0" smtClean="0">
                <a:solidFill>
                  <a:srgbClr val="002060"/>
                </a:solidFill>
              </a:rPr>
              <a:t>поддержку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hlink"/>
                </a:solidFill>
              </a:rPr>
              <a:t>всей семье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зависимого,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hlink"/>
                </a:solidFill>
              </a:rPr>
              <a:t>добровольно </a:t>
            </a:r>
            <a:r>
              <a:rPr lang="ru-RU" sz="2400" dirty="0" smtClean="0">
                <a:solidFill>
                  <a:srgbClr val="002060"/>
                </a:solidFill>
              </a:rPr>
              <a:t>желающей проходить </a:t>
            </a:r>
            <a:r>
              <a:rPr lang="ru-RU" sz="2400" dirty="0" err="1" smtClean="0">
                <a:solidFill>
                  <a:srgbClr val="002060"/>
                </a:solidFill>
              </a:rPr>
              <a:t>душепопечение</a:t>
            </a:r>
            <a:r>
              <a:rPr lang="ru-RU" sz="2400" dirty="0" smtClean="0">
                <a:solidFill>
                  <a:srgbClr val="002060"/>
                </a:solidFill>
              </a:rPr>
              <a:t> в Центре </a:t>
            </a:r>
          </a:p>
          <a:p>
            <a:pPr marL="236538" indent="-236538">
              <a:spcBef>
                <a:spcPct val="0"/>
              </a:spcBef>
              <a:buFont typeface="Arial" charset="0"/>
              <a:buNone/>
            </a:pPr>
            <a:r>
              <a:rPr lang="ru-RU" sz="2400" dirty="0" smtClean="0">
                <a:solidFill>
                  <a:schemeClr val="hlink"/>
                </a:solidFill>
              </a:rPr>
              <a:t>Научить </a:t>
            </a:r>
            <a:r>
              <a:rPr lang="ru-RU" sz="2400" dirty="0" smtClean="0">
                <a:solidFill>
                  <a:srgbClr val="002060"/>
                </a:solidFill>
              </a:rPr>
              <a:t>членов семьи духовному образу жизни,  правильному взаимодействию с зависимыми, правильному отношению к проблеме  </a:t>
            </a:r>
          </a:p>
          <a:p>
            <a:pPr marL="236538" indent="-236538">
              <a:spcBef>
                <a:spcPct val="0"/>
              </a:spcBef>
              <a:buFont typeface="Arial" charset="0"/>
              <a:buNone/>
            </a:pPr>
            <a:r>
              <a:rPr lang="ru-RU" sz="2400" dirty="0" smtClean="0">
                <a:solidFill>
                  <a:schemeClr val="hlink"/>
                </a:solidFill>
              </a:rPr>
              <a:t>Помочь</a:t>
            </a:r>
          </a:p>
          <a:p>
            <a:pPr marL="236538" indent="-236538">
              <a:spcBef>
                <a:spcPct val="0"/>
              </a:spcBef>
            </a:pPr>
            <a:r>
              <a:rPr lang="ru-RU" sz="2400" dirty="0" smtClean="0">
                <a:solidFill>
                  <a:srgbClr val="002060"/>
                </a:solidFill>
              </a:rPr>
              <a:t>формированию социальной микросреды пациента; </a:t>
            </a:r>
          </a:p>
          <a:p>
            <a:pPr marL="236538" indent="-236538">
              <a:spcBef>
                <a:spcPct val="0"/>
              </a:spcBef>
            </a:pPr>
            <a:r>
              <a:rPr lang="ru-RU" sz="2400" dirty="0" smtClean="0">
                <a:solidFill>
                  <a:srgbClr val="002060"/>
                </a:solidFill>
              </a:rPr>
              <a:t>оздоровлению семейного климата;</a:t>
            </a:r>
          </a:p>
          <a:p>
            <a:pPr marL="236538" indent="-236538">
              <a:spcBef>
                <a:spcPct val="0"/>
              </a:spcBef>
            </a:pPr>
            <a:r>
              <a:rPr lang="ru-RU" sz="2400" dirty="0" smtClean="0">
                <a:solidFill>
                  <a:srgbClr val="002060"/>
                </a:solidFill>
              </a:rPr>
              <a:t>раскрытию духовного и творческого потенциала личности в воцерковленной семье</a:t>
            </a:r>
          </a:p>
          <a:p>
            <a:pPr marL="236538" indent="-236538">
              <a:spcBef>
                <a:spcPct val="0"/>
              </a:spcBef>
              <a:buFont typeface="Arial" charset="0"/>
              <a:buNone/>
            </a:pPr>
            <a:r>
              <a:rPr lang="ru-RU" sz="2400" dirty="0" smtClean="0">
                <a:solidFill>
                  <a:schemeClr val="hlink"/>
                </a:solidFill>
              </a:rPr>
              <a:t>Сопровождать семью </a:t>
            </a:r>
            <a:r>
              <a:rPr lang="ru-RU" sz="2400" dirty="0" smtClean="0">
                <a:solidFill>
                  <a:srgbClr val="002060"/>
                </a:solidFill>
              </a:rPr>
              <a:t>на всех этапах  реабилитации и в </a:t>
            </a:r>
            <a:r>
              <a:rPr lang="ru-RU" sz="2400" dirty="0" err="1" smtClean="0">
                <a:solidFill>
                  <a:srgbClr val="002060"/>
                </a:solidFill>
              </a:rPr>
              <a:t>постреабилитационный</a:t>
            </a:r>
            <a:r>
              <a:rPr lang="ru-RU" sz="2400" dirty="0" smtClean="0">
                <a:solidFill>
                  <a:srgbClr val="002060"/>
                </a:solidFill>
              </a:rPr>
              <a:t> период</a:t>
            </a:r>
          </a:p>
          <a:p>
            <a:pPr marL="236538" indent="-236538">
              <a:buFont typeface="Arial" charset="0"/>
              <a:buNone/>
            </a:pPr>
            <a:endParaRPr lang="ru-RU" b="1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Владыка Владимир в </a:t>
            </a:r>
            <a:r>
              <a:rPr lang="ru-RU" sz="3600" b="1" dirty="0" err="1" smtClean="0">
                <a:solidFill>
                  <a:srgbClr val="002060"/>
                </a:solidFill>
              </a:rPr>
              <a:t>сестричестве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E:\картинки\фото 2014\23.11.14 встреча Владыки\итоги фото\на сайт\Итог фото с Владыко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7416216" cy="525780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3"/>
          <p:cNvPicPr>
            <a:picLocks noChangeAspect="1" noChangeArrowheads="1"/>
          </p:cNvPicPr>
          <p:nvPr/>
        </p:nvPicPr>
        <p:blipFill>
          <a:blip r:embed="rId2"/>
          <a:srcRect t="16487"/>
          <a:stretch>
            <a:fillRect/>
          </a:stretch>
        </p:blipFill>
        <p:spPr bwMode="auto">
          <a:xfrm>
            <a:off x="1143000" y="1219200"/>
            <a:ext cx="70866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Братия нашего сестричества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avmir.ru/wp-content/uploads/2011/06/photo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73020" cy="261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>
          <a:xfrm>
            <a:off x="3059113" y="274638"/>
            <a:ext cx="5627687" cy="1143000"/>
          </a:xfrm>
        </p:spPr>
        <p:txBody>
          <a:bodyPr/>
          <a:lstStyle/>
          <a:p>
            <a:r>
              <a:rPr lang="ru-RU" sz="2800" b="1" u="sng" dirty="0" smtClean="0">
                <a:solidFill>
                  <a:srgbClr val="006699"/>
                </a:solidFill>
                <a:hlinkClick r:id="rId4"/>
              </a:rPr>
              <a:t>Митрополит Сурожский Антоний</a:t>
            </a:r>
            <a:r>
              <a:rPr lang="ru-RU" sz="2800" b="1" dirty="0" smtClean="0">
                <a:solidFill>
                  <a:srgbClr val="006699"/>
                </a:solidFill>
              </a:rPr>
              <a:t>. Взаимоотношения внутри общины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1628775"/>
            <a:ext cx="8229600" cy="5229225"/>
          </a:xfrm>
        </p:spPr>
        <p:txBody>
          <a:bodyPr>
            <a:normAutofit fontScale="70000" lnSpcReduction="20000"/>
          </a:bodyPr>
          <a:lstStyle/>
          <a:p>
            <a:pPr>
              <a:buFont typeface="Arial" charset="0"/>
              <a:buNone/>
              <a:defRPr/>
            </a:pPr>
            <a:r>
              <a:rPr lang="ru-RU" dirty="0" smtClean="0"/>
              <a:t>                                      </a:t>
            </a:r>
          </a:p>
          <a:p>
            <a:pPr>
              <a:buFont typeface="Arial" charset="0"/>
              <a:buNone/>
              <a:defRPr/>
            </a:pPr>
            <a:r>
              <a:rPr lang="ru-RU" dirty="0" smtClean="0"/>
              <a:t>                                          </a:t>
            </a:r>
            <a:r>
              <a:rPr lang="ru-RU" dirty="0" smtClean="0">
                <a:solidFill>
                  <a:srgbClr val="002060"/>
                </a:solidFill>
              </a:rPr>
              <a:t>Каждый, кто участвовал в молитвенном                    </a:t>
            </a:r>
          </a:p>
          <a:p>
            <a:pPr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                                          собрании, кто был членом общины, сознавал, что он ближе к незнакомому ему человеку, стоящему рядом, глубоко чуждому ему по естеству, чем к самым как будто близким друзьям или родным.</a:t>
            </a:r>
          </a:p>
          <a:p>
            <a:pPr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И когда грех отсекал одного из членов общины, этот грех воспринимался не как нарушение церковного правила, а как </a:t>
            </a:r>
            <a:r>
              <a:rPr lang="ru-RU" i="1" u="sng" dirty="0" smtClean="0">
                <a:solidFill>
                  <a:srgbClr val="002060"/>
                </a:solidFill>
              </a:rPr>
              <a:t>рана</a:t>
            </a:r>
            <a:r>
              <a:rPr lang="ru-RU" dirty="0" smtClean="0">
                <a:solidFill>
                  <a:srgbClr val="002060"/>
                </a:solidFill>
              </a:rPr>
              <a:t>, поразившая церковное тело. Так что Церковь — не общество праведников, собравшихся с высоты своей чистоты судить виновного, осудить его или простить.</a:t>
            </a:r>
          </a:p>
          <a:p>
            <a:pPr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Церковь — глубоко раненое тело, которое хочет восстановить того, кто был ближе, чем самый близкий родственник, был дороже самого дорогого друга, а теперь оказался в сени смертной, под клеймом осуждения. </a:t>
            </a:r>
          </a:p>
          <a:p>
            <a:pPr>
              <a:buFont typeface="Arial" charset="0"/>
              <a:buNone/>
              <a:defRPr/>
            </a:pPr>
            <a:endParaRPr lang="ru-RU" dirty="0" smtClean="0"/>
          </a:p>
          <a:p>
            <a:pPr algn="r">
              <a:buFont typeface="Arial" charset="0"/>
              <a:buNone/>
              <a:defRPr/>
            </a:pPr>
            <a:r>
              <a:rPr lang="ru-RU" sz="2600" u="sng" dirty="0" smtClean="0">
                <a:hlinkClick r:id="rId5"/>
              </a:rPr>
              <a:t>http://www.pravmir.ru/obshhina-chelovecheskaya-ili-xristova/</a:t>
            </a:r>
            <a:endParaRPr lang="ru-RU" sz="2600" dirty="0" smtClean="0"/>
          </a:p>
          <a:p>
            <a:pPr algn="r">
              <a:buFont typeface="Arial" charset="0"/>
              <a:buNone/>
              <a:defRPr/>
            </a:pPr>
            <a:endParaRPr lang="ru-RU" sz="2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33CC"/>
                </a:solidFill>
              </a:rPr>
              <a:t>ПОМОЩИ ВАМ БОЖИЕЙ !</a:t>
            </a:r>
          </a:p>
        </p:txBody>
      </p:sp>
      <p:pic>
        <p:nvPicPr>
          <p:cNvPr id="4" name="Picture 2" descr="D:\О.А\ДИВИНАР\див.блоки все\див.4 блок\див.14 Тест-терапия\рис.див.14\Киж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990600"/>
            <a:ext cx="4191000" cy="5657388"/>
          </a:xfrm>
          <a:effectLst>
            <a:softEdge rad="635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648200" y="1066800"/>
            <a:ext cx="4495800" cy="55626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…жить для ближнего, если он только земное существо, - мало.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solidFill>
                <a:srgbClr val="00206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Надо видеть в ближнем человека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такого масштаба</a:t>
            </a:r>
            <a:r>
              <a:rPr lang="ru-RU" sz="3200" i="1" dirty="0">
                <a:solidFill>
                  <a:srgbClr val="002060"/>
                </a:solidFill>
                <a:latin typeface="+mn-lt"/>
                <a:cs typeface="+mn-cs"/>
              </a:rPr>
              <a:t>,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который ему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 позволит уместиться и расцвести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 только в Божием граде, не только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в видимой Церкви – этого мало,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а в том Царстве Божием,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где Бог и человек будут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едины и где все масштабы будут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 сверхчеловеческие, Божии.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i="1" dirty="0">
                <a:solidFill>
                  <a:srgbClr val="002060"/>
                </a:solidFill>
                <a:latin typeface="+mn-lt"/>
                <a:cs typeface="+mn-cs"/>
              </a:rPr>
              <a:t>Митр. Антоний Сурожский </a:t>
            </a:r>
          </a:p>
          <a:p>
            <a:pPr marL="342900" indent="-342900" algn="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i="1" dirty="0">
                <a:solidFill>
                  <a:srgbClr val="002060"/>
                </a:solidFill>
                <a:latin typeface="+mn-lt"/>
                <a:cs typeface="+mn-cs"/>
              </a:rPr>
              <a:t>«Православие и западный мир»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b="1" i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 eaLnBrk="0" hangingPunct="0">
              <a:defRPr/>
            </a:pPr>
            <a:r>
              <a:rPr lang="ru-RU" sz="4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endParaRPr lang="ru-RU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657600" y="609600"/>
            <a:ext cx="5105400" cy="1219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sz="4000" b="1" dirty="0" smtClean="0">
                <a:solidFill>
                  <a:srgbClr val="002EC0"/>
                </a:solidFill>
              </a:rPr>
              <a:t>Благодарим за участие</a:t>
            </a:r>
            <a:r>
              <a:rPr lang="ru-RU" sz="4000" b="1" dirty="0" smtClean="0">
                <a:solidFill>
                  <a:srgbClr val="002060"/>
                </a:solidFill>
              </a:rPr>
              <a:t/>
            </a:r>
            <a:br>
              <a:rPr lang="ru-RU" sz="4000" b="1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57347" name="Содержимое 3"/>
          <p:cNvSpPr>
            <a:spLocks noGrp="1"/>
          </p:cNvSpPr>
          <p:nvPr>
            <p:ph idx="1"/>
          </p:nvPr>
        </p:nvSpPr>
        <p:spPr>
          <a:xfrm>
            <a:off x="3276600" y="1905000"/>
            <a:ext cx="5486400" cy="204311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002060"/>
                </a:solidFill>
                <a:hlinkClick r:id="rId3"/>
              </a:rPr>
              <a:t>sestrichest@mail.ru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ctr">
              <a:buFont typeface="Arial" charset="0"/>
              <a:buNone/>
            </a:pPr>
            <a:r>
              <a:rPr lang="ru-RU" sz="2800" u="sng" dirty="0" smtClean="0">
                <a:hlinkClick r:id="rId4"/>
              </a:rPr>
              <a:t>http://www.pokrov.orthodox.ru/</a:t>
            </a:r>
            <a:endParaRPr lang="ru-RU" sz="2800" u="sng" dirty="0" smtClean="0"/>
          </a:p>
          <a:p>
            <a:pPr algn="ctr">
              <a:buFont typeface="Arial" charset="0"/>
              <a:buNone/>
            </a:pPr>
            <a:endParaRPr lang="ru-RU" sz="3600" b="1" dirty="0" smtClean="0">
              <a:solidFill>
                <a:srgbClr val="0040C0"/>
              </a:solidFill>
            </a:endParaRPr>
          </a:p>
        </p:txBody>
      </p:sp>
      <p:pic>
        <p:nvPicPr>
          <p:cNvPr id="5" name="Picture 2" descr="D:\фото\иконы\image0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71472" y="285728"/>
            <a:ext cx="2653427" cy="4907731"/>
          </a:xfrm>
          <a:prstGeom prst="roundRect">
            <a:avLst/>
          </a:prstGeom>
          <a:effectLst>
            <a:softEdge rad="63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657600" y="4038600"/>
            <a:ext cx="548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Посмотрите два фильма 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 нашей общине 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 работе с созависимыми родственниками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914400" y="5334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ts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+mn-lt"/>
                <a:cs typeface="+mn-cs"/>
              </a:rPr>
              <a:t>1. Небо на Земле. "Стучите, и отворят вам!»</a:t>
            </a:r>
          </a:p>
          <a:p>
            <a:pPr marL="342900" lvl="0" indent="-342900" eaLnBrk="0" hangingPunct="0">
              <a:spcBef>
                <a:spcPts val="0"/>
              </a:spcBef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http://www.youtube.com/watch?v=SeJlqPfX9gg&amp;x-yt-cl=85027636&amp;x-yt-ts=1422503916#t=590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0" hangingPunct="0">
              <a:spcBef>
                <a:spcPts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+mn-lt"/>
                <a:cs typeface="+mn-cs"/>
              </a:rPr>
              <a:t>2. Небо на Земле. "</a:t>
            </a:r>
            <a:r>
              <a:rPr lang="ru-RU" sz="1600" b="1" dirty="0" err="1" smtClean="0">
                <a:solidFill>
                  <a:srgbClr val="002060"/>
                </a:solidFill>
                <a:latin typeface="+mn-lt"/>
                <a:cs typeface="+mn-cs"/>
              </a:rPr>
              <a:t>Неупиваемая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cs typeface="+mn-cs"/>
              </a:rPr>
              <a:t> чаша»                 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http://www.youtube.com/watch?v=XU6SPk2FyNA&amp;x-yt-ts=1422503916&amp;x-yt-cl=85027636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4577</TotalTime>
  <Words>2419</Words>
  <Application>Microsoft Office PowerPoint</Application>
  <PresentationFormat>Экран (4:3)</PresentationFormat>
  <Paragraphs>444</Paragraphs>
  <Slides>48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Office Theme</vt:lpstr>
      <vt:lpstr> ДУШЕПОПЕЧИТЕЛЬСКИЙ  ЦЕНТР  «ОМОФОР» </vt:lpstr>
      <vt:lpstr>  Литургия  после Литургии    </vt:lpstr>
      <vt:lpstr>Добровольное открытое  Марфо-Мариинское движение  приходского типа </vt:lpstr>
      <vt:lpstr>   Душепопечительский комплекс помощи зависимым  и их созависимым родственникам на базе добровольного открытого Марфо-Мариинского движения приходского типа   </vt:lpstr>
      <vt:lpstr> Отличие  душепопечения от реабилитации </vt:lpstr>
      <vt:lpstr>   «Помощь семьям с зависимыми родственниками»  Е.А. Савина  цитаты из вебинара  http://www.youtube.com/watch?x-yt-cl=84503534&amp;v=nO7ewOvH7QM&amp;x-yt-ts=1421914688   </vt:lpstr>
      <vt:lpstr> Отличительные черты работы  Душепопечительского Православного Центра «Омофор» </vt:lpstr>
      <vt:lpstr>Презентация PowerPoint</vt:lpstr>
      <vt:lpstr>Основные составляющие в организации реабилитационного процесса</vt:lpstr>
      <vt:lpstr>Презентация PowerPoint</vt:lpstr>
      <vt:lpstr>Презентация PowerPoint</vt:lpstr>
      <vt:lpstr>           Душепопечение в церковной общине как                             многосторонний,                              постоянный,                               сквозной                  мотивационный процесс </vt:lpstr>
      <vt:lpstr>Два аспекта мотивации  при работе в церковной общине</vt:lpstr>
      <vt:lpstr>Презентация PowerPoint</vt:lpstr>
      <vt:lpstr>Душепопечение созависимых в Марфо-Мариинской общине является по своей сути методикой постоянной и эффективной мотивации как зависимых, так и созависимых родственников. Существует два аспекта мотивационного душепопечения:</vt:lpstr>
      <vt:lpstr> Обучение в общине –   на основе спонтанной реальности –   – спонтанные житейские понятия –  несистемные, неосознанные,   но они помогают жить    </vt:lpstr>
      <vt:lpstr>Диалогическое консультирование проводится на трех уровнях</vt:lpstr>
      <vt:lpstr>  Для ведения духовно-ориентированного диалога от куратора требуется: </vt:lpstr>
      <vt:lpstr>       Диалог - не только «разговор двоих»,  но способ открытия, обнаружения  внутренней жизни человека,       помощь и посредничество консультанта       во внутреннем диалоге наличного и духовного Я          человека, решающего трудные, в основе - духовно-           нравственные проблемы своей жизни </vt:lpstr>
      <vt:lpstr>Тамара Александровна Флоренская</vt:lpstr>
      <vt:lpstr>Опыт практической работы  с созависимыми в общине (низкопороговая реабилитация)</vt:lpstr>
      <vt:lpstr>Начинаем мы работать с семьей,  с теми ее членами,  кто готов следовать нашим советам, </vt:lpstr>
      <vt:lpstr>Требования к душепопечителю (консультанту)</vt:lpstr>
      <vt:lpstr> Кто проводит первую встречу ?  </vt:lpstr>
      <vt:lpstr>Готовимся к приему</vt:lpstr>
      <vt:lpstr>Первая встреча – правильный настрой души</vt:lpstr>
      <vt:lpstr> О чем говорим на первичной консультации  </vt:lpstr>
      <vt:lpstr> Важные моменты  первичного приема «Понимание собеседника без знания мотива собеседника есть всегда неполное понимание» Л.С.Выготский </vt:lpstr>
      <vt:lpstr>План духовной реабилитации</vt:lpstr>
      <vt:lpstr> По окончании первой беседы </vt:lpstr>
      <vt:lpstr>Первичные сведения</vt:lpstr>
      <vt:lpstr>Катехизация проводится на всех  этапах реабилитации </vt:lpstr>
      <vt:lpstr>Ступени роста</vt:lpstr>
      <vt:lpstr>2 этап реабилитации - больничный</vt:lpstr>
      <vt:lpstr>3 этап - загородный </vt:lpstr>
      <vt:lpstr> Ступени роста </vt:lpstr>
      <vt:lpstr>Загородная здравница -Кедровка: молитва труд и отдых  3 этап </vt:lpstr>
      <vt:lpstr>Презентация PowerPoint</vt:lpstr>
      <vt:lpstr>5 этап - ступени роста</vt:lpstr>
      <vt:lpstr> 5 ЭТАП - ВОЗВРАЩЕНИЕ В ЖИЗНЬ  </vt:lpstr>
      <vt:lpstr>Адаптация происходит  в живой церковной общине,</vt:lpstr>
      <vt:lpstr> Литургия после Литургии </vt:lpstr>
      <vt:lpstr>Работа с семьей в общине: </vt:lpstr>
      <vt:lpstr>Владыка Владимир в сестричестве</vt:lpstr>
      <vt:lpstr>Презентация PowerPoint</vt:lpstr>
      <vt:lpstr>Митрополит Сурожский Антоний. Взаимоотношения внутри общины</vt:lpstr>
      <vt:lpstr>ПОМОЩИ ВАМ БОЖИЕЙ !</vt:lpstr>
      <vt:lpstr> Благодарим за участие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IKulikov</cp:lastModifiedBy>
  <cp:revision>566</cp:revision>
  <dcterms:created xsi:type="dcterms:W3CDTF">2012-06-19T16:15:41Z</dcterms:created>
  <dcterms:modified xsi:type="dcterms:W3CDTF">2015-01-30T07:54:06Z</dcterms:modified>
</cp:coreProperties>
</file>