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5" r:id="rId3"/>
    <p:sldId id="276" r:id="rId4"/>
    <p:sldId id="277" r:id="rId5"/>
    <p:sldId id="278" r:id="rId6"/>
    <p:sldId id="280" r:id="rId7"/>
    <p:sldId id="281" r:id="rId8"/>
    <p:sldId id="283" r:id="rId9"/>
    <p:sldId id="282" r:id="rId10"/>
    <p:sldId id="261" r:id="rId11"/>
    <p:sldId id="270" r:id="rId12"/>
    <p:sldId id="271" r:id="rId13"/>
    <p:sldId id="284" r:id="rId14"/>
    <p:sldId id="285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4" r:id="rId24"/>
    <p:sldId id="273" r:id="rId25"/>
    <p:sldId id="26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240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C7AC4-C19C-4A04-AFFD-A9011D722BDA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7CF67-ECCC-4FD9-9BB6-EC991C557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1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1380B-F809-4560-BB66-28023BA8B341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C6B0F-F9F2-4E8F-8955-DBCEACE46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878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637" y="4343911"/>
            <a:ext cx="5486726" cy="411436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637" y="4343911"/>
            <a:ext cx="5486726" cy="411436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637" y="4343911"/>
            <a:ext cx="5486726" cy="411436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10 минут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9C2A3-3245-4C4D-B4B8-8BF1A9AC7FC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283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30 минут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E015D-9B11-4CD1-A5F6-B08F8180129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17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717409B-DD98-4BFF-805D-DDE7F8F53DFC}" type="datetimeFigureOut">
              <a:rPr lang="ru-RU" smtClean="0"/>
              <a:t>22/01/15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8B2DE9B-EB60-426A-83FE-9E7AEA06CCD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Социальная </a:t>
            </a:r>
            <a:r>
              <a:rPr lang="ru-RU" b="1" dirty="0" err="1" smtClean="0">
                <a:solidFill>
                  <a:schemeClr val="bg1"/>
                </a:solidFill>
              </a:rPr>
              <a:t>исключенность</a:t>
            </a:r>
            <a:r>
              <a:rPr lang="ru-RU" b="1" dirty="0" smtClean="0">
                <a:solidFill>
                  <a:schemeClr val="bg1"/>
                </a:solidFill>
              </a:rPr>
              <a:t> в трактовке организаций 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«САМЮ </a:t>
            </a:r>
            <a:r>
              <a:rPr lang="ru-RU" b="1" dirty="0" err="1" smtClean="0">
                <a:solidFill>
                  <a:schemeClr val="bg1"/>
                </a:solidFill>
              </a:rPr>
              <a:t>Сосьяль</a:t>
            </a:r>
            <a:r>
              <a:rPr lang="ru-RU" b="1" dirty="0" smtClean="0">
                <a:solidFill>
                  <a:schemeClr val="bg1"/>
                </a:solidFill>
              </a:rPr>
              <a:t>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598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340768"/>
            <a:ext cx="8280919" cy="5184576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ru-RU" dirty="0">
                <a:latin typeface="Franklin Gothic Book" pitchFamily="34" charset="0"/>
              </a:rPr>
              <a:t>Фонд был зарегистрирован в 2003 и начал свою деятельность в 2004 годах</a:t>
            </a:r>
          </a:p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ru-RU" dirty="0">
                <a:latin typeface="Franklin Gothic Book" pitchFamily="34" charset="0"/>
              </a:rPr>
              <a:t>Основателем БФ является бывший министр Франции по гуманитарным вопросам, доктор </a:t>
            </a:r>
            <a:r>
              <a:rPr lang="ru-RU" dirty="0" err="1">
                <a:latin typeface="Franklin Gothic Book" pitchFamily="34" charset="0"/>
              </a:rPr>
              <a:t>Ксавье</a:t>
            </a:r>
            <a:r>
              <a:rPr lang="ru-RU" dirty="0">
                <a:latin typeface="Franklin Gothic Book" pitchFamily="34" charset="0"/>
              </a:rPr>
              <a:t> </a:t>
            </a:r>
            <a:r>
              <a:rPr lang="ru-RU" dirty="0" err="1">
                <a:latin typeface="Franklin Gothic Book" pitchFamily="34" charset="0"/>
              </a:rPr>
              <a:t>Эммануэлли</a:t>
            </a:r>
            <a:r>
              <a:rPr lang="ru-RU" dirty="0">
                <a:latin typeface="Franklin Gothic Book" pitchFamily="34" charset="0"/>
              </a:rPr>
              <a:t>, аналогичная организация (САМЮ </a:t>
            </a:r>
            <a:r>
              <a:rPr lang="ru-RU" dirty="0" err="1">
                <a:latin typeface="Franklin Gothic Book" pitchFamily="34" charset="0"/>
              </a:rPr>
              <a:t>Сосьяль</a:t>
            </a:r>
            <a:r>
              <a:rPr lang="ru-RU" dirty="0">
                <a:latin typeface="Franklin Gothic Book" pitchFamily="34" charset="0"/>
              </a:rPr>
              <a:t> Париж) работает во Франции с 1993 года,</a:t>
            </a:r>
          </a:p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ru-RU" dirty="0">
                <a:latin typeface="Franklin Gothic Book" pitchFamily="34" charset="0"/>
              </a:rPr>
              <a:t>Организации САМЮ </a:t>
            </a:r>
            <a:r>
              <a:rPr lang="ru-RU" dirty="0" err="1">
                <a:latin typeface="Franklin Gothic Book" pitchFamily="34" charset="0"/>
              </a:rPr>
              <a:t>Сосьяль</a:t>
            </a:r>
            <a:r>
              <a:rPr lang="ru-RU" dirty="0">
                <a:latin typeface="Franklin Gothic Book" pitchFamily="34" charset="0"/>
              </a:rPr>
              <a:t> существуют по всему миру (16 стран)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003232" cy="85842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САМЮ </a:t>
            </a:r>
            <a:r>
              <a:rPr lang="ru-RU" sz="3200" b="1" dirty="0" err="1" smtClean="0"/>
              <a:t>Сосьяль</a:t>
            </a:r>
            <a:r>
              <a:rPr lang="ru-RU" sz="3200" b="1" dirty="0" smtClean="0"/>
              <a:t> Москва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71060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7715200" cy="6424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Целевая аудитория</a:t>
            </a:r>
            <a:endParaRPr lang="ru-RU" sz="3200" b="1" dirty="0"/>
          </a:p>
        </p:txBody>
      </p:sp>
      <p:sp>
        <p:nvSpPr>
          <p:cNvPr id="6" name="Shape 74"/>
          <p:cNvSpPr txBox="1">
            <a:spLocks/>
          </p:cNvSpPr>
          <p:nvPr/>
        </p:nvSpPr>
        <p:spPr>
          <a:xfrm>
            <a:off x="323528" y="1628800"/>
            <a:ext cx="8744471" cy="5000999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31800">
              <a:spcBef>
                <a:spcPts val="0"/>
              </a:spcBef>
              <a:buClr>
                <a:schemeClr val="dk1"/>
              </a:buClr>
              <a:buFont typeface="Arial"/>
              <a:buChar char="•"/>
            </a:pPr>
            <a:r>
              <a:rPr lang="en-US" b="1" smtClean="0">
                <a:solidFill>
                  <a:schemeClr val="dk1"/>
                </a:solidFill>
              </a:rPr>
              <a:t>2006-2010:</a:t>
            </a:r>
            <a:r>
              <a:rPr lang="en-US" smtClean="0">
                <a:solidFill>
                  <a:schemeClr val="dk1"/>
                </a:solidFill>
              </a:rPr>
              <a:t> Безнадзорные дети и подростки до 18 лет</a:t>
            </a:r>
          </a:p>
          <a:p>
            <a:pPr marL="457200" indent="-431800">
              <a:spcBef>
                <a:spcPts val="800"/>
              </a:spcBef>
              <a:buClr>
                <a:schemeClr val="dk1"/>
              </a:buClr>
              <a:buFont typeface="Arial"/>
              <a:buChar char="•"/>
            </a:pPr>
            <a:r>
              <a:rPr lang="en-US" b="1" smtClean="0">
                <a:solidFill>
                  <a:schemeClr val="dk1"/>
                </a:solidFill>
              </a:rPr>
              <a:t>2010-2012: </a:t>
            </a:r>
            <a:r>
              <a:rPr lang="en-US" smtClean="0">
                <a:solidFill>
                  <a:schemeClr val="dk1"/>
                </a:solidFill>
              </a:rPr>
              <a:t>Беспризорные дети и молодые люди (до 25 лет)- проект «помощь детям и молодым людям улиц». </a:t>
            </a:r>
          </a:p>
          <a:p>
            <a:pPr marL="457200" indent="-431800">
              <a:spcBef>
                <a:spcPts val="800"/>
              </a:spcBef>
              <a:buClr>
                <a:schemeClr val="dk1"/>
              </a:buClr>
              <a:buFont typeface="Arial"/>
              <a:buChar char="•"/>
            </a:pPr>
            <a:r>
              <a:rPr lang="en-US" b="1" smtClean="0">
                <a:solidFill>
                  <a:schemeClr val="dk1"/>
                </a:solidFill>
              </a:rPr>
              <a:t>2010-2012:</a:t>
            </a:r>
            <a:r>
              <a:rPr lang="en-US" smtClean="0">
                <a:solidFill>
                  <a:schemeClr val="dk1"/>
                </a:solidFill>
              </a:rPr>
              <a:t> Молодые женщины с детьми на улицах – проект «Мать и дитя»</a:t>
            </a:r>
          </a:p>
          <a:p>
            <a:pPr marL="457200" indent="-431800">
              <a:spcBef>
                <a:spcPts val="800"/>
              </a:spcBef>
              <a:buClr>
                <a:schemeClr val="dk1"/>
              </a:buClr>
              <a:buFont typeface="Arial"/>
              <a:buChar char="•"/>
            </a:pPr>
            <a:r>
              <a:rPr lang="en-US" b="1" smtClean="0">
                <a:solidFill>
                  <a:schemeClr val="dk1"/>
                </a:solidFill>
              </a:rPr>
              <a:t>2013-2014:</a:t>
            </a:r>
            <a:r>
              <a:rPr lang="en-US" smtClean="0">
                <a:solidFill>
                  <a:schemeClr val="dk1"/>
                </a:solidFill>
              </a:rPr>
              <a:t> Социально исключенные женщины с детьми или в репродуктивно-активном возрасте</a:t>
            </a:r>
          </a:p>
          <a:p>
            <a:pPr marL="457200" indent="-469900">
              <a:spcBef>
                <a:spcPts val="800"/>
              </a:spcBef>
              <a:buClr>
                <a:schemeClr val="dk1"/>
              </a:buClr>
              <a:buSzPct val="125000"/>
              <a:buFont typeface="Arial"/>
              <a:buChar char="•"/>
            </a:pPr>
            <a:r>
              <a:rPr lang="en-US" b="1" smtClean="0">
                <a:solidFill>
                  <a:schemeClr val="dk1"/>
                </a:solidFill>
              </a:rPr>
              <a:t>2014- настоящее время:</a:t>
            </a:r>
            <a:r>
              <a:rPr lang="en-US" smtClean="0">
                <a:solidFill>
                  <a:schemeClr val="dk1"/>
                </a:solidFill>
              </a:rPr>
              <a:t> Социально исключенные взрослые</a:t>
            </a:r>
            <a:r>
              <a:rPr lang="en-US" sz="3000" smtClean="0">
                <a:solidFill>
                  <a:schemeClr val="dk1"/>
                </a:solidFill>
              </a:rPr>
              <a:t> </a:t>
            </a:r>
            <a:r>
              <a:rPr lang="en-US" smtClean="0">
                <a:solidFill>
                  <a:schemeClr val="dk1"/>
                </a:solidFill>
              </a:rPr>
              <a:t>и их дети (с особенным вниманием к женщинам и вопросам репродуктивного и женского здоровья)</a:t>
            </a:r>
            <a:endParaRPr lang="en-US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74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147248" cy="71440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Проекты фонда</a:t>
            </a:r>
            <a:endParaRPr lang="ru-RU" sz="3200" b="1" dirty="0"/>
          </a:p>
        </p:txBody>
      </p:sp>
      <p:sp>
        <p:nvSpPr>
          <p:cNvPr id="4" name="Shape 80"/>
          <p:cNvSpPr txBox="1">
            <a:spLocks/>
          </p:cNvSpPr>
          <p:nvPr/>
        </p:nvSpPr>
        <p:spPr>
          <a:xfrm>
            <a:off x="0" y="1340025"/>
            <a:ext cx="9144000" cy="5389799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Clr>
                <a:schemeClr val="dk1"/>
              </a:buClr>
              <a:buSzPct val="25000"/>
              <a:buFont typeface="Source Sans Pro"/>
              <a:buNone/>
            </a:pPr>
            <a:r>
              <a:rPr lang="en-US" b="1" smtClean="0">
                <a:solidFill>
                  <a:schemeClr val="dk1"/>
                </a:solidFill>
              </a:rPr>
              <a:t>с 2006 по 2011 годы:</a:t>
            </a:r>
            <a:r>
              <a:rPr lang="en-US" smtClean="0">
                <a:solidFill>
                  <a:schemeClr val="dk1"/>
                </a:solidFill>
              </a:rPr>
              <a:t> Мобильная служба, оказывающая срочную медицинскую, социальную и психологическую помощь детям и молодым людям (до 25 лет) на улицах Москвы;</a:t>
            </a:r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25000"/>
              <a:buFont typeface="Source Sans Pro"/>
              <a:buNone/>
            </a:pPr>
            <a:r>
              <a:rPr lang="en-US" b="1" smtClean="0">
                <a:solidFill>
                  <a:schemeClr val="dk1"/>
                </a:solidFill>
              </a:rPr>
              <a:t>2012-октябрь 2013:</a:t>
            </a:r>
            <a:r>
              <a:rPr lang="en-US" smtClean="0">
                <a:solidFill>
                  <a:schemeClr val="dk1"/>
                </a:solidFill>
              </a:rPr>
              <a:t> деятельность мобильной бригады приостановлена и работа ССМ направлена на взаимодействие со  службой Социального Патруля сектора помощи бездомным города Москвы.</a:t>
            </a:r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25000"/>
              <a:buFont typeface="Source Sans Pro"/>
              <a:buNone/>
            </a:pPr>
            <a:r>
              <a:rPr lang="en-US" b="1" smtClean="0">
                <a:solidFill>
                  <a:schemeClr val="dk1"/>
                </a:solidFill>
              </a:rPr>
              <a:t>ноябрь 2013 - октябрь 2014: </a:t>
            </a:r>
            <a:r>
              <a:rPr lang="en-US" smtClean="0">
                <a:solidFill>
                  <a:schemeClr val="dk1"/>
                </a:solidFill>
              </a:rPr>
              <a:t>Центр дневного пребывания для женщин, в том числе, с детьми</a:t>
            </a:r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25000"/>
              <a:buFont typeface="Source Sans Pro"/>
              <a:buNone/>
            </a:pPr>
            <a:r>
              <a:rPr lang="en-US" b="1" smtClean="0">
                <a:solidFill>
                  <a:schemeClr val="dk1"/>
                </a:solidFill>
              </a:rPr>
              <a:t>ноябрь 2014- настоящее время</a:t>
            </a:r>
            <a:r>
              <a:rPr lang="en-US" smtClean="0">
                <a:solidFill>
                  <a:schemeClr val="dk1"/>
                </a:solidFill>
              </a:rPr>
              <a:t>: Центр дневного пребывания для взрослых (с особенным вниманием к женщинам и вопросам репродуктивного и женского здоровья)</a:t>
            </a:r>
            <a:endParaRPr lang="en-US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040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9"/>
            <a:ext cx="8219256" cy="858424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a typeface="Souce Sans Pro"/>
                <a:cs typeface="Souce Sans Pro"/>
                <a:sym typeface="Souce Sans Pro"/>
              </a:rPr>
              <a:t>Р</a:t>
            </a:r>
            <a:r>
              <a:rPr lang="ru-RU" sz="3600" b="1" dirty="0" err="1" smtClean="0">
                <a:solidFill>
                  <a:schemeClr val="bg1"/>
                </a:solidFill>
                <a:ea typeface="Souce Sans Pro"/>
                <a:cs typeface="Souce Sans Pro"/>
                <a:sym typeface="Souce Sans Pro"/>
              </a:rPr>
              <a:t>абота</a:t>
            </a:r>
            <a:r>
              <a:rPr lang="ru-RU" sz="3600" b="1" dirty="0" smtClean="0">
                <a:solidFill>
                  <a:schemeClr val="bg1"/>
                </a:solidFill>
                <a:ea typeface="Souce Sans Pro"/>
                <a:cs typeface="Souce Sans Pro"/>
                <a:sym typeface="Souce Sans Pro"/>
              </a:rPr>
              <a:t> мобильной службы </a:t>
            </a:r>
            <a:br>
              <a:rPr lang="ru-RU" sz="3600" b="1" dirty="0" smtClean="0">
                <a:solidFill>
                  <a:schemeClr val="bg1"/>
                </a:solidFill>
                <a:ea typeface="Souce Sans Pro"/>
                <a:cs typeface="Souce Sans Pro"/>
                <a:sym typeface="Souce Sans Pro"/>
              </a:rPr>
            </a:br>
            <a:r>
              <a:rPr lang="en-US" sz="3600" b="1" dirty="0" smtClean="0">
                <a:solidFill>
                  <a:schemeClr val="bg1"/>
                </a:solidFill>
                <a:ea typeface="Souce Sans Pro"/>
                <a:cs typeface="Souce Sans Pro"/>
                <a:sym typeface="Souce Sans Pro"/>
              </a:rPr>
              <a:t>2006-2011</a:t>
            </a:r>
            <a:r>
              <a:rPr lang="en-US" sz="3600" b="1" dirty="0">
                <a:solidFill>
                  <a:schemeClr val="bg1"/>
                </a:solidFill>
                <a:ea typeface="Souce Sans Pro"/>
                <a:cs typeface="Souce Sans Pro"/>
                <a:sym typeface="Souce Sans Pro"/>
              </a:rPr>
              <a:t>: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4" name="Shape 86"/>
          <p:cNvSpPr txBox="1">
            <a:spLocks/>
          </p:cNvSpPr>
          <p:nvPr/>
        </p:nvSpPr>
        <p:spPr>
          <a:xfrm>
            <a:off x="327925" y="1340225"/>
            <a:ext cx="8554799" cy="53751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•"/>
            </a:pPr>
            <a:r>
              <a:rPr lang="en-US" sz="2800" dirty="0" err="1" smtClean="0">
                <a:solidFill>
                  <a:schemeClr val="dk1"/>
                </a:solidFill>
              </a:rPr>
              <a:t>Первая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медицинская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помощь</a:t>
            </a:r>
            <a:r>
              <a:rPr lang="en-US" sz="2800" dirty="0" smtClean="0">
                <a:solidFill>
                  <a:schemeClr val="dk1"/>
                </a:solidFill>
              </a:rPr>
              <a:t>;</a:t>
            </a: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</a:pPr>
            <a:r>
              <a:rPr lang="en-US" sz="2800" dirty="0" err="1" smtClean="0">
                <a:solidFill>
                  <a:schemeClr val="dk1"/>
                </a:solidFill>
              </a:rPr>
              <a:t>Социальная</a:t>
            </a:r>
            <a:r>
              <a:rPr lang="en-US" sz="2800" dirty="0" smtClean="0">
                <a:solidFill>
                  <a:schemeClr val="dk1"/>
                </a:solidFill>
              </a:rPr>
              <a:t> и </a:t>
            </a:r>
            <a:r>
              <a:rPr lang="en-US" sz="2800" dirty="0" err="1" smtClean="0">
                <a:solidFill>
                  <a:schemeClr val="dk1"/>
                </a:solidFill>
              </a:rPr>
              <a:t>психологическая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помощь</a:t>
            </a:r>
            <a:r>
              <a:rPr lang="en-US" sz="2800" dirty="0" smtClean="0">
                <a:solidFill>
                  <a:schemeClr val="dk1"/>
                </a:solidFill>
              </a:rPr>
              <a:t>;</a:t>
            </a: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</a:pPr>
            <a:r>
              <a:rPr lang="en-US" sz="2800" dirty="0" err="1" smtClean="0">
                <a:solidFill>
                  <a:schemeClr val="dk1"/>
                </a:solidFill>
              </a:rPr>
              <a:t>Первичная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диагностика</a:t>
            </a:r>
            <a:r>
              <a:rPr lang="en-US" sz="2800" dirty="0" smtClean="0">
                <a:solidFill>
                  <a:schemeClr val="dk1"/>
                </a:solidFill>
              </a:rPr>
              <a:t> и </a:t>
            </a:r>
            <a:r>
              <a:rPr lang="en-US" sz="2800" dirty="0" err="1" smtClean="0">
                <a:solidFill>
                  <a:schemeClr val="dk1"/>
                </a:solidFill>
              </a:rPr>
              <a:t>направление</a:t>
            </a:r>
            <a:r>
              <a:rPr lang="en-US" sz="2800" dirty="0" smtClean="0">
                <a:solidFill>
                  <a:schemeClr val="dk1"/>
                </a:solidFill>
              </a:rPr>
              <a:t> в </a:t>
            </a:r>
            <a:r>
              <a:rPr lang="en-US" sz="2800" dirty="0" err="1" smtClean="0">
                <a:solidFill>
                  <a:schemeClr val="dk1"/>
                </a:solidFill>
              </a:rPr>
              <a:t>лечебные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учреждения</a:t>
            </a:r>
            <a:r>
              <a:rPr lang="en-US" sz="2800" dirty="0" smtClean="0">
                <a:solidFill>
                  <a:schemeClr val="dk1"/>
                </a:solidFill>
              </a:rPr>
              <a:t> (в </a:t>
            </a:r>
            <a:r>
              <a:rPr lang="en-US" sz="2800" dirty="0" err="1" smtClean="0">
                <a:solidFill>
                  <a:schemeClr val="dk1"/>
                </a:solidFill>
              </a:rPr>
              <a:t>случае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необходимости</a:t>
            </a:r>
            <a:r>
              <a:rPr lang="en-US" sz="2800" dirty="0" smtClean="0">
                <a:solidFill>
                  <a:schemeClr val="dk1"/>
                </a:solidFill>
              </a:rPr>
              <a:t>);</a:t>
            </a: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</a:pPr>
            <a:r>
              <a:rPr lang="en-US" sz="2800" dirty="0" err="1" smtClean="0">
                <a:solidFill>
                  <a:schemeClr val="dk1"/>
                </a:solidFill>
              </a:rPr>
              <a:t>Сопровождение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социальным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работником</a:t>
            </a:r>
            <a:r>
              <a:rPr lang="en-US" sz="2800" dirty="0" smtClean="0">
                <a:solidFill>
                  <a:schemeClr val="dk1"/>
                </a:solidFill>
              </a:rPr>
              <a:t> в </a:t>
            </a:r>
            <a:r>
              <a:rPr lang="en-US" sz="2800" dirty="0" err="1" smtClean="0">
                <a:solidFill>
                  <a:schemeClr val="dk1"/>
                </a:solidFill>
              </a:rPr>
              <a:t>лечебные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учреждения</a:t>
            </a:r>
            <a:r>
              <a:rPr lang="en-US" sz="2800" dirty="0" smtClean="0">
                <a:solidFill>
                  <a:schemeClr val="dk1"/>
                </a:solidFill>
              </a:rPr>
              <a:t>;</a:t>
            </a: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</a:pPr>
            <a:r>
              <a:rPr lang="en-US" sz="2800" dirty="0" err="1" smtClean="0">
                <a:solidFill>
                  <a:schemeClr val="dk1"/>
                </a:solidFill>
              </a:rPr>
              <a:t>Консультирование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по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Социально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Значимым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Заболеваниям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</a:pPr>
            <a:r>
              <a:rPr lang="en-US" sz="2800" dirty="0" err="1" smtClean="0">
                <a:solidFill>
                  <a:schemeClr val="dk1"/>
                </a:solidFill>
              </a:rPr>
              <a:t>Советы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по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личной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гигиене</a:t>
            </a:r>
            <a:r>
              <a:rPr lang="en-US" sz="2800" dirty="0" smtClean="0">
                <a:solidFill>
                  <a:schemeClr val="dk1"/>
                </a:solidFill>
              </a:rPr>
              <a:t>, </a:t>
            </a:r>
            <a:r>
              <a:rPr lang="en-US" sz="2800" dirty="0" err="1" smtClean="0">
                <a:solidFill>
                  <a:schemeClr val="dk1"/>
                </a:solidFill>
              </a:rPr>
              <a:t>включая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советы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по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уходу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за</a:t>
            </a:r>
            <a:r>
              <a:rPr lang="en-US" sz="2800" dirty="0" smtClean="0">
                <a:solidFill>
                  <a:schemeClr val="dk1"/>
                </a:solidFill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</a:rPr>
              <a:t>детьми</a:t>
            </a:r>
            <a:endParaRPr lang="ru-RU" sz="2800" dirty="0" smtClean="0">
              <a:solidFill>
                <a:schemeClr val="dk1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</a:pPr>
            <a:r>
              <a:rPr lang="ru-RU" sz="2800" dirty="0" smtClean="0">
                <a:solidFill>
                  <a:schemeClr val="dk1"/>
                </a:solidFill>
              </a:rPr>
              <a:t>Помощь получили около 1500 детей</a:t>
            </a:r>
            <a:endParaRPr lang="en-US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821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179512" y="188641"/>
            <a:ext cx="8640960" cy="72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Font typeface="Souce Sans Pro"/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Машина мобильной службы Фонда в 2006-2011 годах</a:t>
            </a:r>
            <a:endParaRPr sz="2400" b="1" dirty="0">
              <a:solidFill>
                <a:schemeClr val="bg1"/>
              </a:solidFill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683" y="980728"/>
            <a:ext cx="8449789" cy="55989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980619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23528" y="116633"/>
            <a:ext cx="8496944" cy="7920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/>
            <a:r>
              <a:rPr lang="ru-RU" sz="3200" b="1" dirty="0" smtClean="0">
                <a:solidFill>
                  <a:schemeClr val="bg1"/>
                </a:solidFill>
              </a:rPr>
              <a:t>История ц</a:t>
            </a:r>
            <a:r>
              <a:rPr lang="en-US" sz="3200" b="1" dirty="0" err="1" smtClean="0">
                <a:solidFill>
                  <a:schemeClr val="bg1"/>
                </a:solidFill>
              </a:rPr>
              <a:t>ентр</a:t>
            </a:r>
            <a:r>
              <a:rPr lang="ru-RU" sz="3200" b="1" dirty="0" smtClean="0">
                <a:solidFill>
                  <a:schemeClr val="bg1"/>
                </a:solidFill>
              </a:rPr>
              <a:t>а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дневного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пребывания</a:t>
            </a:r>
            <a:endParaRPr sz="3200" b="1" i="0" u="none" strike="noStrike" cap="none" baseline="0" dirty="0">
              <a:solidFill>
                <a:schemeClr val="bg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179512" y="1100136"/>
            <a:ext cx="8784976" cy="50651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dk1"/>
                </a:solidFill>
              </a:rPr>
              <a:t>В 2012 году было проведено исследование ситуации с бездомными и/или социально исключенными группами в Москве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dk1"/>
                </a:solidFill>
              </a:rPr>
              <a:t>Центр открыт в сотрудничестве с Сектором Социальной Помощи Бездомным Гражданам (Департамента Социальной Защиты Населения города Москвы) и находится в помещении «Отделения «Дмитровское» Центра Социальной Адаптации «Люблино»»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dk1"/>
                </a:solidFill>
              </a:rPr>
              <a:t>Ц</a:t>
            </a:r>
            <a:r>
              <a:rPr lang="ru-RU" sz="2400" dirty="0" smtClean="0">
                <a:solidFill>
                  <a:schemeClr val="dk1"/>
                </a:solidFill>
              </a:rPr>
              <a:t>елевой аудиторией ц</a:t>
            </a:r>
            <a:r>
              <a:rPr lang="en-US" sz="2400" dirty="0" err="1" smtClean="0">
                <a:solidFill>
                  <a:schemeClr val="dk1"/>
                </a:solidFill>
              </a:rPr>
              <a:t>ентр</a:t>
            </a:r>
            <a:r>
              <a:rPr lang="ru-RU" sz="2400" dirty="0" smtClean="0">
                <a:solidFill>
                  <a:schemeClr val="dk1"/>
                </a:solidFill>
              </a:rPr>
              <a:t>а</a:t>
            </a:r>
            <a:r>
              <a:rPr lang="en-US" sz="2400" dirty="0" smtClean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дневного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пребывания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ru-RU" sz="2400" dirty="0" smtClean="0">
                <a:solidFill>
                  <a:schemeClr val="dk1"/>
                </a:solidFill>
              </a:rPr>
              <a:t>с октября 2013 по октябрь 2014 были женщины, в том числе, с детьми, а с ноября 2014 года Центр стал работать для всех </a:t>
            </a:r>
            <a:r>
              <a:rPr lang="en-US" sz="2400" dirty="0" err="1" smtClean="0">
                <a:solidFill>
                  <a:schemeClr val="dk1"/>
                </a:solidFill>
              </a:rPr>
              <a:t>взрослых</a:t>
            </a:r>
            <a:r>
              <a:rPr lang="en-US" sz="2400" dirty="0" smtClean="0">
                <a:solidFill>
                  <a:schemeClr val="dk1"/>
                </a:solidFill>
              </a:rPr>
              <a:t> </a:t>
            </a:r>
            <a:r>
              <a:rPr lang="en-US" sz="2400" dirty="0">
                <a:solidFill>
                  <a:schemeClr val="dk1"/>
                </a:solidFill>
              </a:rPr>
              <a:t>(с </a:t>
            </a:r>
            <a:r>
              <a:rPr lang="en-US" sz="2400" dirty="0" err="1">
                <a:solidFill>
                  <a:schemeClr val="dk1"/>
                </a:solidFill>
              </a:rPr>
              <a:t>особенным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вниманием</a:t>
            </a:r>
            <a:r>
              <a:rPr lang="en-US" sz="2400" dirty="0">
                <a:solidFill>
                  <a:schemeClr val="dk1"/>
                </a:solidFill>
              </a:rPr>
              <a:t> к </a:t>
            </a:r>
            <a:r>
              <a:rPr lang="en-US" sz="2400" dirty="0" err="1">
                <a:solidFill>
                  <a:schemeClr val="dk1"/>
                </a:solidFill>
              </a:rPr>
              <a:t>женщинам</a:t>
            </a:r>
            <a:r>
              <a:rPr lang="en-US" sz="2400" dirty="0">
                <a:solidFill>
                  <a:schemeClr val="dk1"/>
                </a:solidFill>
              </a:rPr>
              <a:t> и </a:t>
            </a:r>
            <a:r>
              <a:rPr lang="en-US" sz="2400" dirty="0" err="1">
                <a:solidFill>
                  <a:schemeClr val="dk1"/>
                </a:solidFill>
              </a:rPr>
              <a:t>вопросам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репродуктивного</a:t>
            </a:r>
            <a:r>
              <a:rPr lang="en-US" sz="2400" dirty="0">
                <a:solidFill>
                  <a:schemeClr val="dk1"/>
                </a:solidFill>
              </a:rPr>
              <a:t> и </a:t>
            </a:r>
            <a:r>
              <a:rPr lang="en-US" sz="2400" dirty="0" err="1">
                <a:solidFill>
                  <a:schemeClr val="dk1"/>
                </a:solidFill>
              </a:rPr>
              <a:t>женского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здоровья</a:t>
            </a:r>
            <a:r>
              <a:rPr lang="en-US" sz="2400" dirty="0">
                <a:solidFill>
                  <a:schemeClr val="dk1"/>
                </a:solidFill>
              </a:rPr>
              <a:t>)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89146222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0648"/>
            <a:ext cx="3600399" cy="6386796"/>
          </a:xfrm>
        </p:spPr>
      </p:pic>
    </p:spTree>
    <p:extLst>
      <p:ext uri="{BB962C8B-B14F-4D97-AF65-F5344CB8AC3E}">
        <p14:creationId xmlns:p14="http://schemas.microsoft.com/office/powerpoint/2010/main" val="235997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179512" y="365125"/>
            <a:ext cx="8784976" cy="61560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Souce Sans Pro"/>
              <a:buNone/>
            </a:pPr>
            <a:r>
              <a:rPr lang="ru-RU" sz="3600" b="1" i="0" u="none" strike="noStrike" cap="none" baseline="0" dirty="0" smtClean="0">
                <a:solidFill>
                  <a:schemeClr val="bg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Принципы работы Фонда</a:t>
            </a:r>
            <a:r>
              <a:rPr lang="en-US" sz="3600" b="1" i="0" u="none" strike="noStrike" cap="none" baseline="0" dirty="0" smtClean="0">
                <a:solidFill>
                  <a:schemeClr val="bg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:</a:t>
            </a:r>
            <a:endParaRPr lang="en-US" sz="3600" b="1" i="0" u="none" strike="noStrike" cap="none" baseline="0" dirty="0">
              <a:solidFill>
                <a:schemeClr val="bg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539552" y="1268760"/>
            <a:ext cx="7804347" cy="432082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Уважительное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отношение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и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доброжелательность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;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Объяснение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мотивов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и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целей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встречи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;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Соблюдение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дистанции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и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создание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атмосферы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доверия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;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Невторжение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в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личную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жизнь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;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Умение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выслушать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;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Сохранение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спокойствия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;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Отсутствие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моральных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оценок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;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Безоценочное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отношение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;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Соблюдение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этического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400" b="0" i="0" u="none" strike="noStrike" cap="none" baseline="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кодекса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;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70059582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4785"/>
            <a:ext cx="9144000" cy="3024336"/>
          </a:xfrm>
        </p:spPr>
        <p:txBody>
          <a:bodyPr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Москва – не единственный столичный город,  а Россия – не единственная страна, которые борются с проблемой бездомности и не могут с ней справиться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Лишь у небольшого количества бездомных людей получается полноценно вернуться в общество СРАЗУ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Чем раньше человек очутился на улице, и чем дольше он на ней провел – тем сложнее ему изменить свою жизнь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Наличие зависимости (алкогольной, наркотической и т.д.) существенно затрудняет возможность ре-социализации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4" cy="9361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Мировая </a:t>
            </a:r>
            <a:r>
              <a:rPr lang="ru-RU" b="1" dirty="0">
                <a:solidFill>
                  <a:schemeClr val="bg1"/>
                </a:solidFill>
              </a:rPr>
              <a:t>статистика и общие тенденции</a:t>
            </a:r>
          </a:p>
        </p:txBody>
      </p:sp>
    </p:spTree>
    <p:extLst>
      <p:ext uri="{BB962C8B-B14F-4D97-AF65-F5344CB8AC3E}">
        <p14:creationId xmlns:p14="http://schemas.microsoft.com/office/powerpoint/2010/main" val="226729742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204864"/>
            <a:ext cx="7956872" cy="3921299"/>
          </a:xfrm>
        </p:spPr>
        <p:txBody>
          <a:bodyPr/>
          <a:lstStyle/>
          <a:p>
            <a:r>
              <a:rPr lang="ru-RU" dirty="0" smtClean="0"/>
              <a:t>Изоляция «социальных изгоев» ведет свое начало от лечения неизлечимо больных (лепра, чума), в чьем случае изоляция была единственным выходом</a:t>
            </a:r>
          </a:p>
          <a:p>
            <a:r>
              <a:rPr lang="ru-RU" dirty="0" smtClean="0"/>
              <a:t>Часто работа с бездомными и прочими социально исключенными людьми ведется по принципу ограждения общества от них, а не оказания помощи им</a:t>
            </a:r>
          </a:p>
          <a:p>
            <a:r>
              <a:rPr lang="ru-RU" dirty="0" smtClean="0"/>
              <a:t>Если существующая система оказания помощи не работает, возможно, нужно изменить подход?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Оказание помощи социально исключенным людям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566037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2276872"/>
            <a:ext cx="7884864" cy="3849291"/>
          </a:xfrm>
        </p:spPr>
        <p:txBody>
          <a:bodyPr/>
          <a:lstStyle/>
          <a:p>
            <a:r>
              <a:rPr lang="ru-RU" dirty="0" smtClean="0"/>
              <a:t>Пол </a:t>
            </a:r>
            <a:r>
              <a:rPr lang="ru-RU" dirty="0" err="1" smtClean="0"/>
              <a:t>Фармер</a:t>
            </a:r>
            <a:r>
              <a:rPr lang="ru-RU" dirty="0" smtClean="0"/>
              <a:t>- американский врач, </a:t>
            </a:r>
            <a:r>
              <a:rPr lang="ru-RU" dirty="0" err="1" smtClean="0"/>
              <a:t>сфоромулировавший</a:t>
            </a:r>
            <a:r>
              <a:rPr lang="ru-RU" dirty="0" smtClean="0"/>
              <a:t> проблему универсальности медицины</a:t>
            </a:r>
          </a:p>
          <a:p>
            <a:r>
              <a:rPr lang="ru-RU" dirty="0" smtClean="0"/>
              <a:t>Разные группы социума требуют разного медицинского подхода, разных программ лечения, возможно даже, разных лекарств</a:t>
            </a:r>
          </a:p>
          <a:p>
            <a:r>
              <a:rPr lang="ru-RU" dirty="0" err="1" smtClean="0"/>
              <a:t>Пациенто</a:t>
            </a:r>
            <a:r>
              <a:rPr lang="ru-RU" dirty="0" smtClean="0"/>
              <a:t>-ориентированный (</a:t>
            </a:r>
            <a:r>
              <a:rPr lang="en-US" dirty="0" smtClean="0"/>
              <a:t>patient –oriented, patient –centered approach) </a:t>
            </a:r>
            <a:r>
              <a:rPr lang="ru-RU" dirty="0" smtClean="0"/>
              <a:t> подход </a:t>
            </a:r>
            <a:endParaRPr lang="en-US" dirty="0" smtClean="0"/>
          </a:p>
          <a:p>
            <a:r>
              <a:rPr lang="ru-RU" dirty="0" smtClean="0"/>
              <a:t>Социально значимые и социально маркированные заболевания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Социальная медицина и общественное здравоохранение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843735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132856"/>
            <a:ext cx="8784976" cy="460851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Отсутствуют социальные связи</a:t>
            </a:r>
          </a:p>
          <a:p>
            <a:r>
              <a:rPr lang="ru-RU" sz="2800" dirty="0" smtClean="0"/>
              <a:t>Психические расстройства и заболевания</a:t>
            </a:r>
          </a:p>
          <a:p>
            <a:r>
              <a:rPr lang="ru-RU" sz="2800" dirty="0" smtClean="0"/>
              <a:t>Опыт пережитого насилия</a:t>
            </a:r>
          </a:p>
          <a:p>
            <a:r>
              <a:rPr lang="ru-RU" sz="2800" dirty="0" smtClean="0"/>
              <a:t>Не имеют прав на той территории, где находятся</a:t>
            </a:r>
          </a:p>
          <a:p>
            <a:r>
              <a:rPr lang="ru-RU" sz="2800" dirty="0" smtClean="0"/>
              <a:t>Страдают от заболевания зависимости</a:t>
            </a:r>
          </a:p>
          <a:p>
            <a:r>
              <a:rPr lang="ru-RU" sz="2800" dirty="0" smtClean="0"/>
              <a:t>Депрессия </a:t>
            </a:r>
          </a:p>
          <a:p>
            <a:r>
              <a:rPr lang="ru-RU" sz="2800" dirty="0" smtClean="0"/>
              <a:t>Не умеют адекватно общаться/ просить о помощи</a:t>
            </a:r>
          </a:p>
          <a:p>
            <a:r>
              <a:rPr lang="ru-RU" sz="2800" dirty="0" smtClean="0"/>
              <a:t>Испытывают сложности с изменением своей жизни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8328"/>
            <a:ext cx="8712968" cy="125272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Почему социально исключенные?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674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85" y="672281"/>
            <a:ext cx="8743967" cy="5709047"/>
          </a:xfrm>
        </p:spPr>
      </p:pic>
    </p:spTree>
    <p:extLst>
      <p:ext uri="{BB962C8B-B14F-4D97-AF65-F5344CB8AC3E}">
        <p14:creationId xmlns:p14="http://schemas.microsoft.com/office/powerpoint/2010/main" val="2361908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86916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1- этап агрессии. Люди восстают, пытаются бороться за себя, громко требуют исполнения своих прав, настойчиво добиваются заботы, пособий. Как правило, сама горячность этих требований обрекает их на поражение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2- этап депрессии. Возникают сомнения: а если виновник всех бед только я один!?! Начинает снижаться самооценка, человек начинает считать себя неудачником. Именно на №2 возникает тяга (пристрастие к алкоголю и наркотикам)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3813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4 стадии социальной </a:t>
            </a:r>
            <a:r>
              <a:rPr lang="ru-RU" b="1" dirty="0" err="1" smtClean="0"/>
              <a:t>исключенности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49502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0" y="1"/>
            <a:ext cx="8964488" cy="16288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 1 и 2 этапах у человека еще присутствует жажда жизни, к возвращению в социум, пусть даже и выражается она языком насилия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41" y="1268761"/>
            <a:ext cx="8618627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19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496944" cy="504056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3- этап </a:t>
            </a:r>
            <a:r>
              <a:rPr lang="ru-RU" sz="3200" dirty="0" err="1" smtClean="0">
                <a:solidFill>
                  <a:schemeClr val="tx1"/>
                </a:solidFill>
              </a:rPr>
              <a:t>фицсации</a:t>
            </a:r>
            <a:r>
              <a:rPr lang="ru-RU" sz="3200" dirty="0" smtClean="0">
                <a:solidFill>
                  <a:schemeClr val="tx1"/>
                </a:solidFill>
              </a:rPr>
              <a:t>. Человек понимает, что он изгой, нищий, бездомный и таким останется. На этом этапе вновь появляется ощущение личности как способа самозащиты «я сам выбрал свой путь»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4 – этап беспомощного состояния. У человека окончательно опускаются руки. Необходимо прилагать усилия, чтобы помочь ему.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3813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4 стадии социальной </a:t>
            </a:r>
            <a:r>
              <a:rPr lang="ru-RU" b="1" dirty="0" err="1">
                <a:solidFill>
                  <a:schemeClr val="bg1"/>
                </a:solidFill>
              </a:rPr>
              <a:t>исключенности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99283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788024" y="1268760"/>
            <a:ext cx="4248472" cy="558924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На 3 и 4 этапах большую роль играют </a:t>
            </a:r>
            <a:r>
              <a:rPr lang="ru-RU" dirty="0" err="1">
                <a:solidFill>
                  <a:schemeClr val="tx1"/>
                </a:solidFill>
              </a:rPr>
              <a:t>Психо</a:t>
            </a:r>
            <a:r>
              <a:rPr lang="ru-RU" dirty="0">
                <a:solidFill>
                  <a:schemeClr val="tx1"/>
                </a:solidFill>
              </a:rPr>
              <a:t>-Активные Вещества (наркотики, алкоголь). ПАВ это: обезболивание, транквилизатор (подавление чувства голода, согревающее) и, главное, он размывает реальность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" b="12812"/>
          <a:stretch/>
        </p:blipFill>
        <p:spPr>
          <a:xfrm>
            <a:off x="539552" y="877561"/>
            <a:ext cx="4032448" cy="528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73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8840"/>
            <a:ext cx="9144000" cy="486916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1й этап: человек понимает, что не будет услышан. Он хочет привлечь к себе внимание любыми способами. Он хочет заставить услышать свой ставший неслышным голос. Человек подвергает свое тело «истязаниям», не противясь увечьям, демонстрируя раны и так далее…</a:t>
            </a:r>
          </a:p>
          <a:p>
            <a:r>
              <a:rPr lang="ru-RU" sz="2800" dirty="0" smtClean="0"/>
              <a:t>2й этап: тело, служившее материалом для выражения себя становится чувствительным. Люди с удивлением обнаруживают, что у них что-то болит (зубная боль, воспаления). Все болезни обостряются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115212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Язык тела социально исключенного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10114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996952"/>
            <a:ext cx="7956872" cy="3129211"/>
          </a:xfrm>
        </p:spPr>
        <p:txBody>
          <a:bodyPr>
            <a:normAutofit fontScale="92500"/>
          </a:bodyPr>
          <a:lstStyle/>
          <a:p>
            <a:r>
              <a:rPr lang="ru-RU" sz="3200" dirty="0"/>
              <a:t>3й этап: развитие психосоматических заболевания: гипертония, болезни, связанные с обменом веществ</a:t>
            </a:r>
          </a:p>
          <a:p>
            <a:r>
              <a:rPr lang="ru-RU" sz="3200" dirty="0"/>
              <a:t>Сигналы того, что человек просит о помощи: татуировки, пирсинг, присутствие собаки, кровопускание и т.д. …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Язык тела социально исключенного</a:t>
            </a:r>
          </a:p>
        </p:txBody>
      </p:sp>
    </p:spTree>
    <p:extLst>
      <p:ext uri="{BB962C8B-B14F-4D97-AF65-F5344CB8AC3E}">
        <p14:creationId xmlns:p14="http://schemas.microsoft.com/office/powerpoint/2010/main" val="326631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57504"/>
            <a:ext cx="9441283" cy="69155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47337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76872"/>
            <a:ext cx="8496943" cy="4464496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/>
              <a:t>Особенности и отличия людей на </a:t>
            </a:r>
            <a:r>
              <a:rPr lang="ru-RU" sz="3200" dirty="0" smtClean="0"/>
              <a:t>улице: не все люди одинаково контактны, и это НЕ ИХ вина</a:t>
            </a:r>
            <a:endParaRPr lang="ru-RU" sz="3200" dirty="0"/>
          </a:p>
          <a:p>
            <a:r>
              <a:rPr lang="ru-RU" sz="3200" dirty="0" smtClean="0"/>
              <a:t>Многим людям нужно время, чтобы социализироваться</a:t>
            </a:r>
            <a:endParaRPr lang="ru-RU" sz="3200" dirty="0"/>
          </a:p>
          <a:p>
            <a:r>
              <a:rPr lang="ru-RU" sz="3200" dirty="0"/>
              <a:t>Есть позитивный опыт преодоления социальной </a:t>
            </a:r>
            <a:r>
              <a:rPr lang="ru-RU" sz="3200" dirty="0" err="1" smtClean="0"/>
              <a:t>исключенности</a:t>
            </a:r>
            <a:r>
              <a:rPr lang="ru-RU" sz="3200" dirty="0" smtClean="0"/>
              <a:t> в результате ТЕРПЕЛИВОЙ И ПРОДОЛЖИТЕЛЬНОЙ работы</a:t>
            </a:r>
          </a:p>
          <a:p>
            <a:r>
              <a:rPr lang="ru-RU" sz="3200" dirty="0" smtClean="0"/>
              <a:t>Предотвращение эмоционального сгорания работников</a:t>
            </a:r>
            <a:endParaRPr lang="ru-RU" sz="32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Что дает нам понимание явления социальной </a:t>
            </a:r>
            <a:r>
              <a:rPr lang="ru-RU" sz="3200" b="1" dirty="0" err="1" smtClean="0">
                <a:solidFill>
                  <a:schemeClr val="bg1"/>
                </a:solidFill>
              </a:rPr>
              <a:t>исключенности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54890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708920"/>
            <a:ext cx="8136903" cy="3417243"/>
          </a:xfrm>
        </p:spPr>
        <p:txBody>
          <a:bodyPr/>
          <a:lstStyle/>
          <a:p>
            <a:r>
              <a:rPr lang="ru-RU" dirty="0"/>
              <a:t>Центры помощи бездомным: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Дневной </a:t>
            </a:r>
            <a:r>
              <a:rPr lang="ru-RU" dirty="0"/>
              <a:t>центра,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Ночной </a:t>
            </a:r>
            <a:r>
              <a:rPr lang="ru-RU" dirty="0"/>
              <a:t>центр,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Центр </a:t>
            </a:r>
            <a:r>
              <a:rPr lang="ru-RU" dirty="0"/>
              <a:t>для женщин,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Медицинский </a:t>
            </a:r>
            <a:r>
              <a:rPr lang="ru-RU" dirty="0"/>
              <a:t>центр,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Центр </a:t>
            </a:r>
            <a:r>
              <a:rPr lang="ru-RU" dirty="0"/>
              <a:t>социальной помощи,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Социальные </a:t>
            </a:r>
            <a:r>
              <a:rPr lang="ru-RU" dirty="0"/>
              <a:t>квартиры для семей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19256" cy="150649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Многоступенчатая и вариативная программа оказания помощи в Париже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57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844824"/>
            <a:ext cx="7884864" cy="4281339"/>
          </a:xfrm>
        </p:spPr>
        <p:txBody>
          <a:bodyPr>
            <a:normAutofit/>
          </a:bodyPr>
          <a:lstStyle/>
          <a:p>
            <a:r>
              <a:rPr lang="ru-RU" dirty="0"/>
              <a:t>Мобильная бригада ночного патрулирования (15 машин): ездит по зонам, сотрудники постоянно меняют районы работы, 1 час работы – проводится брифинг</a:t>
            </a:r>
          </a:p>
          <a:p>
            <a:r>
              <a:rPr lang="ru-RU" dirty="0" err="1"/>
              <a:t>Психо</a:t>
            </a:r>
            <a:r>
              <a:rPr lang="ru-RU" dirty="0"/>
              <a:t>-социальная мобильная бригада (1 машина)</a:t>
            </a:r>
          </a:p>
          <a:p>
            <a:r>
              <a:rPr lang="ru-RU" dirty="0"/>
              <a:t>Мобильная бригада борьбы с туберкулезом (специально оборудована, выезжает, в том числе, в больницы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Мобильная (уличная) работа САМЮ </a:t>
            </a:r>
            <a:r>
              <a:rPr lang="ru-RU" sz="3200" b="1" dirty="0" err="1" smtClean="0">
                <a:solidFill>
                  <a:schemeClr val="bg1"/>
                </a:solidFill>
              </a:rPr>
              <a:t>Сосьяль</a:t>
            </a:r>
            <a:r>
              <a:rPr lang="ru-RU" sz="3200" b="1" dirty="0" smtClean="0">
                <a:solidFill>
                  <a:schemeClr val="bg1"/>
                </a:solidFill>
              </a:rPr>
              <a:t> Париж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4433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СПАСИБО!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5210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103</TotalTime>
  <Words>1177</Words>
  <Application>Microsoft Macintosh PowerPoint</Application>
  <PresentationFormat>Présentation à l'écran (4:3)</PresentationFormat>
  <Paragraphs>98</Paragraphs>
  <Slides>25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Волна</vt:lpstr>
      <vt:lpstr>Социальная исключенность в трактовке организаций  «САМЮ Сосьяль»</vt:lpstr>
      <vt:lpstr>САМЮ Сосьяль Москва</vt:lpstr>
      <vt:lpstr>Целевая аудитория</vt:lpstr>
      <vt:lpstr>Проекты фонда</vt:lpstr>
      <vt:lpstr>Работа мобильной службы  2006-2011:</vt:lpstr>
      <vt:lpstr>Машина мобильной службы Фонда в 2006-2011 годах</vt:lpstr>
      <vt:lpstr>История центра дневного пребывания</vt:lpstr>
      <vt:lpstr>Présentation PowerPoint</vt:lpstr>
      <vt:lpstr>Принципы работы Фонда:</vt:lpstr>
      <vt:lpstr>Мировая статистика и общие тенденции</vt:lpstr>
      <vt:lpstr>Оказание помощи социально исключенным людям</vt:lpstr>
      <vt:lpstr>Социальная медицина и общественное здравоохранение</vt:lpstr>
      <vt:lpstr>Почему социально исключенные?</vt:lpstr>
      <vt:lpstr>Présentation PowerPoint</vt:lpstr>
      <vt:lpstr>4 стадии социальной исключенности </vt:lpstr>
      <vt:lpstr>Présentation PowerPoint</vt:lpstr>
      <vt:lpstr>4 стадии социальной исключенности </vt:lpstr>
      <vt:lpstr>Présentation PowerPoint</vt:lpstr>
      <vt:lpstr>Язык тела социально исключенного</vt:lpstr>
      <vt:lpstr>Язык тела социально исключенного</vt:lpstr>
      <vt:lpstr>Présentation PowerPoint</vt:lpstr>
      <vt:lpstr>Что дает нам понимание явления социальной исключенности</vt:lpstr>
      <vt:lpstr>Многоступенчатая и вариативная программа оказания помощи в Париже</vt:lpstr>
      <vt:lpstr>Мобильная (уличная) работа САМЮ Сосьяль Париж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исключенность в трактовке организаций САМЮ Сосьяль</dc:title>
  <dc:creator>samu</dc:creator>
  <cp:lastModifiedBy>Anne MONDOLONI</cp:lastModifiedBy>
  <cp:revision>10</cp:revision>
  <cp:lastPrinted>2015-01-19T10:01:40Z</cp:lastPrinted>
  <dcterms:created xsi:type="dcterms:W3CDTF">2013-02-12T11:26:04Z</dcterms:created>
  <dcterms:modified xsi:type="dcterms:W3CDTF">2015-01-22T05:31:23Z</dcterms:modified>
</cp:coreProperties>
</file>