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ADC"/>
    <a:srgbClr val="669900"/>
    <a:srgbClr val="CCCC00"/>
    <a:srgbClr val="921FB1"/>
    <a:srgbClr val="663300"/>
    <a:srgbClr val="A3301D"/>
    <a:srgbClr val="000066"/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2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58DE2-D75E-447C-B999-C300B713A98B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43D40-5E1B-457D-B256-C794A9ECE6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60929-D3EA-427C-83E0-745475AACAE3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DB130-039F-4C6D-8739-D16E6F62A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A9126-8A4B-4F25-8F84-1EE0E8154E14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556ED-F096-4E91-AF8A-10C1C71E6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CC7CE-9423-488E-B445-F3BB02020E41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417C3-BE91-41A3-BF53-257022B60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E80E7-5EDF-4A32-B18F-81B328430D07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3CF3E-D0E6-41D0-B5C0-72672C100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970ED-DEBC-440D-B2E4-3613388E2DE6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242E3-9EA0-4144-9E0C-EE14FF6303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360D3-09F8-413E-95B8-EF48885B0713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6F0A3-CFA7-4462-B7D3-B81518B6BC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6F95E-E054-4D2B-A62A-83D8A9A72EBC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6C823-0A14-4428-9A82-548EA5DD8B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16C70-E187-42A6-A68F-138AFB13EE0F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52AD9-58B8-4D9F-99EB-D3F70F7C0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4A6C0-0413-4D4B-A63B-E712F8207D87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F41F6-775A-495C-9BE8-387161DFD4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30152-9EF1-464E-ADDE-EA2BE93C04C0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568EB-A118-4077-965C-F911B36650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0A4E47-134B-49F4-9B4D-05381122231E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26620E-C907-440B-B5A7-01CB5080BB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6" r:id="rId3"/>
    <p:sldLayoutId id="2147483693" r:id="rId4"/>
    <p:sldLayoutId id="2147483692" r:id="rId5"/>
    <p:sldLayoutId id="2147483691" r:id="rId6"/>
    <p:sldLayoutId id="2147483690" r:id="rId7"/>
    <p:sldLayoutId id="2147483689" r:id="rId8"/>
    <p:sldLayoutId id="2147483688" r:id="rId9"/>
    <p:sldLayoutId id="2147483687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source=psearch&amp;text=%D0%B1%D0%B5%D1%86%D0%BA%D0%BE%D0%B9%20%D1%81%D0%BE%D0%B7%D0%B4%D0%B0%D1%82%D0%B5%D0%BB%D1%8C%20%D0%B7%D0%B0%D0%BA%D1%80%D1%8B%D1%82%D0%BE%D0%B9%20%D0%BE%D0%B1%D1%89%D0%B5%D0%BE%D0%B1%D1%80%D0%B0%D0%B7%D0%BE%D0%B2%D0%B0%D1%82%D0%B5%D0%BB%D1%8C%D0%BD%D0%BE%D0%B9%20%D1%81%D0%B8%D1%81%D1%82%D0%B5%D0%BC%D0%BE%D0%B9&amp;pos=0&amp;rpt=simage&amp;lr=213&amp;uinfo=ww-1403-wh-1051-fw-1178-fh-598-pd-0.8999999761581421&amp;img_url=http://topwar.ru/uploads/posts/2012-12/1354526251_02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source=wiz&amp;text=%D0%B3%D0%B5%D1%80%D0%B1%20%D1%80%D0%BE%D1%81%D1%81%D0%B8%D0%B8%20%D0%B2%D0%BE%20%D0%B2%D1%80%D0%B5%D0%BC%D0%B5%D0%BD%D0%B0%20%D0%B5%D0%BA%D0%B0%D1%82%D0%B5%D1%80%D0%B8%D0%BD%D1%8B%202&amp;noreask=1&amp;pos=5&amp;rpt=simage&amp;lr=213&amp;uinfo=ww-1403-wh-1051-fw-1178-fh-598-pd-0.8999999761581421&amp;img_url=http://avatars.yandex.net/get-avatar/17748187/5a4057ca1bb8c7de6174399f4ab1c2f6-middle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source=wiz&amp;uinfo=ww-1403-wh-1051-fw-1178-fh-598-pd-0.8999999761581421&amp;p=1&amp;text=%D0%B3%D0%B5%D1%80%D0%B1%20%D1%80%D0%BE%D1%81%D1%81%D0%B8%D0%B8%20%D0%B2%D0%BE%20%D0%B2%D1%80%D0%B5%D0%BC%D0%B5%D0%BD%D0%B0%20%D0%B5%D0%BA%D0%B0%D1%82%D0%B5%D1%80%D0%B8%D0%BD%D1%8B%202&amp;noreask=1&amp;pos=30&amp;rpt=simage&amp;lr=213&amp;img_url=http://img-fotki.yandex.ru/get/4426/27980164.35/0_67c84_fce33032_XL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hyperlink" Target="http://images.yandex.ru/yandsearch?p=1&amp;text=%D0%98%D0%BC%D0%BF%D0%B5%D1%80%D1%81%D0%BA%D0%BE%D0%B3%D0%BE%20%D0%B2%D0%BE%D1%81%D0%BF%D0%B8%D1%82%D0%B0%D1%82%D0%B5%D0%BB%D1%8C%D0%BD%D0%BE%D0%B3%D0%BE%20%D0%B4%D0%BE%D0%BC%D0%B0%20%D0%B2%20%D0%9C%D0%BE%D1%81%D0%BA%D0%B2%D0%B5%20%D1%84%D0%BE%D1%82%D0%BE&amp;pos=37&amp;uinfo=ww-1403-wh-1051-fw-1178-fh-598-pd-0.8999999761581421&amp;rpt=simage&amp;img_url=http://www.pravda-tv.ru/wp-content/uploads/2013/05/35fc878b4917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p=3&amp;text=%D0%98%D0%BC%D0%BF%D0%B5%D1%80%D1%81%D0%BA%D0%BE%D0%B3%D0%BE%20%D0%B2%D0%BE%D1%81%D0%BF%D0%B8%D1%82%D0%B0%D1%82%D0%B5%D0%BB%D1%8C%D0%BD%D0%BE%D0%B3%D0%BE%20%D0%B4%D0%BE%D0%BC%D0%B0%20%D0%B2%20%D0%9C%D0%BE%D1%81%D0%BA%D0%B2%D0%B5%20%D1%84%D0%BE%D1%82%D0%BE&amp;pos=95&amp;uinfo=ww-1403-wh-1051-fw-1178-fh-598-pd-0.8999999761581421&amp;rpt=simage&amp;img_url=http://www.etoretro.ru/data/media/19/1371056176071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yandex.ru/yandsearch?text=%D0%A3%D1%87%D0%B8%D0%BB%D0%B8%D1%89%D0%B5%20%D0%BF%D1%80%D0%B8%20%D0%90%D0%BA%D0%B0%D0%B4%D0%B5%D0%BC%D0%B8%D0%B8%20%D1%85%D1%83%D0%B4%D0%BE%D0%B6%D0%B5%D1%81%D1%82%D0%B2%20%D0%B4%D0%BB%D1%8F%20%D0%BC%D0%B0%D0%BB%D1%8C%D1%87%D0%B8%D0%BA%D0%BE%D0%B2%201764%20%D0%B3%D0%BE%D0%B4%20%20%D1%84%D0%BE%D1%82%D0%BE&amp;pos=17&amp;uinfo=ww-1403-wh-1051-fw-1178-fh-598-pd-0.8999999761581421&amp;rpt=simage&amp;img_url=http://img0.liveinternet.ru/images/foto/c/9/apps/2/632/2632618_lo000000170_1_m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yandex.ru/yandsearch?source=wiz&amp;text=%D0%A1%D0%BC%D0%BE%D0%BB%D1%8C%D0%BD%D1%8B%D0%B9%20%D0%B8%D0%BD%D1%81%D1%82%D0%B8%D1%82%D1%83%D1%82%20%D0%B1%D0%BB%D0%B0%D0%B3%D0%BE%D1%80%D0%BE%D0%B4%D0%BD%D1%8B%D1%85%20%D0%B4%D0%B5%D0%B2%D0%B8%D1%86%201764%20%D1%84%D0%BE%D1%82%D0%BE&amp;noreask=1&amp;pos=29&amp;rpt=simage&amp;lr=213&amp;uinfo=ww-1403-wh-1051-fw-1178-fh-598-pd-0.8999999761581421&amp;img_url=http://upload.wikimedia.org/wikipedia/commons/thumb/b/b6/Galaktionov_Smolny_institute_1823.jpg/250px-Galaktionov_Smolny_institute_1823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yandex.ru/yandsearch?source=wiz&amp;text=%D0%A1%D0%BC%D0%BE%D0%BB%D1%8C%D0%BD%D1%8B%D0%B9%20%D0%B8%D0%BD%D1%81%D1%82%D0%B8%D1%82%D1%83%D1%82%20%D0%B1%D0%BB%D0%B0%D0%B3%D0%BE%D1%80%D0%BE%D0%B4%D0%BD%D1%8B%D1%85%20%D0%B4%D0%B5%D0%B2%D0%B8%D1%86%201764%20%D1%84%D0%BE%D1%82%D0%BE&amp;noreask=1&amp;pos=21&amp;rpt=simage&amp;lr=213&amp;uinfo=ww-1403-wh-1051-fw-1178-fh-598-pd-0.8999999761581421&amp;img_url=http://www.antiquebooks.ru/pic/1/437/102222_5.jpg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piccy.info/view3/4563921/df732d46bc07002c34d39496ad9fc663/1200/" TargetMode="External"/><Relationship Id="rId13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12" Type="http://schemas.openxmlformats.org/officeDocument/2006/relationships/hyperlink" Target="http://piccy.info/view3/4563993/253cda3c292c90bc8e01375aff47b670/orig/" TargetMode="External"/><Relationship Id="rId17" Type="http://schemas.openxmlformats.org/officeDocument/2006/relationships/image" Target="../media/image17.jpeg"/><Relationship Id="rId2" Type="http://schemas.openxmlformats.org/officeDocument/2006/relationships/hyperlink" Target="http://piccy.info/view3/4563882/14d022f351ba4ae77ec205ac4660ac83/1200/" TargetMode="External"/><Relationship Id="rId16" Type="http://schemas.openxmlformats.org/officeDocument/2006/relationships/hyperlink" Target="http://images.yandex.ru/yandsearch?text=%D0%BF%D0%BE%D0%B4%D0%B2%D0%B5%D1%81%D0%BA%D0%B0%20%D0%B4%D0%BB%D1%8F%20%D0%B2%D1%8B%D0%BF%D1%83%D1%81%D0%BA%D0%BD%D0%B8%D1%86%20%D1%81%D0%BC%D0%BE%D0%BB%D1%8C%D0%BD%D0%BE%D0%B3%D0%BE%20%D0%B2%D1%80%D0%B5%D0%BC%D0%B5%D0%BD%D0%B0%20%D0%B5%D0%BA%D0%B0%D1%82%D0%B5%D1%80%D0%B8%D0%BD%D1%8B&amp;pos=2&amp;uinfo=ww-1403-wh-1051-fw-1178-fh-598-pd-0.8999999761581421&amp;rpt=simage&amp;img_url=http://s59.radikal.ru/i164/0905/32/b0b701e7be42t.jpg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piccy.info/view3/4563907/4fad2db1a6df49e2da40cf1206ffece8/1200/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5" Type="http://schemas.openxmlformats.org/officeDocument/2006/relationships/image" Target="../media/image16.jpeg"/><Relationship Id="rId10" Type="http://schemas.openxmlformats.org/officeDocument/2006/relationships/hyperlink" Target="http://piccy.info/view3/4564019/1e3f8e860165b9c399b2f1f78de48f44/orig/" TargetMode="External"/><Relationship Id="rId4" Type="http://schemas.openxmlformats.org/officeDocument/2006/relationships/hyperlink" Target="http://piccy.info/view3/4563898/a3eee15b26c48b6af3d0370b0cfdfdf5/1200/" TargetMode="External"/><Relationship Id="rId9" Type="http://schemas.openxmlformats.org/officeDocument/2006/relationships/image" Target="../media/image13.jpeg"/><Relationship Id="rId14" Type="http://schemas.openxmlformats.org/officeDocument/2006/relationships/hyperlink" Target="http://piccy.info/view3/4564094/cd1801ffba9578d816ed2d0f27d008c6/ori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mages.yandex.ru/yandsearch?text=%D0%A1%D1%83%D1%85%D0%BE%D0%BF%D1%83%D1%82%D0%BD%D1%8B%D0%B9%20%D1%88%D0%BB%D1%8F%D1%85%D0%B5%D1%82%D1%81%D0%BA%D0%B8%D0%B9%20%D0%BA%D0%BE%D1%80%D0%BF%D1%83%D1%81%20(1766)%20%D1%84%D0%BE%D1%82%D0%BE&amp;img_url=http://content.foto.mail.ru/mail/leg4/_answers/i-35.jpg&amp;pos=0&amp;rpt=simage&amp;lr=213&amp;noreask=1&amp;source=wiz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hyperlink" Target="http://images.yandex.ru/yandsearch?source=wiz&amp;text=%D0%A1%D1%83%D1%85%D0%BE%D0%BF%D1%83%D1%82%D0%BD%D1%8B%D0%B9%20%D1%88%D0%BB%D1%8F%D1%85%D0%B5%D1%82%D1%81%D0%BA%D0%B8%D0%B9%20%D0%BA%D0%BE%D1%80%D0%BF%D1%83%D1%81%20(1766)%20%D1%84%D0%BE%D1%82%D0%BE&amp;noreask=1&amp;pos=2&amp;rpt=simage&amp;lr=213&amp;uinfo=ww-1403-wh-1051-fw-1178-fh-598-pd-0.8999999761581421&amp;img_url=http://mirknig.com/uploads/posts/2010-09/thumbs/1284573208_ist0281.jpg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images.yandex.ru/yandsearch?text=%D0%A1%D1%83%D1%85%D0%BE%D0%BF%D1%83%D1%82%D0%BD%D1%8B%D0%B9%20%D1%88%D0%BB%D1%8F%D1%85%D0%B5%D1%82%D1%81%D0%BA%D0%B8%D0%B9%20%D0%BA%D0%BE%D1%80%D0%BF%D1%83%D1%81%201766%20%D1%84%D0%BE%D1%82%D0%BE&amp;pos=4&amp;uinfo=ww-1403-wh-1051-fw-1178-fh-598-pd-0.8999999761581421&amp;rpt=simage&amp;img_url=http://www.runivers.ru/images/date/2009_august/9/t.jpg" TargetMode="External"/><Relationship Id="rId5" Type="http://schemas.openxmlformats.org/officeDocument/2006/relationships/image" Target="../media/image20.jpeg"/><Relationship Id="rId4" Type="http://schemas.openxmlformats.org/officeDocument/2006/relationships/hyperlink" Target="http://images.yandex.ru/yandsearch?source=wiz&amp;text=%D0%A1%D1%83%D1%85%D0%BE%D0%BF%D1%83%D1%82%D0%BD%D1%8B%D0%B9%20%D1%88%D0%BB%D1%8F%D1%85%D0%B5%D1%82%D1%81%D0%BA%D0%B8%D0%B9%20%D0%BA%D0%BE%D1%80%D0%BF%D1%83%D1%81%20(1766)%20%D1%84%D0%BE%D1%82%D0%BE&amp;noreask=1&amp;pos=3&amp;rpt=simage&amp;lr=213&amp;uinfo=ww-1403-wh-1051-fw-1178-fh-598-pd-0.8999999761581421&amp;img_url=http://obuk.ru/uploads/posts/2010-09/thumbs/1284575465_ist0280.jp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images.yandex.ru/yandsearch?text=%D0%BD%D0%B0%D0%B3%D1%80%D0%B0%D0%B4%D1%8B%20%D0%B1%D0%B5%D1%86%D0%BA%D0%BE%D0%B3%D0%BE&amp;pos=7&amp;uinfo=ww-1403-wh-1051-fw-1178-fh-598-pd-0.8999999761581421&amp;rpt=simage&amp;img_url=http://www.statehistory.ru/img_lib2/2012/12/1354491121_937c.jpg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32040" y="260649"/>
            <a:ext cx="3960440" cy="32403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Иван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Иванович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Бецкий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2100" y="5661025"/>
            <a:ext cx="8851900" cy="1196975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Создатель закрытой образовательной системы в России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pic>
        <p:nvPicPr>
          <p:cNvPr id="13315" name="Рисунок 4" descr="http://s7.uploads.ru/EZVc4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100" y="260350"/>
            <a:ext cx="430530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38" name="Текст 9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568950" cy="5853113"/>
          </a:xfrm>
        </p:spPr>
        <p:txBody>
          <a:bodyPr>
            <a:normAutofit fontScale="85000"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Выдающийся русский государственный и общественный деятель, президент Императорской Академии художеств И.И. Бецкой родился 3 (14) февраля 1704 года в Стокгольме. Он был побочным сыном князя Ивана Юрьевича Трубецкого (впоследствии фельдмаршала) и родился, когда его отец находился в плену после неудачного сражения со шведами под Нарвой 19 (30) ноября 1700 года. Как незаконнорожденный, мальчик получил лишь часть фамилии отца – Бецкой. Его матерью одни называют баронессу Вреде, другие – баронессу </a:t>
            </a:r>
            <a:r>
              <a:rPr lang="ru-RU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Скарре</a:t>
            </a:r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(</a:t>
            </a:r>
            <a:r>
              <a:rPr lang="ru-RU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Шпарр</a:t>
            </a:r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), третьи – некую даму высшего общества и, наконец, просто шведку.</a:t>
            </a:r>
            <a:endParaRPr lang="ru-RU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4340" name="Рисунок 5" descr="http://img3.proshkolu.ru/content/media/pic/std/2000000/1492000/1491397-07765110d1355297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836613"/>
            <a:ext cx="2951162" cy="436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362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Государственная деятельность, прославившая его, началась с приходом Екатерины II к власти. Указом 3 марта 1763 года на него было возложено управление, а в 1764 он был назначен президентом Академии художеств, при которой он устроил воспитательное училище. 1 сентября 1763 года был обнародован манифест об учреждении московского воспитательного дома по плану, составленному, согласно одним данным, самим Бецким, согласно другим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—по 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указаниям Бецкого</a:t>
            </a:r>
            <a:r>
              <a:rPr lang="ru-RU" dirty="0"/>
              <a:t>. </a:t>
            </a:r>
          </a:p>
        </p:txBody>
      </p:sp>
      <p:pic>
        <p:nvPicPr>
          <p:cNvPr id="15364" name="Рисунок 4" descr="http://www.by-time.ru/upload/iblock/83b/cata_ii_b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3240087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5" descr="http://historydoc.edu.ru/attach.asp?a_no=236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005263"/>
            <a:ext cx="3851275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/>
                </a:solidFill>
              </a:rPr>
              <a:t>Имперский воспитательный дом в Москве 1763 г.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6386" name="Объект 8" descr="http://www.etoretro.ru/data/media/19/137105617607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41375" y="1600200"/>
            <a:ext cx="7461250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Прямоугольник 8"/>
          <p:cNvSpPr>
            <a:spLocks noChangeArrowheads="1"/>
          </p:cNvSpPr>
          <p:nvPr/>
        </p:nvSpPr>
        <p:spPr bwMode="auto">
          <a:xfrm>
            <a:off x="0" y="4763"/>
            <a:ext cx="8964613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Развитие детей в этих домах Бецкой представлял себе так: до 2 лет дети находятся на попечении кормилиц и нянек; с 3 до 7 лет мальчики и девочки живут вместе и приучаются к легкой работе; с 7 до 11 — вместе ходят каждый день в школу; учатся читать и постигают основы веры. В эти же годы мальчики обучаются вязать чулки, колпаки, сети, привыкают к садовой работе, а девочки упражняются в прядении и вязании, плетении кружев и т.п. От 11 до 14 лет мальчики и девочки учатся письму и цифири, а также изучают катехизис, арифметику, географию и рисование и продолжают заниматься бытовым трудом и ремеслами: девочки шьют, стряпают, гладят, мальчики привыкают к огородной, дворовой и другим работам. Когда воспитанникам исполняется 14—15 лет, образование заканчивается и они начинают заниматься тем ремеслом, которое выберут сами.</a:t>
            </a:r>
            <a:br>
              <a:rPr lang="ru-RU" sz="1600">
                <a:solidFill>
                  <a:srgbClr val="CAE8AA"/>
                </a:solidFill>
                <a:latin typeface="Times New Roman" pitchFamily="18" charset="0"/>
              </a:rPr>
            </a:br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   Сообразно с природными дарованиями воспитанников предлагалось разделить на три группы: первая — лица, способные к наукам и искусствам; вторая — способные лишь к ремеслам и рукоделию (наибольшее число лиц), третья — способные лишь к самой простой работе.</a:t>
            </a:r>
          </a:p>
          <a:p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Что касается отвлеченных наставлений в нравственности, то, по мнению Бецкого, небесполезно было бы над всеми дверьми Воспитательного дома написать:</a:t>
            </a:r>
            <a:br>
              <a:rPr lang="ru-RU" sz="1600">
                <a:solidFill>
                  <a:srgbClr val="CAE8AA"/>
                </a:solidFill>
                <a:latin typeface="Times New Roman" pitchFamily="18" charset="0"/>
              </a:rPr>
            </a:br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   1. Не делай другим того, чего себе не желаешь.</a:t>
            </a:r>
            <a:br>
              <a:rPr lang="ru-RU" sz="1600">
                <a:solidFill>
                  <a:srgbClr val="CAE8AA"/>
                </a:solidFill>
                <a:latin typeface="Times New Roman" pitchFamily="18" charset="0"/>
              </a:rPr>
            </a:br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   2. Поступай с другими так, как хочешь, чтобы с тобой поступали.</a:t>
            </a:r>
            <a:br>
              <a:rPr lang="ru-RU" sz="1600">
                <a:solidFill>
                  <a:srgbClr val="CAE8AA"/>
                </a:solidFill>
                <a:latin typeface="Times New Roman" pitchFamily="18" charset="0"/>
              </a:rPr>
            </a:br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   3. Не делай зла и не досаждай никому.</a:t>
            </a:r>
            <a:br>
              <a:rPr lang="ru-RU" sz="1600">
                <a:solidFill>
                  <a:srgbClr val="CAE8AA"/>
                </a:solidFill>
                <a:latin typeface="Times New Roman" pitchFamily="18" charset="0"/>
              </a:rPr>
            </a:br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   4. Не вреди никакому животному и не озлобляй его.</a:t>
            </a:r>
            <a:br>
              <a:rPr lang="ru-RU" sz="1600">
                <a:solidFill>
                  <a:srgbClr val="CAE8AA"/>
                </a:solidFill>
                <a:latin typeface="Times New Roman" pitchFamily="18" charset="0"/>
              </a:rPr>
            </a:br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   5. Не лги.</a:t>
            </a:r>
            <a:br>
              <a:rPr lang="ru-RU" sz="1600">
                <a:solidFill>
                  <a:srgbClr val="CAE8AA"/>
                </a:solidFill>
                <a:latin typeface="Times New Roman" pitchFamily="18" charset="0"/>
              </a:rPr>
            </a:br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   6. Никогда не будь празден.</a:t>
            </a:r>
          </a:p>
          <a:p>
            <a:r>
              <a:rPr lang="ru-RU" sz="1600">
                <a:solidFill>
                  <a:srgbClr val="CAE8AA"/>
                </a:solidFill>
                <a:latin typeface="Times New Roman" pitchFamily="18" charset="0"/>
              </a:rPr>
              <a:t>Судьба питомцев московского Воспитательного дома была такова. Отдельные из них, наиболее способные, обучались латинскому языку, готовясь к изучению аптекарского дела. Некоторые воспитанники учились рисовать и потом отправлялись в специальное училище для мальчиков разных сословий, открытое по плану Бецкого при Академии художеств. Наиболее одаренные мальчики учили иностранные языки и некоторые науки и потом единицы учились в Московском университете, а девочки — на мещанском отделении Смольного института. Большинство питомцев дома становились ремесленниками, земледельцами, шли в прислуги в богатые дома, а девочки — няньками, кормилицами.</a:t>
            </a:r>
            <a:br>
              <a:rPr lang="ru-RU" sz="1600">
                <a:solidFill>
                  <a:srgbClr val="CAE8AA"/>
                </a:solidFill>
                <a:latin typeface="Times New Roman" pitchFamily="18" charset="0"/>
              </a:rPr>
            </a:br>
            <a:endParaRPr lang="ru-RU" sz="1600">
              <a:solidFill>
                <a:srgbClr val="CAE8AA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A3301D"/>
                </a:solidFill>
                <a:effectLst/>
              </a:rPr>
              <a:t>Училище при Академии художеств для мальчиков (с 5—6 лет) всякого звания, исключая крепостных (1764).</a:t>
            </a:r>
            <a:br>
              <a:rPr lang="ru-RU" sz="2800" dirty="0">
                <a:solidFill>
                  <a:srgbClr val="A3301D"/>
                </a:solidFill>
                <a:effectLst/>
              </a:rPr>
            </a:br>
            <a:endParaRPr lang="ru-RU" sz="2800" dirty="0">
              <a:solidFill>
                <a:srgbClr val="A3301D"/>
              </a:solidFill>
            </a:endParaRPr>
          </a:p>
        </p:txBody>
      </p:sp>
      <p:pic>
        <p:nvPicPr>
          <p:cNvPr id="18434" name="Объект 4" descr="http://img0.liveinternet.ru/images/attach/c/2/66/174/66174064_Imperatorskaya_Akademiya_hudozhestvm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371600" y="1911350"/>
            <a:ext cx="6400800" cy="4086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5"/>
          <p:cNvSpPr>
            <a:spLocks noChangeArrowheads="1"/>
          </p:cNvSpPr>
          <p:nvPr/>
        </p:nvSpPr>
        <p:spPr bwMode="auto">
          <a:xfrm>
            <a:off x="0" y="0"/>
            <a:ext cx="9144000" cy="717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A3301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При Академии художеств было организовано Воспитательное училище, в которое принимали мальчиков всех сословий в возрасте пяти-шести лет. Процесс обучения проходил в течение пятнадцати лет в пяти «возрастах» — по три года на каждый. На Воспитательное училище из них приходилось три возраста, т. е. девять лет. </a:t>
            </a:r>
          </a:p>
          <a:p>
            <a:r>
              <a:rPr lang="ru-RU" sz="2000">
                <a:solidFill>
                  <a:srgbClr val="A3301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Обучение было жестко регламентировано: первый и второй возрасты – овладение техникой рисования (копирование «оригиналов» и гипсовых орнаментов), третий возраст – гипсовый класс (рисование гипсовых слепков античной скульптуры) и начало обучения живописи, четвертый и пятый возрасты предполагали работу в «натуральных классах» (рисование и живопись с обнаженных натурщиков), рисование драпировок и сочинение (композиция картины). Основу обучения составлял рисунок, а живопись уподобляли раскрашиванию рисунка согласно правилам светотени. Композиция представляла собой комбинирование выученных на память антиков и стандартных позах, но соответственно предложенному сюжету. Исторический жанр живописи считали самым достойным.</a:t>
            </a:r>
          </a:p>
          <a:p>
            <a:r>
              <a:rPr lang="ru-RU" sz="2000">
                <a:solidFill>
                  <a:srgbClr val="A3301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Ученики, получившие первые золотые медали за сочинение по заданной программе, удостаивались шпаги, дворянского звания и права на заграничное путешествие за счет Академии – пенсионерство для продолжения образования. По окончании пенсионерства художник мог претендовать на звание «назначенного», а затем «академика».</a:t>
            </a:r>
          </a:p>
          <a:p>
            <a:r>
              <a:rPr lang="ru-RU" sz="2000">
                <a:solidFill>
                  <a:srgbClr val="A3301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>
                <a:solidFill>
                  <a:srgbClr val="A3301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ru-RU" sz="2000">
              <a:solidFill>
                <a:srgbClr val="A3301D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400" dirty="0">
                <a:solidFill>
                  <a:srgbClr val="FFCC66"/>
                </a:solidFill>
                <a:effectLst/>
                <a:latin typeface="Calibri"/>
                <a:ea typeface="Calibri"/>
                <a:cs typeface="Times New Roman"/>
              </a:rPr>
              <a:t>Воспитательное общество благородных девиц при Смольном монастыре (Смольный институт благородных девиц) (1764). Мещанское отделение при нем (1765).</a:t>
            </a:r>
            <a:br>
              <a:rPr lang="ru-RU" sz="2400" dirty="0">
                <a:solidFill>
                  <a:srgbClr val="FFCC66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ru-RU" sz="2400" dirty="0">
              <a:solidFill>
                <a:srgbClr val="FFCC66"/>
              </a:solidFill>
            </a:endParaRPr>
          </a:p>
        </p:txBody>
      </p:sp>
      <p:pic>
        <p:nvPicPr>
          <p:cNvPr id="20482" name="Объект 6" descr="http://img-fotki.yandex.ru/get/5704/owen1141952.6b/0_4f583_25a17878_XL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44575" y="1600200"/>
            <a:ext cx="7054850" cy="4708525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0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7" name="Объект 4"/>
          <p:cNvSpPr>
            <a:spLocks noGrp="1"/>
          </p:cNvSpPr>
          <p:nvPr>
            <p:ph sz="half" idx="1"/>
          </p:nvPr>
        </p:nvSpPr>
        <p:spPr>
          <a:xfrm>
            <a:off x="3563938" y="115888"/>
            <a:ext cx="5111750" cy="7246937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ru-RU" sz="120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 инициативе Ивана Ивановича Бецкого в 1764 году в Петербурге при Воскресенском - Смольном женском монастыре в окрестностях Петербурга, близ деревни Смольной был основан институт для воспитания 200 "благородных девиц", получивший впоследствии название Смольного института.</a:t>
            </a:r>
            <a:br>
              <a:rPr lang="ru-RU" sz="120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20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Смольном институте учились дочери дворян с 6 до 18 лет. Предметами обучения были: закон божий, французский язык, арифметика, рисование, история, география, словесность; кроме того изучались танцы, музыка, рукоделие и различные виды домоводства. В Смольном институте также преподавались предметы светского обхождения.</a:t>
            </a:r>
          </a:p>
          <a:p>
            <a:pPr>
              <a:lnSpc>
                <a:spcPct val="115000"/>
              </a:lnSpc>
            </a:pPr>
            <a:r>
              <a:rPr lang="ru-RU" sz="120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Ученицы были обязаны носить форму — платья определённого цвета: в младшем возрасте — кофейного, во втором — синего, в третьем — голубого и в старшем возрасте — белого. По окончании института 6 лучших выпускниц получали «шифр» — золотой вензель в виде инициала императрицы. Некоторые воспитанницы становились фрейлинами двора.</a:t>
            </a:r>
            <a:br>
              <a:rPr lang="ru-RU" sz="120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20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1765 году при Смольном институте было открыто учебно-воспитательное учреждение для девиц других сословий (кроме крепостного крестьянства), где они получали элементарную общеобразовательную подготовку и обучались шитью и домоводству. Открытием этого института было положено начало женскому среднему образованию, причем Россия в этом отношении опередила страны Западной Европы.</a:t>
            </a:r>
          </a:p>
          <a:p>
            <a:endParaRPr lang="ru-RU" sz="1200" smtClean="0">
              <a:solidFill>
                <a:srgbClr val="000066"/>
              </a:solidFill>
            </a:endParaRPr>
          </a:p>
        </p:txBody>
      </p:sp>
      <p:pic>
        <p:nvPicPr>
          <p:cNvPr id="21508" name="Рисунок 6" descr="http://www.antiquebooks.ru/pic/1/437/102222_5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60350"/>
            <a:ext cx="3384550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69074"/>
            <a:ext cx="3382585" cy="63567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CCC00"/>
                </a:solidFill>
              </a:rPr>
              <a:t>Первые выпускницы Смольного института</a:t>
            </a:r>
            <a:endParaRPr lang="ru-RU" dirty="0">
              <a:solidFill>
                <a:srgbClr val="CCCC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57200" y="836613"/>
            <a:ext cx="3008313" cy="5761037"/>
          </a:xfrm>
        </p:spPr>
        <p:txBody>
          <a:bodyPr>
            <a:normAutofit fontScale="55000" lnSpcReduction="20000"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EFFADC"/>
                </a:solidFill>
              </a:rPr>
              <a:t>Борщова Наталья Семёновна</a:t>
            </a:r>
            <a:r>
              <a:rPr lang="ru-RU" dirty="0">
                <a:solidFill>
                  <a:srgbClr val="EFFADC"/>
                </a:solidFill>
              </a:rPr>
              <a:t> (9 августа 1758 — 31 октября 1843) — училась в Смольном институте благородных девиц, который закончила с золотой медалью, фрейлина великой княгини Марии </a:t>
            </a:r>
            <a:r>
              <a:rPr lang="ru-RU" dirty="0" err="1">
                <a:solidFill>
                  <a:srgbClr val="EFFADC"/>
                </a:solidFill>
              </a:rPr>
              <a:t>Феодоровны</a:t>
            </a:r>
            <a:r>
              <a:rPr lang="ru-RU" dirty="0">
                <a:solidFill>
                  <a:srgbClr val="EFFADC"/>
                </a:solidFill>
              </a:rPr>
              <a:t>, кавалерственная дама ордена Св. Екатерины (малого креста).</a:t>
            </a:r>
            <a:r>
              <a:rPr lang="ru-RU" i="1" dirty="0">
                <a:solidFill>
                  <a:srgbClr val="EFFADC"/>
                </a:solidFill>
              </a:rPr>
              <a:t> 1-й выпуск, 1776 год.</a:t>
            </a:r>
            <a:endParaRPr lang="ru-RU" dirty="0">
              <a:solidFill>
                <a:srgbClr val="EFFADC"/>
              </a:solidFill>
            </a:endParaRP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EFFADC"/>
                </a:solidFill>
              </a:rPr>
              <a:t>Глафира Ивановна </a:t>
            </a:r>
            <a:r>
              <a:rPr lang="ru-RU" b="1" dirty="0" err="1">
                <a:solidFill>
                  <a:srgbClr val="EFFADC"/>
                </a:solidFill>
              </a:rPr>
              <a:t>Алымова</a:t>
            </a:r>
            <a:r>
              <a:rPr lang="ru-RU" dirty="0">
                <a:solidFill>
                  <a:srgbClr val="EFFADC"/>
                </a:solidFill>
              </a:rPr>
              <a:t>, в первом браке </a:t>
            </a:r>
            <a:r>
              <a:rPr lang="ru-RU" b="1" dirty="0">
                <a:solidFill>
                  <a:srgbClr val="EFFADC"/>
                </a:solidFill>
              </a:rPr>
              <a:t>Ржевская</a:t>
            </a:r>
            <a:r>
              <a:rPr lang="ru-RU" dirty="0">
                <a:solidFill>
                  <a:srgbClr val="EFFADC"/>
                </a:solidFill>
              </a:rPr>
              <a:t> (1758—1826) — фрейлина Екатерины II, одна из первых русских арфисток, предмет старческой страсти Ивана Ивановича Бецкого. Входила в первый выпуск института 1776 года, закончила воспитание «первою» и была награждена золотой медалью первой величины и «знаком отмены» — золотым вензелем Екатерины на белой ленте с 3 золотыми полосками. За 11 лет, проведённых в Смольном, «</a:t>
            </a:r>
            <a:r>
              <a:rPr lang="ru-RU" dirty="0" err="1">
                <a:solidFill>
                  <a:srgbClr val="EFFADC"/>
                </a:solidFill>
              </a:rPr>
              <a:t>Алимушка</a:t>
            </a:r>
            <a:r>
              <a:rPr lang="ru-RU" dirty="0">
                <a:solidFill>
                  <a:srgbClr val="EFFADC"/>
                </a:solidFill>
              </a:rPr>
              <a:t>», как её звала императрица, стала всеобщей любимицей благодаря своему веселому характеру.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EFFADC"/>
                </a:solidFill>
              </a:rPr>
              <a:t>Левшина, Александра Петровна</a:t>
            </a:r>
            <a:r>
              <a:rPr lang="ru-RU" dirty="0">
                <a:solidFill>
                  <a:srgbClr val="EFFADC"/>
                </a:solidFill>
              </a:rPr>
              <a:t> (1757—1782), окончила с шифром, была фрейлиной императрицы, жена князя П. А. Черкасского. 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EFFADC"/>
                </a:solidFill>
              </a:rPr>
              <a:t>Екатерина Ивановна Нелидова</a:t>
            </a:r>
            <a:r>
              <a:rPr lang="ru-RU" dirty="0">
                <a:solidFill>
                  <a:srgbClr val="EFFADC"/>
                </a:solidFill>
              </a:rPr>
              <a:t> (1756—1839, Санкт-Петербург) — дочь поручика Ивана Дмитриевича Нелидова, фаворитка Павла I, двоюродная тетка многолетней возлюбленной Николая I — Варвары Аркадьевны </a:t>
            </a:r>
            <a:r>
              <a:rPr lang="ru-RU" dirty="0" err="1">
                <a:solidFill>
                  <a:srgbClr val="EFFADC"/>
                </a:solidFill>
              </a:rPr>
              <a:t>Нелидовой</a:t>
            </a:r>
            <a:r>
              <a:rPr lang="ru-RU" dirty="0">
                <a:solidFill>
                  <a:srgbClr val="EFFADC"/>
                </a:solidFill>
              </a:rPr>
              <a:t>.</a:t>
            </a:r>
            <a:br>
              <a:rPr lang="ru-RU" dirty="0">
                <a:solidFill>
                  <a:srgbClr val="EFFADC"/>
                </a:solidFill>
              </a:rPr>
            </a:br>
            <a:r>
              <a:rPr lang="ru-RU" dirty="0">
                <a:solidFill>
                  <a:srgbClr val="EFFADC"/>
                </a:solidFill>
              </a:rPr>
              <a:t>С 1765 по 1775 год — воспитанница Смольного института; по окончании награждена золотой медалью «второй величины» и вензелем Екатерины II. Грациозность и музыкальная одарённость, весёлый нрав и остроумие выделяли её среди выпускниц.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EFFADC"/>
                </a:solidFill>
              </a:rPr>
              <a:t>Екатерина Ивановна Молчанова</a:t>
            </a:r>
            <a:r>
              <a:rPr lang="ru-RU" dirty="0">
                <a:solidFill>
                  <a:srgbClr val="EFFADC"/>
                </a:solidFill>
              </a:rPr>
              <a:t> (в замужестве </a:t>
            </a:r>
            <a:r>
              <a:rPr lang="ru-RU" b="1" dirty="0">
                <a:solidFill>
                  <a:srgbClr val="EFFADC"/>
                </a:solidFill>
              </a:rPr>
              <a:t>Олсуфьева</a:t>
            </a:r>
            <a:r>
              <a:rPr lang="ru-RU" dirty="0">
                <a:solidFill>
                  <a:srgbClr val="EFFADC"/>
                </a:solidFill>
              </a:rPr>
              <a:t>; 9 ноября 1758 — 3 сентября 1809) — фрейлина Екатерины II, одна из пяти лучших выпускниц Смольного института, удостоенных Золотой медали первой величины.</a:t>
            </a:r>
            <a:br>
              <a:rPr lang="ru-RU" dirty="0">
                <a:solidFill>
                  <a:srgbClr val="EFFADC"/>
                </a:solidFill>
              </a:rPr>
            </a:br>
            <a:r>
              <a:rPr lang="ru-RU" dirty="0">
                <a:solidFill>
                  <a:srgbClr val="EFFADC"/>
                </a:solidFill>
              </a:rPr>
              <a:t>В Смольном Екатерина отличалась серьёзностью, сосредоточенностью, выделялась среди воспитанниц любовью к наукам, любила больше читать, чем участвовать в играх и развлечениях, хотя не раз выступала на сцене устроенного в институте театра.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EFFADC"/>
                </a:solidFill>
              </a:rPr>
              <a:t>Мария Алексеевна Нарышкина</a:t>
            </a:r>
            <a:r>
              <a:rPr lang="ru-RU" dirty="0">
                <a:solidFill>
                  <a:srgbClr val="EFFADC"/>
                </a:solidFill>
              </a:rPr>
              <a:t> (урождённая </a:t>
            </a:r>
            <a:r>
              <a:rPr lang="ru-RU" b="1" dirty="0">
                <a:solidFill>
                  <a:srgbClr val="EFFADC"/>
                </a:solidFill>
              </a:rPr>
              <a:t>Сенявина</a:t>
            </a:r>
            <a:r>
              <a:rPr lang="ru-RU" dirty="0">
                <a:solidFill>
                  <a:srgbClr val="EFFADC"/>
                </a:solidFill>
              </a:rPr>
              <a:t>; 9 марта 1762 — 30 декабря 1822) — одна из воспитанниц второго выпуска Смольного института, любимая фрейлина Екатерины II , статс-дама, жена А. Л. Нарышкина, тетка графа М. С. Воронцова, сестра </a:t>
            </a:r>
            <a:r>
              <a:rPr lang="ru-RU" dirty="0" err="1">
                <a:solidFill>
                  <a:srgbClr val="EFFADC"/>
                </a:solidFill>
              </a:rPr>
              <a:t>Е.А.Воронцовой</a:t>
            </a:r>
            <a:r>
              <a:rPr lang="ru-RU" dirty="0">
                <a:solidFill>
                  <a:srgbClr val="EFFADC"/>
                </a:solidFill>
              </a:rPr>
              <a:t>.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EFFADC"/>
                </a:solidFill>
              </a:rPr>
              <a:t>Княгиня Прасковья Юрьевна Гагарина</a:t>
            </a:r>
            <a:r>
              <a:rPr lang="ru-RU" dirty="0">
                <a:solidFill>
                  <a:srgbClr val="EFFADC"/>
                </a:solidFill>
              </a:rPr>
              <a:t> (</a:t>
            </a:r>
            <a:r>
              <a:rPr lang="ru-RU" b="1" dirty="0">
                <a:solidFill>
                  <a:srgbClr val="EFFADC"/>
                </a:solidFill>
              </a:rPr>
              <a:t>Кологривова</a:t>
            </a:r>
            <a:r>
              <a:rPr lang="ru-RU" dirty="0">
                <a:solidFill>
                  <a:srgbClr val="EFFADC"/>
                </a:solidFill>
              </a:rPr>
              <a:t>, </a:t>
            </a:r>
            <a:r>
              <a:rPr lang="ru-RU" dirty="0" err="1">
                <a:solidFill>
                  <a:srgbClr val="EFFADC"/>
                </a:solidFill>
              </a:rPr>
              <a:t>урожд</a:t>
            </a:r>
            <a:r>
              <a:rPr lang="ru-RU" dirty="0">
                <a:solidFill>
                  <a:srgbClr val="EFFADC"/>
                </a:solidFill>
              </a:rPr>
              <a:t>. </a:t>
            </a:r>
            <a:r>
              <a:rPr lang="ru-RU" b="1" dirty="0">
                <a:solidFill>
                  <a:srgbClr val="EFFADC"/>
                </a:solidFill>
              </a:rPr>
              <a:t>Трубецкая</a:t>
            </a:r>
            <a:r>
              <a:rPr lang="ru-RU" dirty="0">
                <a:solidFill>
                  <a:srgbClr val="EFFADC"/>
                </a:solidFill>
              </a:rPr>
              <a:t>, 1762—1848) — известная красавица, первая русская воздухоплавательница.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EFFADC"/>
                </a:solidFill>
              </a:rPr>
              <a:t>Княгиня Дарья Христофоровна Ливен, урождённая </a:t>
            </a:r>
            <a:r>
              <a:rPr lang="ru-RU" b="1" dirty="0" err="1">
                <a:solidFill>
                  <a:srgbClr val="EFFADC"/>
                </a:solidFill>
              </a:rPr>
              <a:t>Доротея</a:t>
            </a:r>
            <a:r>
              <a:rPr lang="ru-RU" b="1" dirty="0">
                <a:solidFill>
                  <a:srgbClr val="EFFADC"/>
                </a:solidFill>
              </a:rPr>
              <a:t> фон </a:t>
            </a:r>
            <a:r>
              <a:rPr lang="ru-RU" b="1" dirty="0" err="1">
                <a:solidFill>
                  <a:srgbClr val="EFFADC"/>
                </a:solidFill>
              </a:rPr>
              <a:t>Бенкендорф</a:t>
            </a:r>
            <a:r>
              <a:rPr lang="ru-RU" dirty="0">
                <a:solidFill>
                  <a:srgbClr val="EFFADC"/>
                </a:solidFill>
              </a:rPr>
              <a:t> (17 декабря 1785 — 27 января 1857), — знаменитая «светская львица» первой половины XIX века, тайный агент русского правительства в Лондоне и Париже, прозванная «дипломатической Сивиллой». Вошла в историю как «первая русская женщина-дипломат».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>
              <a:solidFill>
                <a:srgbClr val="EFFADC"/>
              </a:solidFill>
            </a:endParaRPr>
          </a:p>
        </p:txBody>
      </p:sp>
      <p:pic>
        <p:nvPicPr>
          <p:cNvPr id="22531" name="Объект 7" descr="Piccy.info - Free Image Hostin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708400" y="115888"/>
            <a:ext cx="1898650" cy="2592387"/>
          </a:xfrm>
        </p:spPr>
      </p:pic>
      <p:pic>
        <p:nvPicPr>
          <p:cNvPr id="22532" name="Рисунок 8" descr="Piccy.info - Free Image Hosti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14988" y="765175"/>
            <a:ext cx="149542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11" descr="Piccy.info - Free Image Hostin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08413" y="2787650"/>
            <a:ext cx="177165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Рисунок 12" descr="Piccy.info - Free Image Hosting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10413" y="587375"/>
            <a:ext cx="2033587" cy="29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Рисунок 13" descr="Piccy.info - Free Image Hosting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930650" y="5084763"/>
            <a:ext cx="164941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Рисунок 14" descr="Piccy.info - Free Image Hosting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600700" y="3573463"/>
            <a:ext cx="18859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Рисунок 15" descr="Piccy.info - Free Image Hosting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486650" y="4830763"/>
            <a:ext cx="1570038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Рисунок 16" descr="http://f11.ifotki.info/org/2c7822f922cb73961aabf22c025b3703bc5f6c134525788.jpg">
            <a:hlinkClick r:id="rId16"/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227888" y="3617913"/>
            <a:ext cx="18383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Преобразован Сухопутный шляхетский корпус (1766).</a:t>
            </a:r>
            <a:br>
              <a:rPr lang="ru-RU" sz="4400" dirty="0">
                <a:solidFill>
                  <a:schemeClr val="accent4">
                    <a:lumMod val="50000"/>
                  </a:schemeClr>
                </a:solidFill>
                <a:effectLst/>
                <a:latin typeface="Calibri"/>
                <a:ea typeface="Calibri"/>
                <a:cs typeface="Times New Roman"/>
              </a:rPr>
            </a:b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3554" name="Текс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.</a:t>
            </a:r>
            <a:br>
              <a:rPr lang="ru-RU" smtClean="0"/>
            </a:br>
            <a:endParaRPr lang="ru-RU" smtClean="0"/>
          </a:p>
        </p:txBody>
      </p:sp>
      <p:pic>
        <p:nvPicPr>
          <p:cNvPr id="23555" name="Рисунок 14" descr="http://www.fotosee.ru/Piter/_________________________________________ue_______________/images/P1070536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349375"/>
            <a:ext cx="7416800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578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Бецким был составлен новый устав корпуса, утверждённый 11 сентября 1766 года. Здесь повторялись те же правила, что и в других уставах, составленных Бецким: в корпус принимались только дети дворян, не старше шести лет, причём родители давали подписку, что отдают детей добровольно, как минимум на 15 лет, в продолжение которых они не будут брать детей даже в отпуск. Родственникам разрешались лишь короткие свидания в назначенные часы по воскресеньям. Корпус был закрытым заведением, кадеты, вместо деления на роты, были разделены на пять классов (возрастов), в каждом классе учились три года. Переходя в 4-й класс, кадет имел право выбрать военную или гражданскую службу и согласно своего выбора обучался некоторым другим наукам, которым остальные кадеты не обучались. Предписывалось заботиться о физическом и нравственном развитии кадет, обходиться с ними ласково, не наказывать их, стараться предупреждать и отвращать их ошибки и проступки. Окончившие полный курс поступали на военную службу, лучшие награждались медалями, а самые достойные имели право, с согласия родителей, путешествовать три года за границей за счёт корпуса. Генерал-директором Шляхетного сухопутного корпуса И.И. Бецкой был с 1766 по 1773 год.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  <p:pic>
        <p:nvPicPr>
          <p:cNvPr id="24580" name="Рисунок 7" descr="http://obuk.ru/uploads/posts/2010-09/thumbs/1284575477_ist028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15888"/>
            <a:ext cx="1873250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8" descr="http://obuk.ru/uploads/posts/2010-09/1284575465_ist0280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4075" y="115888"/>
            <a:ext cx="201612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Рисунок 9" descr="http://www.runivers.ru/images/date/2009_august/9/t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0825" y="2852738"/>
            <a:ext cx="388937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8219"/>
            <a:ext cx="8229600" cy="8367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</a:rPr>
              <a:t>Коммерческое училище (1772).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5903913"/>
          </a:xfrm>
        </p:spPr>
        <p:txBody>
          <a:bodyPr>
            <a:no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Все это строго сословные закрытые учебно-воспитательные заведения, открытые при Екатерине II.</a:t>
            </a:r>
            <a:b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  Сам Бецкой был главным директором Сухопутного корпуса, директорствовал в Воспитательном доме и Смольном институте.</a:t>
            </a:r>
            <a:b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  Согласно проектам Бецкого, разработанным в 60—70-е гг., в России должна была возникнуть целая сеть закрытии учебно-воспитательных учреждений, которая включала бы низшие и средние учебные заведения для дворян (благородного сословия) — пансионы, а для лиц третьего чина (мещан и купцов) — воспитательные дома, педагогические, художественные, медицинские, коммерческие и театральные училища.</a:t>
            </a:r>
            <a:b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  Воспитание Бецкой рассматривал с четырех сторон — со стороны физической, физическо-моральной, чисто моральной и учения. Физическое воспитание очень важно, так как в здоровом теле живет здоровый дух. Физическо-моральное воспитание основывается на мысли, что праздность есть мать всех пороков, а трудолюбие — отец всех добродетелей. Нужны труд, игры, забавы. Моральное воспитание прежде всего состоит s том, что удаляется от слуха и зрения воспитанника все то, что имеет хотя бы тень порока. Живые примеры воспитателей на детей действуют сильнее всего. Недопустимо телесное наказание, а другие наказания должны быть редкими. Детям необходимо дать краткую нравоучительную книгу о правилах, которыми человек должен руководствоваться в жизни.</a:t>
            </a:r>
            <a:b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  Обучение имеет в виду развитие умственных сил; оно необходимо потому, что дает средства для добывания куска хлеба. Успешным обучение будет, если в начале оно будет носить характер игры; если будет идти на родном языке. Закон Божий, чтение и рисование — вот предметы начального обучения. Большую роль Бецкой придавал наглядности обучения.</a:t>
            </a:r>
            <a:b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  Особо важным Бецкой считал хорошее воспитание и образование женщин как будущих жен, матерей, воспитательниц. В семье и семейных обязанностях женщина, по его мнению, должна искать смысл и содержание своей жизни.</a:t>
            </a:r>
            <a:b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  Осуществление идей Бецкого на практике происходило в различных, основанных по его проекту и при его участии учебно-воспитательных заведениях.</a:t>
            </a:r>
            <a:br>
              <a: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ru-RU" sz="1400" dirty="0">
              <a:solidFill>
                <a:schemeClr val="accent6">
                  <a:lumMod val="40000"/>
                  <a:lumOff val="6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260350"/>
            <a:ext cx="3008313" cy="5865813"/>
          </a:xfrm>
        </p:spPr>
        <p:txBody>
          <a:bodyPr>
            <a:normAutofit fontScale="85000" lnSpcReduction="10000"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000" dirty="0">
                <a:solidFill>
                  <a:srgbClr val="A3301D"/>
                </a:solidFill>
                <a:latin typeface="Arial Black" panose="020B0A04020102020204" pitchFamily="34" charset="0"/>
              </a:rPr>
              <a:t>«Утверждать сердце юношей в похвальных склонностях, возбуждать в них охоту к трудолюбию, и чтобы страшились праздности; научить их пристойному поведению, учтивости, соболезнованию о бедных, несчастливых; обучать их домостроительству, особливо же вкоренять в них склонность к опрятности и чистоте». </a:t>
            </a:r>
            <a:br>
              <a:rPr lang="ru-RU" sz="2000" dirty="0">
                <a:solidFill>
                  <a:srgbClr val="A3301D"/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rgbClr val="A3301D"/>
                </a:solidFill>
                <a:latin typeface="Arial Black" panose="020B0A04020102020204" pitchFamily="34" charset="0"/>
              </a:rPr>
              <a:t/>
            </a:r>
            <a:br>
              <a:rPr lang="ru-RU" sz="2000" dirty="0">
                <a:solidFill>
                  <a:srgbClr val="A3301D"/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rgbClr val="A3301D"/>
                </a:solidFill>
                <a:latin typeface="Arial Black" panose="020B0A04020102020204" pitchFamily="34" charset="0"/>
              </a:rPr>
              <a:t>И.И. Бецкой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>
              <a:solidFill>
                <a:srgbClr val="A3301D"/>
              </a:solidFill>
            </a:endParaRPr>
          </a:p>
        </p:txBody>
      </p:sp>
      <p:pic>
        <p:nvPicPr>
          <p:cNvPr id="26627" name="Объект 6" descr="http://statehistory.ru/img_lib2/2012/11/1352588641_c252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87788" y="273050"/>
            <a:ext cx="4486275" cy="58531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663300"/>
                </a:solidFill>
                <a:effectLst/>
              </a:rPr>
              <a:t>В 1772 году Бецкой удостоился редкой чести – по указанию сената в честь него была выбита настольная медаль.</a:t>
            </a:r>
            <a:br>
              <a:rPr lang="ru-RU" sz="2800" dirty="0">
                <a:solidFill>
                  <a:srgbClr val="663300"/>
                </a:solidFill>
                <a:effectLst/>
              </a:rPr>
            </a:br>
            <a:endParaRPr lang="ru-RU" sz="2800" dirty="0">
              <a:solidFill>
                <a:srgbClr val="663300"/>
              </a:solidFill>
            </a:endParaRPr>
          </a:p>
        </p:txBody>
      </p:sp>
      <p:pic>
        <p:nvPicPr>
          <p:cNvPr id="27650" name="Объект 4" descr="http://img0.liveinternet.ru/images/attach/b/4/104/424/104424324_4000579_1354491121_937c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87413" y="1600200"/>
            <a:ext cx="3178175" cy="4525963"/>
          </a:xfrm>
        </p:spPr>
      </p:pic>
      <p:sp>
        <p:nvSpPr>
          <p:cNvPr id="3" name="Текст 2"/>
          <p:cNvSpPr>
            <a:spLocks noGrp="1"/>
          </p:cNvSpPr>
          <p:nvPr>
            <p:ph sz="half" idx="2"/>
          </p:nvPr>
        </p:nvSpPr>
        <p:spPr>
          <a:xfrm>
            <a:off x="4716463" y="2060575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>
                <a:solidFill>
                  <a:srgbClr val="663300"/>
                </a:solidFill>
              </a:rPr>
              <a:t>Иван Иванович Бецкой  является заметной личностью в России XVIII в. Один из образованнейших людей своего времени, он впитал в себя лучшие идеи современного ему века. Это был человек гуманный и сердечный, одаренный деятельной натурой; он пытался проводить в жизнь мечтания лучших умов своего времени — так оценивали И.И. Бецкого его современники.</a:t>
            </a:r>
            <a:br>
              <a:rPr lang="ru-RU" dirty="0">
                <a:solidFill>
                  <a:srgbClr val="663300"/>
                </a:solidFill>
              </a:rPr>
            </a:br>
            <a:endParaRPr lang="ru-RU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Презентацию по предмету: «История социальной работы»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3332163"/>
            <a:ext cx="6400800" cy="1752600"/>
          </a:xfrm>
        </p:spPr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Выполнил: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с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тудент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 курса 2 группы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з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аочного отделения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Трофимова М.В.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349</TotalTime>
  <Words>1641</Words>
  <Application>Microsoft Office PowerPoint</Application>
  <PresentationFormat>Экран (4:3)</PresentationFormat>
  <Paragraphs>30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Times New Roman</vt:lpstr>
      <vt:lpstr>Arial</vt:lpstr>
      <vt:lpstr>Wingdings 2</vt:lpstr>
      <vt:lpstr>Wingdings</vt:lpstr>
      <vt:lpstr>Wingdings 3</vt:lpstr>
      <vt:lpstr>Calibri</vt:lpstr>
      <vt:lpstr>BatangChe</vt:lpstr>
      <vt:lpstr>Arial Unicode MS</vt:lpstr>
      <vt:lpstr>Arial Black</vt:lpstr>
      <vt:lpstr>Апекс</vt:lpstr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 Иванович Бецкий</dc:title>
  <dc:creator>Миша</dc:creator>
  <cp:lastModifiedBy>Кононова</cp:lastModifiedBy>
  <cp:revision>23</cp:revision>
  <dcterms:created xsi:type="dcterms:W3CDTF">2014-05-24T17:35:30Z</dcterms:created>
  <dcterms:modified xsi:type="dcterms:W3CDTF">2014-11-16T13:53:29Z</dcterms:modified>
</cp:coreProperties>
</file>