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47" r:id="rId2"/>
    <p:sldId id="324" r:id="rId3"/>
    <p:sldId id="325" r:id="rId4"/>
    <p:sldId id="330" r:id="rId5"/>
    <p:sldId id="404" r:id="rId6"/>
    <p:sldId id="368" r:id="rId7"/>
    <p:sldId id="344" r:id="rId8"/>
    <p:sldId id="335" r:id="rId9"/>
    <p:sldId id="372" r:id="rId10"/>
    <p:sldId id="375" r:id="rId11"/>
    <p:sldId id="417" r:id="rId12"/>
    <p:sldId id="376" r:id="rId13"/>
    <p:sldId id="265" r:id="rId14"/>
    <p:sldId id="319" r:id="rId15"/>
    <p:sldId id="414" r:id="rId16"/>
    <p:sldId id="416" r:id="rId17"/>
    <p:sldId id="273" r:id="rId18"/>
    <p:sldId id="378" r:id="rId19"/>
    <p:sldId id="345" r:id="rId20"/>
    <p:sldId id="358" r:id="rId21"/>
    <p:sldId id="391" r:id="rId22"/>
    <p:sldId id="306" r:id="rId23"/>
    <p:sldId id="309" r:id="rId24"/>
    <p:sldId id="331" r:id="rId25"/>
    <p:sldId id="366" r:id="rId26"/>
    <p:sldId id="267" r:id="rId27"/>
    <p:sldId id="269" r:id="rId28"/>
    <p:sldId id="320" r:id="rId29"/>
    <p:sldId id="405" r:id="rId30"/>
    <p:sldId id="388" r:id="rId31"/>
    <p:sldId id="389" r:id="rId32"/>
    <p:sldId id="321" r:id="rId33"/>
    <p:sldId id="390" r:id="rId34"/>
    <p:sldId id="348" r:id="rId35"/>
    <p:sldId id="419" r:id="rId36"/>
    <p:sldId id="418" r:id="rId37"/>
    <p:sldId id="278" r:id="rId38"/>
    <p:sldId id="258" r:id="rId39"/>
    <p:sldId id="297" r:id="rId40"/>
    <p:sldId id="313" r:id="rId41"/>
    <p:sldId id="314" r:id="rId42"/>
    <p:sldId id="315" r:id="rId43"/>
    <p:sldId id="408" r:id="rId44"/>
    <p:sldId id="409" r:id="rId45"/>
    <p:sldId id="410" r:id="rId46"/>
    <p:sldId id="411" r:id="rId47"/>
    <p:sldId id="412" r:id="rId48"/>
    <p:sldId id="413" r:id="rId49"/>
    <p:sldId id="316" r:id="rId5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E9EFF7"/>
    <a:srgbClr val="00297A"/>
    <a:srgbClr val="FF9900"/>
    <a:srgbClr val="0036A2"/>
    <a:srgbClr val="70F0A1"/>
    <a:srgbClr val="FF3300"/>
    <a:srgbClr val="99CCFF"/>
    <a:srgbClr val="AD9CC4"/>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94333" autoAdjust="0"/>
  </p:normalViewPr>
  <p:slideViewPr>
    <p:cSldViewPr>
      <p:cViewPr>
        <p:scale>
          <a:sx n="70" d="100"/>
          <a:sy n="70" d="100"/>
        </p:scale>
        <p:origin x="-1666" y="-365"/>
      </p:cViewPr>
      <p:guideLst>
        <p:guide orient="horz" pos="2160"/>
        <p:guide pos="2880"/>
      </p:guideLst>
    </p:cSldViewPr>
  </p:slideViewPr>
  <p:outlineViewPr>
    <p:cViewPr>
      <p:scale>
        <a:sx n="33" d="100"/>
        <a:sy n="33" d="100"/>
      </p:scale>
      <p:origin x="0" y="19488"/>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A63FCD-15F0-4FD9-81BF-9C32973AB0DA}"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ru-RU"/>
        </a:p>
      </dgm:t>
    </dgm:pt>
    <dgm:pt modelId="{712A7371-458F-4A85-84D0-FE68F08D9F58}">
      <dgm:prSet phldrT="[Текст]" custT="1"/>
      <dgm:spPr>
        <a:solidFill>
          <a:schemeClr val="tx2">
            <a:lumMod val="60000"/>
            <a:lumOff val="40000"/>
          </a:schemeClr>
        </a:solidFill>
        <a:ln w="57150">
          <a:solidFill>
            <a:schemeClr val="tx2">
              <a:lumMod val="60000"/>
              <a:lumOff val="40000"/>
            </a:schemeClr>
          </a:solidFill>
          <a:prstDash val="sysDot"/>
        </a:ln>
      </dgm:spPr>
      <dgm:t>
        <a:bodyPr/>
        <a:lstStyle/>
        <a:p>
          <a:r>
            <a:rPr lang="ru-RU" sz="2000" b="1" dirty="0" smtClean="0">
              <a:solidFill>
                <a:schemeClr val="tx1"/>
              </a:solidFill>
            </a:rPr>
            <a:t>Община</a:t>
          </a:r>
          <a:endParaRPr lang="ru-RU" sz="2000" b="1" dirty="0">
            <a:solidFill>
              <a:schemeClr val="tx1"/>
            </a:solidFill>
          </a:endParaRPr>
        </a:p>
      </dgm:t>
    </dgm:pt>
    <dgm:pt modelId="{D278C452-10F4-410B-B28C-10944DD2AD6F}" type="parTrans" cxnId="{FC245F8D-5B5F-46C6-AC71-8D51812B6632}">
      <dgm:prSet/>
      <dgm:spPr/>
      <dgm:t>
        <a:bodyPr/>
        <a:lstStyle/>
        <a:p>
          <a:endParaRPr lang="ru-RU"/>
        </a:p>
      </dgm:t>
    </dgm:pt>
    <dgm:pt modelId="{0654E83F-D8D0-4A01-969E-0B3FE3C15BC0}" type="sibTrans" cxnId="{FC245F8D-5B5F-46C6-AC71-8D51812B6632}">
      <dgm:prSet/>
      <dgm:spPr/>
      <dgm:t>
        <a:bodyPr/>
        <a:lstStyle/>
        <a:p>
          <a:endParaRPr lang="ru-RU"/>
        </a:p>
      </dgm:t>
    </dgm:pt>
    <dgm:pt modelId="{00921883-8039-4CC7-9C0F-D8C434BE1688}">
      <dgm:prSet phldrT="[Текст]" custT="1"/>
      <dgm:spPr>
        <a:solidFill>
          <a:srgbClr val="70F0A1"/>
        </a:solidFill>
        <a:ln w="76200">
          <a:solidFill>
            <a:srgbClr val="70F0A1"/>
          </a:solidFill>
          <a:prstDash val="sysDot"/>
        </a:ln>
      </dgm:spPr>
      <dgm:t>
        <a:bodyPr/>
        <a:lstStyle/>
        <a:p>
          <a:r>
            <a:rPr lang="ru-RU" sz="2400" b="1" dirty="0" smtClean="0">
              <a:solidFill>
                <a:schemeClr val="tx1"/>
              </a:solidFill>
            </a:rPr>
            <a:t>ДПЦ</a:t>
          </a:r>
          <a:endParaRPr lang="ru-RU" sz="2400" b="1" dirty="0">
            <a:solidFill>
              <a:schemeClr val="tx1"/>
            </a:solidFill>
          </a:endParaRPr>
        </a:p>
      </dgm:t>
    </dgm:pt>
    <dgm:pt modelId="{FD5BCA63-47CD-45C2-A587-48CB54B8FB10}" type="parTrans" cxnId="{09F252A0-3324-4013-9DBC-F49F90EF505E}">
      <dgm:prSet/>
      <dgm:spPr/>
      <dgm:t>
        <a:bodyPr/>
        <a:lstStyle/>
        <a:p>
          <a:endParaRPr lang="ru-RU"/>
        </a:p>
      </dgm:t>
    </dgm:pt>
    <dgm:pt modelId="{464F9AB9-17A0-430B-828F-9033F6FA66F6}" type="sibTrans" cxnId="{09F252A0-3324-4013-9DBC-F49F90EF505E}">
      <dgm:prSet/>
      <dgm:spPr/>
      <dgm:t>
        <a:bodyPr/>
        <a:lstStyle/>
        <a:p>
          <a:endParaRPr lang="ru-RU"/>
        </a:p>
      </dgm:t>
    </dgm:pt>
    <dgm:pt modelId="{2E834224-777C-43F4-AAE3-33B0D73D705B}">
      <dgm:prSet phldrT="[Текст]" custT="1"/>
      <dgm:spPr>
        <a:solidFill>
          <a:srgbClr val="00B050"/>
        </a:solidFill>
        <a:ln w="76200">
          <a:solidFill>
            <a:srgbClr val="00B050"/>
          </a:solidFill>
          <a:prstDash val="sysDot"/>
        </a:ln>
      </dgm:spPr>
      <dgm:t>
        <a:bodyPr/>
        <a:lstStyle/>
        <a:p>
          <a:r>
            <a:rPr lang="ru-RU" sz="2000" b="1" dirty="0" err="1" smtClean="0">
              <a:solidFill>
                <a:schemeClr val="tx1"/>
              </a:solidFill>
            </a:rPr>
            <a:t>Сестри-чество</a:t>
          </a:r>
          <a:endParaRPr lang="ru-RU" sz="2000" b="1" dirty="0">
            <a:solidFill>
              <a:schemeClr val="tx1"/>
            </a:solidFill>
          </a:endParaRPr>
        </a:p>
      </dgm:t>
    </dgm:pt>
    <dgm:pt modelId="{92AAC522-57A7-4289-85D1-D1B04400B56B}" type="parTrans" cxnId="{9AF2D65D-28BD-4B88-BD90-70FC37C7B757}">
      <dgm:prSet/>
      <dgm:spPr/>
      <dgm:t>
        <a:bodyPr/>
        <a:lstStyle/>
        <a:p>
          <a:endParaRPr lang="ru-RU"/>
        </a:p>
      </dgm:t>
    </dgm:pt>
    <dgm:pt modelId="{3467D27D-8AAE-4F3D-BEF4-A4C358386BA5}" type="sibTrans" cxnId="{9AF2D65D-28BD-4B88-BD90-70FC37C7B757}">
      <dgm:prSet/>
      <dgm:spPr/>
      <dgm:t>
        <a:bodyPr/>
        <a:lstStyle/>
        <a:p>
          <a:endParaRPr lang="ru-RU"/>
        </a:p>
      </dgm:t>
    </dgm:pt>
    <dgm:pt modelId="{B6827E2E-CEED-4EE0-B827-88302A6CCB24}">
      <dgm:prSet phldrT="[Текст]"/>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76200">
          <a:solidFill>
            <a:schemeClr val="accent6">
              <a:lumMod val="20000"/>
              <a:lumOff val="80000"/>
            </a:schemeClr>
          </a:solidFill>
          <a:prstDash val="sysDot"/>
        </a:ln>
      </dgm:spPr>
      <dgm:t>
        <a:bodyPr/>
        <a:lstStyle/>
        <a:p>
          <a:r>
            <a:rPr lang="ru-RU" b="1" dirty="0" smtClean="0">
              <a:solidFill>
                <a:schemeClr val="tx1"/>
              </a:solidFill>
            </a:rPr>
            <a:t>Храм</a:t>
          </a:r>
          <a:endParaRPr lang="ru-RU" b="1" dirty="0">
            <a:solidFill>
              <a:schemeClr val="tx1"/>
            </a:solidFill>
          </a:endParaRPr>
        </a:p>
      </dgm:t>
    </dgm:pt>
    <dgm:pt modelId="{15DE1656-EB1B-4BD0-8136-C5CFF9B52DB4}" type="parTrans" cxnId="{2428B95F-EC5B-4E62-923D-51866EAB592F}">
      <dgm:prSet/>
      <dgm:spPr/>
      <dgm:t>
        <a:bodyPr/>
        <a:lstStyle/>
        <a:p>
          <a:endParaRPr lang="ru-RU"/>
        </a:p>
      </dgm:t>
    </dgm:pt>
    <dgm:pt modelId="{019841AD-6263-4112-8B16-5277ADC4CF45}" type="sibTrans" cxnId="{2428B95F-EC5B-4E62-923D-51866EAB592F}">
      <dgm:prSet/>
      <dgm:spPr/>
      <dgm:t>
        <a:bodyPr/>
        <a:lstStyle/>
        <a:p>
          <a:endParaRPr lang="ru-RU"/>
        </a:p>
      </dgm:t>
    </dgm:pt>
    <dgm:pt modelId="{987B73F2-9C73-477B-AD3F-BE9BF302669E}" type="pres">
      <dgm:prSet presAssocID="{B9A63FCD-15F0-4FD9-81BF-9C32973AB0DA}" presName="Name0" presStyleCnt="0">
        <dgm:presLayoutVars>
          <dgm:chMax val="7"/>
          <dgm:resizeHandles val="exact"/>
        </dgm:presLayoutVars>
      </dgm:prSet>
      <dgm:spPr/>
      <dgm:t>
        <a:bodyPr/>
        <a:lstStyle/>
        <a:p>
          <a:endParaRPr lang="ru-RU"/>
        </a:p>
      </dgm:t>
    </dgm:pt>
    <dgm:pt modelId="{F570D33E-1144-40C5-9F5A-1BC588EA6877}" type="pres">
      <dgm:prSet presAssocID="{B9A63FCD-15F0-4FD9-81BF-9C32973AB0DA}" presName="comp1" presStyleCnt="0"/>
      <dgm:spPr/>
    </dgm:pt>
    <dgm:pt modelId="{702C3A28-4A85-4877-9607-A0C23E75F66E}" type="pres">
      <dgm:prSet presAssocID="{B9A63FCD-15F0-4FD9-81BF-9C32973AB0DA}" presName="circle1" presStyleLbl="node1" presStyleIdx="0" presStyleCnt="4"/>
      <dgm:spPr/>
      <dgm:t>
        <a:bodyPr/>
        <a:lstStyle/>
        <a:p>
          <a:endParaRPr lang="ru-RU"/>
        </a:p>
      </dgm:t>
    </dgm:pt>
    <dgm:pt modelId="{69A75DF2-C314-49AB-BE60-EA5A391B1BAE}" type="pres">
      <dgm:prSet presAssocID="{B9A63FCD-15F0-4FD9-81BF-9C32973AB0DA}" presName="c1text" presStyleLbl="node1" presStyleIdx="0" presStyleCnt="4">
        <dgm:presLayoutVars>
          <dgm:bulletEnabled val="1"/>
        </dgm:presLayoutVars>
      </dgm:prSet>
      <dgm:spPr/>
      <dgm:t>
        <a:bodyPr/>
        <a:lstStyle/>
        <a:p>
          <a:endParaRPr lang="ru-RU"/>
        </a:p>
      </dgm:t>
    </dgm:pt>
    <dgm:pt modelId="{6CB0CDE0-DA77-4CA7-AB4E-AA42673CBDB5}" type="pres">
      <dgm:prSet presAssocID="{B9A63FCD-15F0-4FD9-81BF-9C32973AB0DA}" presName="comp2" presStyleCnt="0"/>
      <dgm:spPr/>
    </dgm:pt>
    <dgm:pt modelId="{8D84023C-7C6A-48D8-851F-65A16A9FCE59}" type="pres">
      <dgm:prSet presAssocID="{B9A63FCD-15F0-4FD9-81BF-9C32973AB0DA}" presName="circle2" presStyleLbl="node1" presStyleIdx="1" presStyleCnt="4" custLinFactNeighborX="1596" custLinFactNeighborY="-1850"/>
      <dgm:spPr/>
      <dgm:t>
        <a:bodyPr/>
        <a:lstStyle/>
        <a:p>
          <a:endParaRPr lang="ru-RU"/>
        </a:p>
      </dgm:t>
    </dgm:pt>
    <dgm:pt modelId="{179299D1-A49B-48AA-88C8-31B80917AC0D}" type="pres">
      <dgm:prSet presAssocID="{B9A63FCD-15F0-4FD9-81BF-9C32973AB0DA}" presName="c2text" presStyleLbl="node1" presStyleIdx="1" presStyleCnt="4">
        <dgm:presLayoutVars>
          <dgm:bulletEnabled val="1"/>
        </dgm:presLayoutVars>
      </dgm:prSet>
      <dgm:spPr/>
      <dgm:t>
        <a:bodyPr/>
        <a:lstStyle/>
        <a:p>
          <a:endParaRPr lang="ru-RU"/>
        </a:p>
      </dgm:t>
    </dgm:pt>
    <dgm:pt modelId="{73E012B6-E965-4697-8A88-A2AFD2F71887}" type="pres">
      <dgm:prSet presAssocID="{B9A63FCD-15F0-4FD9-81BF-9C32973AB0DA}" presName="comp3" presStyleCnt="0"/>
      <dgm:spPr/>
    </dgm:pt>
    <dgm:pt modelId="{AFFBCD96-9FD7-418A-BAFF-CD1336A8D62E}" type="pres">
      <dgm:prSet presAssocID="{B9A63FCD-15F0-4FD9-81BF-9C32973AB0DA}" presName="circle3" presStyleLbl="node1" presStyleIdx="2" presStyleCnt="4"/>
      <dgm:spPr/>
      <dgm:t>
        <a:bodyPr/>
        <a:lstStyle/>
        <a:p>
          <a:endParaRPr lang="ru-RU"/>
        </a:p>
      </dgm:t>
    </dgm:pt>
    <dgm:pt modelId="{12BD3E4D-BAC1-467F-BFF8-288C5D5FF64D}" type="pres">
      <dgm:prSet presAssocID="{B9A63FCD-15F0-4FD9-81BF-9C32973AB0DA}" presName="c3text" presStyleLbl="node1" presStyleIdx="2" presStyleCnt="4">
        <dgm:presLayoutVars>
          <dgm:bulletEnabled val="1"/>
        </dgm:presLayoutVars>
      </dgm:prSet>
      <dgm:spPr/>
      <dgm:t>
        <a:bodyPr/>
        <a:lstStyle/>
        <a:p>
          <a:endParaRPr lang="ru-RU"/>
        </a:p>
      </dgm:t>
    </dgm:pt>
    <dgm:pt modelId="{3323AC59-8A83-4BD5-A055-130BD0F00277}" type="pres">
      <dgm:prSet presAssocID="{B9A63FCD-15F0-4FD9-81BF-9C32973AB0DA}" presName="comp4" presStyleCnt="0"/>
      <dgm:spPr/>
    </dgm:pt>
    <dgm:pt modelId="{439451D7-0B31-41FD-B1F9-8179A21985B0}" type="pres">
      <dgm:prSet presAssocID="{B9A63FCD-15F0-4FD9-81BF-9C32973AB0DA}" presName="circle4" presStyleLbl="node1" presStyleIdx="3" presStyleCnt="4" custScaleX="84181" custScaleY="80112" custLinFactNeighborX="0" custLinFactNeighborY="8418"/>
      <dgm:spPr/>
      <dgm:t>
        <a:bodyPr/>
        <a:lstStyle/>
        <a:p>
          <a:endParaRPr lang="ru-RU"/>
        </a:p>
      </dgm:t>
    </dgm:pt>
    <dgm:pt modelId="{F3AC1CDD-D56B-4BF9-B2B6-014D14F50D31}" type="pres">
      <dgm:prSet presAssocID="{B9A63FCD-15F0-4FD9-81BF-9C32973AB0DA}" presName="c4text" presStyleLbl="node1" presStyleIdx="3" presStyleCnt="4">
        <dgm:presLayoutVars>
          <dgm:bulletEnabled val="1"/>
        </dgm:presLayoutVars>
      </dgm:prSet>
      <dgm:spPr/>
      <dgm:t>
        <a:bodyPr/>
        <a:lstStyle/>
        <a:p>
          <a:endParaRPr lang="ru-RU"/>
        </a:p>
      </dgm:t>
    </dgm:pt>
  </dgm:ptLst>
  <dgm:cxnLst>
    <dgm:cxn modelId="{9AF2D65D-28BD-4B88-BD90-70FC37C7B757}" srcId="{B9A63FCD-15F0-4FD9-81BF-9C32973AB0DA}" destId="{2E834224-777C-43F4-AAE3-33B0D73D705B}" srcOrd="2" destOrd="0" parTransId="{92AAC522-57A7-4289-85D1-D1B04400B56B}" sibTransId="{3467D27D-8AAE-4F3D-BEF4-A4C358386BA5}"/>
    <dgm:cxn modelId="{FC245F8D-5B5F-46C6-AC71-8D51812B6632}" srcId="{B9A63FCD-15F0-4FD9-81BF-9C32973AB0DA}" destId="{712A7371-458F-4A85-84D0-FE68F08D9F58}" srcOrd="0" destOrd="0" parTransId="{D278C452-10F4-410B-B28C-10944DD2AD6F}" sibTransId="{0654E83F-D8D0-4A01-969E-0B3FE3C15BC0}"/>
    <dgm:cxn modelId="{CD90B2E9-7501-4804-A863-3E9CE7E5BC35}" type="presOf" srcId="{B6827E2E-CEED-4EE0-B827-88302A6CCB24}" destId="{F3AC1CDD-D56B-4BF9-B2B6-014D14F50D31}" srcOrd="1" destOrd="0" presId="urn:microsoft.com/office/officeart/2005/8/layout/venn2"/>
    <dgm:cxn modelId="{A1776077-7D20-4B5E-B8DF-F25BD10E12D6}" type="presOf" srcId="{B6827E2E-CEED-4EE0-B827-88302A6CCB24}" destId="{439451D7-0B31-41FD-B1F9-8179A21985B0}" srcOrd="0" destOrd="0" presId="urn:microsoft.com/office/officeart/2005/8/layout/venn2"/>
    <dgm:cxn modelId="{90B1DBFF-F158-4F8A-813A-A56925AB3424}" type="presOf" srcId="{2E834224-777C-43F4-AAE3-33B0D73D705B}" destId="{12BD3E4D-BAC1-467F-BFF8-288C5D5FF64D}" srcOrd="1" destOrd="0" presId="urn:microsoft.com/office/officeart/2005/8/layout/venn2"/>
    <dgm:cxn modelId="{3FAA5C46-9874-4103-BC22-D3F4D7DC1BA2}" type="presOf" srcId="{712A7371-458F-4A85-84D0-FE68F08D9F58}" destId="{69A75DF2-C314-49AB-BE60-EA5A391B1BAE}" srcOrd="1" destOrd="0" presId="urn:microsoft.com/office/officeart/2005/8/layout/venn2"/>
    <dgm:cxn modelId="{1E1A27BF-FA5F-41CB-8982-B8E820064D7A}" type="presOf" srcId="{00921883-8039-4CC7-9C0F-D8C434BE1688}" destId="{8D84023C-7C6A-48D8-851F-65A16A9FCE59}" srcOrd="0" destOrd="0" presId="urn:microsoft.com/office/officeart/2005/8/layout/venn2"/>
    <dgm:cxn modelId="{099DEDC5-7C9B-48CD-A1FB-7D9E293C91A1}" type="presOf" srcId="{2E834224-777C-43F4-AAE3-33B0D73D705B}" destId="{AFFBCD96-9FD7-418A-BAFF-CD1336A8D62E}" srcOrd="0" destOrd="0" presId="urn:microsoft.com/office/officeart/2005/8/layout/venn2"/>
    <dgm:cxn modelId="{BA67F5D9-BC64-498E-8E79-141758FFDA6B}" type="presOf" srcId="{00921883-8039-4CC7-9C0F-D8C434BE1688}" destId="{179299D1-A49B-48AA-88C8-31B80917AC0D}" srcOrd="1" destOrd="0" presId="urn:microsoft.com/office/officeart/2005/8/layout/venn2"/>
    <dgm:cxn modelId="{2428B95F-EC5B-4E62-923D-51866EAB592F}" srcId="{B9A63FCD-15F0-4FD9-81BF-9C32973AB0DA}" destId="{B6827E2E-CEED-4EE0-B827-88302A6CCB24}" srcOrd="3" destOrd="0" parTransId="{15DE1656-EB1B-4BD0-8136-C5CFF9B52DB4}" sibTransId="{019841AD-6263-4112-8B16-5277ADC4CF45}"/>
    <dgm:cxn modelId="{09F252A0-3324-4013-9DBC-F49F90EF505E}" srcId="{B9A63FCD-15F0-4FD9-81BF-9C32973AB0DA}" destId="{00921883-8039-4CC7-9C0F-D8C434BE1688}" srcOrd="1" destOrd="0" parTransId="{FD5BCA63-47CD-45C2-A587-48CB54B8FB10}" sibTransId="{464F9AB9-17A0-430B-828F-9033F6FA66F6}"/>
    <dgm:cxn modelId="{85E05AA7-AD5C-4839-9EC1-7B0BE60BB72C}" type="presOf" srcId="{712A7371-458F-4A85-84D0-FE68F08D9F58}" destId="{702C3A28-4A85-4877-9607-A0C23E75F66E}" srcOrd="0" destOrd="0" presId="urn:microsoft.com/office/officeart/2005/8/layout/venn2"/>
    <dgm:cxn modelId="{70A57221-41DC-4EF9-B5D3-E720933600BC}" type="presOf" srcId="{B9A63FCD-15F0-4FD9-81BF-9C32973AB0DA}" destId="{987B73F2-9C73-477B-AD3F-BE9BF302669E}" srcOrd="0" destOrd="0" presId="urn:microsoft.com/office/officeart/2005/8/layout/venn2"/>
    <dgm:cxn modelId="{BDCC11D8-E274-4981-8C97-FB535CA2ABF8}" type="presParOf" srcId="{987B73F2-9C73-477B-AD3F-BE9BF302669E}" destId="{F570D33E-1144-40C5-9F5A-1BC588EA6877}" srcOrd="0" destOrd="0" presId="urn:microsoft.com/office/officeart/2005/8/layout/venn2"/>
    <dgm:cxn modelId="{2EF9A796-7EC1-4E02-87D2-9D826BF2F9D3}" type="presParOf" srcId="{F570D33E-1144-40C5-9F5A-1BC588EA6877}" destId="{702C3A28-4A85-4877-9607-A0C23E75F66E}" srcOrd="0" destOrd="0" presId="urn:microsoft.com/office/officeart/2005/8/layout/venn2"/>
    <dgm:cxn modelId="{D230F3CB-83F0-4BA1-ADE6-95D931471769}" type="presParOf" srcId="{F570D33E-1144-40C5-9F5A-1BC588EA6877}" destId="{69A75DF2-C314-49AB-BE60-EA5A391B1BAE}" srcOrd="1" destOrd="0" presId="urn:microsoft.com/office/officeart/2005/8/layout/venn2"/>
    <dgm:cxn modelId="{3EC815B7-8874-4E0A-95F2-37F72923C0F8}" type="presParOf" srcId="{987B73F2-9C73-477B-AD3F-BE9BF302669E}" destId="{6CB0CDE0-DA77-4CA7-AB4E-AA42673CBDB5}" srcOrd="1" destOrd="0" presId="urn:microsoft.com/office/officeart/2005/8/layout/venn2"/>
    <dgm:cxn modelId="{B645D01C-1EEF-4E38-99DA-6372ECBC8A39}" type="presParOf" srcId="{6CB0CDE0-DA77-4CA7-AB4E-AA42673CBDB5}" destId="{8D84023C-7C6A-48D8-851F-65A16A9FCE59}" srcOrd="0" destOrd="0" presId="urn:microsoft.com/office/officeart/2005/8/layout/venn2"/>
    <dgm:cxn modelId="{4148A3B8-F9C0-4179-9AD6-3D61E06F10CD}" type="presParOf" srcId="{6CB0CDE0-DA77-4CA7-AB4E-AA42673CBDB5}" destId="{179299D1-A49B-48AA-88C8-31B80917AC0D}" srcOrd="1" destOrd="0" presId="urn:microsoft.com/office/officeart/2005/8/layout/venn2"/>
    <dgm:cxn modelId="{7A363496-1FDD-4855-8A6F-3CBC9336B974}" type="presParOf" srcId="{987B73F2-9C73-477B-AD3F-BE9BF302669E}" destId="{73E012B6-E965-4697-8A88-A2AFD2F71887}" srcOrd="2" destOrd="0" presId="urn:microsoft.com/office/officeart/2005/8/layout/venn2"/>
    <dgm:cxn modelId="{662CE218-56F7-40CE-91E6-0A3AB81C95FD}" type="presParOf" srcId="{73E012B6-E965-4697-8A88-A2AFD2F71887}" destId="{AFFBCD96-9FD7-418A-BAFF-CD1336A8D62E}" srcOrd="0" destOrd="0" presId="urn:microsoft.com/office/officeart/2005/8/layout/venn2"/>
    <dgm:cxn modelId="{7452CAD0-6C73-4FFC-A226-47BC897C910A}" type="presParOf" srcId="{73E012B6-E965-4697-8A88-A2AFD2F71887}" destId="{12BD3E4D-BAC1-467F-BFF8-288C5D5FF64D}" srcOrd="1" destOrd="0" presId="urn:microsoft.com/office/officeart/2005/8/layout/venn2"/>
    <dgm:cxn modelId="{2BA84549-E9EF-4712-B093-5ECD6CBA08F5}" type="presParOf" srcId="{987B73F2-9C73-477B-AD3F-BE9BF302669E}" destId="{3323AC59-8A83-4BD5-A055-130BD0F00277}" srcOrd="3" destOrd="0" presId="urn:microsoft.com/office/officeart/2005/8/layout/venn2"/>
    <dgm:cxn modelId="{EF4EDA7C-9008-4FDA-8FE8-4D4C06CB91E4}" type="presParOf" srcId="{3323AC59-8A83-4BD5-A055-130BD0F00277}" destId="{439451D7-0B31-41FD-B1F9-8179A21985B0}" srcOrd="0" destOrd="0" presId="urn:microsoft.com/office/officeart/2005/8/layout/venn2"/>
    <dgm:cxn modelId="{7F3E23A6-58FA-4781-948F-FE177A693588}" type="presParOf" srcId="{3323AC59-8A83-4BD5-A055-130BD0F00277}" destId="{F3AC1CDD-D56B-4BF9-B2B6-014D14F50D31}"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0EB0B-D5F4-4EB2-AFF5-EB0124783A9B}"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ru-RU"/>
        </a:p>
      </dgm:t>
    </dgm:pt>
    <dgm:pt modelId="{D52C3DD0-AA68-4C31-B1E8-F7A7BC0940DD}">
      <dgm:prSet phldrT="[Текст]">
        <dgm:style>
          <a:lnRef idx="1">
            <a:schemeClr val="accent4"/>
          </a:lnRef>
          <a:fillRef idx="3">
            <a:schemeClr val="accent4"/>
          </a:fillRef>
          <a:effectRef idx="2">
            <a:schemeClr val="accent4"/>
          </a:effectRef>
          <a:fontRef idx="minor">
            <a:schemeClr val="lt1"/>
          </a:fontRef>
        </dgm:style>
      </dgm:prSet>
      <dgm:spPr>
        <a:solidFill>
          <a:srgbClr val="00B0F0"/>
        </a:solidFill>
      </dgm:spPr>
      <dgm:t>
        <a:bodyPr/>
        <a:lstStyle/>
        <a:p>
          <a:r>
            <a:rPr lang="ru-RU" b="1" dirty="0" smtClean="0">
              <a:solidFill>
                <a:schemeClr val="bg1"/>
              </a:solidFill>
            </a:rPr>
            <a:t>Педагогика Преображения</a:t>
          </a:r>
          <a:endParaRPr lang="ru-RU" b="1" dirty="0">
            <a:solidFill>
              <a:schemeClr val="bg1"/>
            </a:solidFill>
          </a:endParaRPr>
        </a:p>
      </dgm:t>
    </dgm:pt>
    <dgm:pt modelId="{7D280E3E-E0C0-4CDE-AA7B-34FB05759CF0}" type="parTrans" cxnId="{5317D828-1CFF-4A85-B130-6D023484DFD2}">
      <dgm:prSet/>
      <dgm:spPr/>
      <dgm:t>
        <a:bodyPr/>
        <a:lstStyle/>
        <a:p>
          <a:endParaRPr lang="ru-RU"/>
        </a:p>
      </dgm:t>
    </dgm:pt>
    <dgm:pt modelId="{27577B28-23AA-456F-824D-AE9B1A32D844}" type="sibTrans" cxnId="{5317D828-1CFF-4A85-B130-6D023484DFD2}">
      <dgm:prSet/>
      <dgm:spPr/>
      <dgm:t>
        <a:bodyPr/>
        <a:lstStyle/>
        <a:p>
          <a:endParaRPr lang="ru-RU"/>
        </a:p>
      </dgm:t>
    </dgm:pt>
    <dgm:pt modelId="{ADBC1B58-481C-4FC6-BFED-C0C0FD155C8C}">
      <dgm:prSet phldrT="[Текст]" custT="1">
        <dgm:style>
          <a:lnRef idx="3">
            <a:schemeClr val="lt1"/>
          </a:lnRef>
          <a:fillRef idx="1">
            <a:schemeClr val="accent2"/>
          </a:fillRef>
          <a:effectRef idx="1">
            <a:schemeClr val="accent2"/>
          </a:effectRef>
          <a:fontRef idx="minor">
            <a:schemeClr val="lt1"/>
          </a:fontRef>
        </dgm:style>
      </dgm:prSet>
      <dgm:spPr>
        <a:solidFill>
          <a:srgbClr val="00B050"/>
        </a:solidFill>
        <a:ln>
          <a:solidFill>
            <a:srgbClr val="92D050"/>
          </a:solidFill>
        </a:ln>
      </dgm:spPr>
      <dgm:t>
        <a:bodyPr/>
        <a:lstStyle/>
        <a:p>
          <a:r>
            <a:rPr lang="ru-RU" sz="1800" b="1" dirty="0" smtClean="0">
              <a:solidFill>
                <a:schemeClr val="bg1"/>
              </a:solidFill>
            </a:rPr>
            <a:t>Развивающее обучение</a:t>
          </a:r>
          <a:endParaRPr lang="ru-RU" sz="1800" b="1" dirty="0">
            <a:solidFill>
              <a:schemeClr val="bg1"/>
            </a:solidFill>
          </a:endParaRPr>
        </a:p>
      </dgm:t>
    </dgm:pt>
    <dgm:pt modelId="{EB6F5C27-08A3-4951-94C6-D57524CA3701}" type="parTrans" cxnId="{2FF3B189-0824-4824-B185-949055337A9D}">
      <dgm:prSet/>
      <dgm:spPr/>
      <dgm:t>
        <a:bodyPr/>
        <a:lstStyle/>
        <a:p>
          <a:endParaRPr lang="ru-RU"/>
        </a:p>
      </dgm:t>
    </dgm:pt>
    <dgm:pt modelId="{07A405FA-85FE-4852-9F7B-95EEB1324493}" type="sibTrans" cxnId="{2FF3B189-0824-4824-B185-949055337A9D}">
      <dgm:prSet/>
      <dgm:spPr/>
      <dgm:t>
        <a:bodyPr/>
        <a:lstStyle/>
        <a:p>
          <a:endParaRPr lang="ru-RU"/>
        </a:p>
      </dgm:t>
    </dgm:pt>
    <dgm:pt modelId="{21844C14-2FAE-436E-A11F-BDF7A53321DE}">
      <dgm:prSet phldrT="[Текст]" custT="1">
        <dgm:style>
          <a:lnRef idx="2">
            <a:schemeClr val="accent3">
              <a:shade val="50000"/>
            </a:schemeClr>
          </a:lnRef>
          <a:fillRef idx="1">
            <a:schemeClr val="accent3"/>
          </a:fillRef>
          <a:effectRef idx="0">
            <a:schemeClr val="accent3"/>
          </a:effectRef>
          <a:fontRef idx="minor">
            <a:schemeClr val="lt1"/>
          </a:fontRef>
        </dgm:style>
      </dgm:prSet>
      <dgm:spPr>
        <a:solidFill>
          <a:srgbClr val="FFFF00"/>
        </a:solidFill>
        <a:ln>
          <a:solidFill>
            <a:srgbClr val="FFFF00"/>
          </a:solidFill>
        </a:ln>
      </dgm:spPr>
      <dgm:t>
        <a:bodyPr/>
        <a:lstStyle/>
        <a:p>
          <a:r>
            <a:rPr lang="ru-RU" sz="1800" b="1" dirty="0" err="1" smtClean="0">
              <a:solidFill>
                <a:srgbClr val="002060"/>
              </a:solidFill>
            </a:rPr>
            <a:t>Духовно-ориентирован-ный</a:t>
          </a:r>
          <a:r>
            <a:rPr lang="ru-RU" sz="1800" b="1" dirty="0" smtClean="0">
              <a:solidFill>
                <a:srgbClr val="002060"/>
              </a:solidFill>
            </a:rPr>
            <a:t> диалог</a:t>
          </a:r>
          <a:endParaRPr lang="ru-RU" sz="1800" b="1" dirty="0">
            <a:solidFill>
              <a:srgbClr val="002060"/>
            </a:solidFill>
          </a:endParaRPr>
        </a:p>
      </dgm:t>
    </dgm:pt>
    <dgm:pt modelId="{80B0277D-2D9C-4E2F-BC50-D2B947ED130F}" type="parTrans" cxnId="{16E7C2B9-9B80-426C-8B68-F310DC6FD2B8}">
      <dgm:prSet/>
      <dgm:spPr/>
      <dgm:t>
        <a:bodyPr/>
        <a:lstStyle/>
        <a:p>
          <a:endParaRPr lang="ru-RU"/>
        </a:p>
      </dgm:t>
    </dgm:pt>
    <dgm:pt modelId="{0B26CFA9-F59A-499D-B794-12C22BED8608}" type="sibTrans" cxnId="{16E7C2B9-9B80-426C-8B68-F310DC6FD2B8}">
      <dgm:prSet/>
      <dgm:spPr/>
      <dgm:t>
        <a:bodyPr/>
        <a:lstStyle/>
        <a:p>
          <a:endParaRPr lang="ru-RU"/>
        </a:p>
      </dgm:t>
    </dgm:pt>
    <dgm:pt modelId="{F39E7834-5BDD-4613-8333-7882A5253691}">
      <dgm:prSet phldrT="[Текст]" custT="1"/>
      <dgm:spPr>
        <a:solidFill>
          <a:srgbClr val="FFC000"/>
        </a:solidFill>
        <a:ln>
          <a:solidFill>
            <a:srgbClr val="FF0000"/>
          </a:solidFill>
        </a:ln>
      </dgm:spPr>
      <dgm:t>
        <a:bodyPr/>
        <a:lstStyle/>
        <a:p>
          <a:r>
            <a:rPr lang="ru-RU" sz="2800" b="1" dirty="0" smtClean="0">
              <a:solidFill>
                <a:schemeClr val="accent5">
                  <a:lumMod val="50000"/>
                </a:schemeClr>
              </a:solidFill>
            </a:rPr>
            <a:t>Метод </a:t>
          </a:r>
        </a:p>
        <a:p>
          <a:r>
            <a:rPr lang="ru-RU" sz="2800" b="1" dirty="0" smtClean="0">
              <a:solidFill>
                <a:schemeClr val="accent5">
                  <a:lumMod val="50000"/>
                </a:schemeClr>
              </a:solidFill>
            </a:rPr>
            <a:t>Церкви</a:t>
          </a:r>
          <a:endParaRPr lang="ru-RU" sz="2800" b="1" dirty="0">
            <a:solidFill>
              <a:schemeClr val="accent5">
                <a:lumMod val="50000"/>
              </a:schemeClr>
            </a:solidFill>
          </a:endParaRPr>
        </a:p>
      </dgm:t>
    </dgm:pt>
    <dgm:pt modelId="{B68931F1-8D5F-4178-BFEE-C3C0240C99D0}" type="parTrans" cxnId="{0CCB41D0-FCE1-4807-91DF-C8B6D2DBB9FC}">
      <dgm:prSet/>
      <dgm:spPr/>
      <dgm:t>
        <a:bodyPr/>
        <a:lstStyle/>
        <a:p>
          <a:endParaRPr lang="ru-RU"/>
        </a:p>
      </dgm:t>
    </dgm:pt>
    <dgm:pt modelId="{27270847-0D58-4B2D-87E6-0BEF76282D7E}" type="sibTrans" cxnId="{0CCB41D0-FCE1-4807-91DF-C8B6D2DBB9FC}">
      <dgm:prSet/>
      <dgm:spPr/>
      <dgm:t>
        <a:bodyPr/>
        <a:lstStyle/>
        <a:p>
          <a:endParaRPr lang="ru-RU"/>
        </a:p>
      </dgm:t>
    </dgm:pt>
    <dgm:pt modelId="{28C49A08-BBAC-4397-A77A-608C0AFA0F87}" type="pres">
      <dgm:prSet presAssocID="{1200EB0B-D5F4-4EB2-AFF5-EB0124783A9B}" presName="Name0" presStyleCnt="0">
        <dgm:presLayoutVars>
          <dgm:chMax val="7"/>
          <dgm:resizeHandles val="exact"/>
        </dgm:presLayoutVars>
      </dgm:prSet>
      <dgm:spPr/>
      <dgm:t>
        <a:bodyPr/>
        <a:lstStyle/>
        <a:p>
          <a:endParaRPr lang="ru-RU"/>
        </a:p>
      </dgm:t>
    </dgm:pt>
    <dgm:pt modelId="{33A19DDA-7E4E-4306-8BB7-D71C94BE5C9A}" type="pres">
      <dgm:prSet presAssocID="{1200EB0B-D5F4-4EB2-AFF5-EB0124783A9B}" presName="comp1" presStyleCnt="0"/>
      <dgm:spPr/>
    </dgm:pt>
    <dgm:pt modelId="{46C8403B-0BB8-4833-9C0F-988908D573EB}" type="pres">
      <dgm:prSet presAssocID="{1200EB0B-D5F4-4EB2-AFF5-EB0124783A9B}" presName="circle1" presStyleLbl="node1" presStyleIdx="0" presStyleCnt="4" custScaleX="105809"/>
      <dgm:spPr/>
      <dgm:t>
        <a:bodyPr/>
        <a:lstStyle/>
        <a:p>
          <a:endParaRPr lang="ru-RU"/>
        </a:p>
      </dgm:t>
    </dgm:pt>
    <dgm:pt modelId="{40CEB290-0172-4836-8410-D2A1534DF6B7}" type="pres">
      <dgm:prSet presAssocID="{1200EB0B-D5F4-4EB2-AFF5-EB0124783A9B}" presName="c1text" presStyleLbl="node1" presStyleIdx="0" presStyleCnt="4">
        <dgm:presLayoutVars>
          <dgm:bulletEnabled val="1"/>
        </dgm:presLayoutVars>
      </dgm:prSet>
      <dgm:spPr/>
      <dgm:t>
        <a:bodyPr/>
        <a:lstStyle/>
        <a:p>
          <a:endParaRPr lang="ru-RU"/>
        </a:p>
      </dgm:t>
    </dgm:pt>
    <dgm:pt modelId="{EB585230-28E5-4FFB-A620-D2FFF26F11C1}" type="pres">
      <dgm:prSet presAssocID="{1200EB0B-D5F4-4EB2-AFF5-EB0124783A9B}" presName="comp2" presStyleCnt="0"/>
      <dgm:spPr/>
    </dgm:pt>
    <dgm:pt modelId="{D9D1354C-01E5-4DA9-A5D0-D221ACDE2940}" type="pres">
      <dgm:prSet presAssocID="{1200EB0B-D5F4-4EB2-AFF5-EB0124783A9B}" presName="circle2" presStyleLbl="node1" presStyleIdx="1" presStyleCnt="4" custScaleX="101631" custScaleY="100234" custLinFactNeighborX="880" custLinFactNeighborY="-4580"/>
      <dgm:spPr/>
      <dgm:t>
        <a:bodyPr/>
        <a:lstStyle/>
        <a:p>
          <a:endParaRPr lang="ru-RU"/>
        </a:p>
      </dgm:t>
    </dgm:pt>
    <dgm:pt modelId="{CA198B6C-9839-4174-A3F4-0FAEF5F88F59}" type="pres">
      <dgm:prSet presAssocID="{1200EB0B-D5F4-4EB2-AFF5-EB0124783A9B}" presName="c2text" presStyleLbl="node1" presStyleIdx="1" presStyleCnt="4">
        <dgm:presLayoutVars>
          <dgm:bulletEnabled val="1"/>
        </dgm:presLayoutVars>
      </dgm:prSet>
      <dgm:spPr/>
      <dgm:t>
        <a:bodyPr/>
        <a:lstStyle/>
        <a:p>
          <a:endParaRPr lang="ru-RU"/>
        </a:p>
      </dgm:t>
    </dgm:pt>
    <dgm:pt modelId="{8E994DF5-1437-4EAC-8FA9-DED1E952449C}" type="pres">
      <dgm:prSet presAssocID="{1200EB0B-D5F4-4EB2-AFF5-EB0124783A9B}" presName="comp3" presStyleCnt="0"/>
      <dgm:spPr/>
    </dgm:pt>
    <dgm:pt modelId="{59413912-5B75-49E6-AE70-DC8A3135AB51}" type="pres">
      <dgm:prSet presAssocID="{1200EB0B-D5F4-4EB2-AFF5-EB0124783A9B}" presName="circle3" presStyleLbl="node1" presStyleIdx="2" presStyleCnt="4" custScaleX="96675" custScaleY="87732" custLinFactNeighborX="2048" custLinFactNeighborY="-13340"/>
      <dgm:spPr/>
      <dgm:t>
        <a:bodyPr/>
        <a:lstStyle/>
        <a:p>
          <a:endParaRPr lang="ru-RU"/>
        </a:p>
      </dgm:t>
    </dgm:pt>
    <dgm:pt modelId="{75BC1393-B089-4005-B69D-61A1C9536623}" type="pres">
      <dgm:prSet presAssocID="{1200EB0B-D5F4-4EB2-AFF5-EB0124783A9B}" presName="c3text" presStyleLbl="node1" presStyleIdx="2" presStyleCnt="4">
        <dgm:presLayoutVars>
          <dgm:bulletEnabled val="1"/>
        </dgm:presLayoutVars>
      </dgm:prSet>
      <dgm:spPr/>
      <dgm:t>
        <a:bodyPr/>
        <a:lstStyle/>
        <a:p>
          <a:endParaRPr lang="ru-RU"/>
        </a:p>
      </dgm:t>
    </dgm:pt>
    <dgm:pt modelId="{59416F56-3153-458E-8618-8940FB23EB61}" type="pres">
      <dgm:prSet presAssocID="{1200EB0B-D5F4-4EB2-AFF5-EB0124783A9B}" presName="comp4" presStyleCnt="0"/>
      <dgm:spPr/>
    </dgm:pt>
    <dgm:pt modelId="{44EE0759-8BFA-4B8F-9B74-B782F7DCE366}" type="pres">
      <dgm:prSet presAssocID="{1200EB0B-D5F4-4EB2-AFF5-EB0124783A9B}" presName="circle4" presStyleLbl="node1" presStyleIdx="3" presStyleCnt="4" custScaleX="85052" custScaleY="72261" custLinFactNeighborX="2038" custLinFactNeighborY="-36890"/>
      <dgm:spPr/>
      <dgm:t>
        <a:bodyPr/>
        <a:lstStyle/>
        <a:p>
          <a:endParaRPr lang="ru-RU"/>
        </a:p>
      </dgm:t>
    </dgm:pt>
    <dgm:pt modelId="{30650A53-80EF-48D7-B247-A22465AE46E5}" type="pres">
      <dgm:prSet presAssocID="{1200EB0B-D5F4-4EB2-AFF5-EB0124783A9B}" presName="c4text" presStyleLbl="node1" presStyleIdx="3" presStyleCnt="4">
        <dgm:presLayoutVars>
          <dgm:bulletEnabled val="1"/>
        </dgm:presLayoutVars>
      </dgm:prSet>
      <dgm:spPr/>
      <dgm:t>
        <a:bodyPr/>
        <a:lstStyle/>
        <a:p>
          <a:endParaRPr lang="ru-RU"/>
        </a:p>
      </dgm:t>
    </dgm:pt>
  </dgm:ptLst>
  <dgm:cxnLst>
    <dgm:cxn modelId="{1F1A2DEA-7B19-46E4-8253-4BEB6B3C9B74}" type="presOf" srcId="{ADBC1B58-481C-4FC6-BFED-C0C0FD155C8C}" destId="{CA198B6C-9839-4174-A3F4-0FAEF5F88F59}" srcOrd="1" destOrd="0" presId="urn:microsoft.com/office/officeart/2005/8/layout/venn2"/>
    <dgm:cxn modelId="{B9544882-0BCD-4718-B88A-56F8177B2D16}" type="presOf" srcId="{F39E7834-5BDD-4613-8333-7882A5253691}" destId="{44EE0759-8BFA-4B8F-9B74-B782F7DCE366}" srcOrd="0" destOrd="0" presId="urn:microsoft.com/office/officeart/2005/8/layout/venn2"/>
    <dgm:cxn modelId="{42FDF914-C0DF-487C-9B44-DAD1ACA75CD8}" type="presOf" srcId="{F39E7834-5BDD-4613-8333-7882A5253691}" destId="{30650A53-80EF-48D7-B247-A22465AE46E5}" srcOrd="1" destOrd="0" presId="urn:microsoft.com/office/officeart/2005/8/layout/venn2"/>
    <dgm:cxn modelId="{B19DCA5C-B7B4-4DB6-9BD1-B05599EFBA46}" type="presOf" srcId="{21844C14-2FAE-436E-A11F-BDF7A53321DE}" destId="{59413912-5B75-49E6-AE70-DC8A3135AB51}" srcOrd="0" destOrd="0" presId="urn:microsoft.com/office/officeart/2005/8/layout/venn2"/>
    <dgm:cxn modelId="{0CCB41D0-FCE1-4807-91DF-C8B6D2DBB9FC}" srcId="{1200EB0B-D5F4-4EB2-AFF5-EB0124783A9B}" destId="{F39E7834-5BDD-4613-8333-7882A5253691}" srcOrd="3" destOrd="0" parTransId="{B68931F1-8D5F-4178-BFEE-C3C0240C99D0}" sibTransId="{27270847-0D58-4B2D-87E6-0BEF76282D7E}"/>
    <dgm:cxn modelId="{E82E10DC-5ADE-428A-88F2-A1A2EDB58FFE}" type="presOf" srcId="{ADBC1B58-481C-4FC6-BFED-C0C0FD155C8C}" destId="{D9D1354C-01E5-4DA9-A5D0-D221ACDE2940}" srcOrd="0" destOrd="0" presId="urn:microsoft.com/office/officeart/2005/8/layout/venn2"/>
    <dgm:cxn modelId="{5317D828-1CFF-4A85-B130-6D023484DFD2}" srcId="{1200EB0B-D5F4-4EB2-AFF5-EB0124783A9B}" destId="{D52C3DD0-AA68-4C31-B1E8-F7A7BC0940DD}" srcOrd="0" destOrd="0" parTransId="{7D280E3E-E0C0-4CDE-AA7B-34FB05759CF0}" sibTransId="{27577B28-23AA-456F-824D-AE9B1A32D844}"/>
    <dgm:cxn modelId="{EFA7A12C-7396-482F-AC8A-178DC4D2C6FF}" type="presOf" srcId="{1200EB0B-D5F4-4EB2-AFF5-EB0124783A9B}" destId="{28C49A08-BBAC-4397-A77A-608C0AFA0F87}" srcOrd="0" destOrd="0" presId="urn:microsoft.com/office/officeart/2005/8/layout/venn2"/>
    <dgm:cxn modelId="{53B6E5A4-1A26-4D18-9D8F-72A6ED35A25E}" type="presOf" srcId="{D52C3DD0-AA68-4C31-B1E8-F7A7BC0940DD}" destId="{46C8403B-0BB8-4833-9C0F-988908D573EB}" srcOrd="0" destOrd="0" presId="urn:microsoft.com/office/officeart/2005/8/layout/venn2"/>
    <dgm:cxn modelId="{16E7C2B9-9B80-426C-8B68-F310DC6FD2B8}" srcId="{1200EB0B-D5F4-4EB2-AFF5-EB0124783A9B}" destId="{21844C14-2FAE-436E-A11F-BDF7A53321DE}" srcOrd="2" destOrd="0" parTransId="{80B0277D-2D9C-4E2F-BC50-D2B947ED130F}" sibTransId="{0B26CFA9-F59A-499D-B794-12C22BED8608}"/>
    <dgm:cxn modelId="{2FF3B189-0824-4824-B185-949055337A9D}" srcId="{1200EB0B-D5F4-4EB2-AFF5-EB0124783A9B}" destId="{ADBC1B58-481C-4FC6-BFED-C0C0FD155C8C}" srcOrd="1" destOrd="0" parTransId="{EB6F5C27-08A3-4951-94C6-D57524CA3701}" sibTransId="{07A405FA-85FE-4852-9F7B-95EEB1324493}"/>
    <dgm:cxn modelId="{5685D490-EC37-48AD-B3FB-AAEF7F53227C}" type="presOf" srcId="{21844C14-2FAE-436E-A11F-BDF7A53321DE}" destId="{75BC1393-B089-4005-B69D-61A1C9536623}" srcOrd="1" destOrd="0" presId="urn:microsoft.com/office/officeart/2005/8/layout/venn2"/>
    <dgm:cxn modelId="{86A9D908-1A4E-4C84-9791-3C2EF039B11D}" type="presOf" srcId="{D52C3DD0-AA68-4C31-B1E8-F7A7BC0940DD}" destId="{40CEB290-0172-4836-8410-D2A1534DF6B7}" srcOrd="1" destOrd="0" presId="urn:microsoft.com/office/officeart/2005/8/layout/venn2"/>
    <dgm:cxn modelId="{0D6711EE-DF3B-494D-B2ED-1BB6A9BED0BD}" type="presParOf" srcId="{28C49A08-BBAC-4397-A77A-608C0AFA0F87}" destId="{33A19DDA-7E4E-4306-8BB7-D71C94BE5C9A}" srcOrd="0" destOrd="0" presId="urn:microsoft.com/office/officeart/2005/8/layout/venn2"/>
    <dgm:cxn modelId="{6C2E7CBD-1865-4217-B139-B3FC157DA8A4}" type="presParOf" srcId="{33A19DDA-7E4E-4306-8BB7-D71C94BE5C9A}" destId="{46C8403B-0BB8-4833-9C0F-988908D573EB}" srcOrd="0" destOrd="0" presId="urn:microsoft.com/office/officeart/2005/8/layout/venn2"/>
    <dgm:cxn modelId="{029AD691-AE12-4F46-837D-964B2FC40DD0}" type="presParOf" srcId="{33A19DDA-7E4E-4306-8BB7-D71C94BE5C9A}" destId="{40CEB290-0172-4836-8410-D2A1534DF6B7}" srcOrd="1" destOrd="0" presId="urn:microsoft.com/office/officeart/2005/8/layout/venn2"/>
    <dgm:cxn modelId="{F8DCCE89-FD66-4685-AC31-834468CEBBAF}" type="presParOf" srcId="{28C49A08-BBAC-4397-A77A-608C0AFA0F87}" destId="{EB585230-28E5-4FFB-A620-D2FFF26F11C1}" srcOrd="1" destOrd="0" presId="urn:microsoft.com/office/officeart/2005/8/layout/venn2"/>
    <dgm:cxn modelId="{009075FA-541D-477D-8F96-5469AC6E6174}" type="presParOf" srcId="{EB585230-28E5-4FFB-A620-D2FFF26F11C1}" destId="{D9D1354C-01E5-4DA9-A5D0-D221ACDE2940}" srcOrd="0" destOrd="0" presId="urn:microsoft.com/office/officeart/2005/8/layout/venn2"/>
    <dgm:cxn modelId="{3F1BF4BE-AAC1-4094-ADFC-EA2DE00D84BE}" type="presParOf" srcId="{EB585230-28E5-4FFB-A620-D2FFF26F11C1}" destId="{CA198B6C-9839-4174-A3F4-0FAEF5F88F59}" srcOrd="1" destOrd="0" presId="urn:microsoft.com/office/officeart/2005/8/layout/venn2"/>
    <dgm:cxn modelId="{CB129633-3291-4B4A-B000-EA8CE5521DB4}" type="presParOf" srcId="{28C49A08-BBAC-4397-A77A-608C0AFA0F87}" destId="{8E994DF5-1437-4EAC-8FA9-DED1E952449C}" srcOrd="2" destOrd="0" presId="urn:microsoft.com/office/officeart/2005/8/layout/venn2"/>
    <dgm:cxn modelId="{9DA31DE8-E5E1-4864-98A7-EA356F2B7EA9}" type="presParOf" srcId="{8E994DF5-1437-4EAC-8FA9-DED1E952449C}" destId="{59413912-5B75-49E6-AE70-DC8A3135AB51}" srcOrd="0" destOrd="0" presId="urn:microsoft.com/office/officeart/2005/8/layout/venn2"/>
    <dgm:cxn modelId="{B7370AF8-DB65-4ECB-8191-990F10104739}" type="presParOf" srcId="{8E994DF5-1437-4EAC-8FA9-DED1E952449C}" destId="{75BC1393-B089-4005-B69D-61A1C9536623}" srcOrd="1" destOrd="0" presId="urn:microsoft.com/office/officeart/2005/8/layout/venn2"/>
    <dgm:cxn modelId="{C56D3A5E-637B-4EED-AD36-C80B5F4F4997}" type="presParOf" srcId="{28C49A08-BBAC-4397-A77A-608C0AFA0F87}" destId="{59416F56-3153-458E-8618-8940FB23EB61}" srcOrd="3" destOrd="0" presId="urn:microsoft.com/office/officeart/2005/8/layout/venn2"/>
    <dgm:cxn modelId="{8559E2F5-62E3-4C69-A234-332A33351065}" type="presParOf" srcId="{59416F56-3153-458E-8618-8940FB23EB61}" destId="{44EE0759-8BFA-4B8F-9B74-B782F7DCE366}" srcOrd="0" destOrd="0" presId="urn:microsoft.com/office/officeart/2005/8/layout/venn2"/>
    <dgm:cxn modelId="{5113358B-2062-4CDB-8509-06DB3D217AC1}" type="presParOf" srcId="{59416F56-3153-458E-8618-8940FB23EB61}" destId="{30650A53-80EF-48D7-B247-A22465AE46E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C3A28-4A85-4877-9607-A0C23E75F66E}">
      <dsp:nvSpPr>
        <dsp:cNvPr id="0" name=""/>
        <dsp:cNvSpPr/>
      </dsp:nvSpPr>
      <dsp:spPr>
        <a:xfrm>
          <a:off x="556418" y="0"/>
          <a:ext cx="4525963" cy="4525963"/>
        </a:xfrm>
        <a:prstGeom prst="ellipse">
          <a:avLst/>
        </a:prstGeom>
        <a:solidFill>
          <a:schemeClr val="tx2">
            <a:lumMod val="60000"/>
            <a:lumOff val="40000"/>
          </a:schemeClr>
        </a:solidFill>
        <a:ln w="57150" cap="rnd" cmpd="sng" algn="ctr">
          <a:solidFill>
            <a:schemeClr val="tx2">
              <a:lumMod val="60000"/>
              <a:lumOff val="40000"/>
            </a:schemeClr>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rPr>
            <a:t>Община</a:t>
          </a:r>
          <a:endParaRPr lang="ru-RU" sz="2000" b="1" kern="1200" dirty="0">
            <a:solidFill>
              <a:schemeClr val="tx1"/>
            </a:solidFill>
          </a:endParaRPr>
        </a:p>
      </dsp:txBody>
      <dsp:txXfrm>
        <a:off x="2186670" y="226298"/>
        <a:ext cx="1265459" cy="678894"/>
      </dsp:txXfrm>
    </dsp:sp>
    <dsp:sp modelId="{8D84023C-7C6A-48D8-851F-65A16A9FCE59}">
      <dsp:nvSpPr>
        <dsp:cNvPr id="0" name=""/>
        <dsp:cNvSpPr/>
      </dsp:nvSpPr>
      <dsp:spPr>
        <a:xfrm>
          <a:off x="1066802" y="838208"/>
          <a:ext cx="3620770" cy="3620770"/>
        </a:xfrm>
        <a:prstGeom prst="ellipse">
          <a:avLst/>
        </a:prstGeom>
        <a:solidFill>
          <a:srgbClr val="70F0A1"/>
        </a:solidFill>
        <a:ln w="76200" cap="rnd" cmpd="sng" algn="ctr">
          <a:solidFill>
            <a:srgbClr val="70F0A1"/>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ru-RU" sz="2400" b="1" kern="1200" dirty="0" smtClean="0">
              <a:solidFill>
                <a:schemeClr val="tx1"/>
              </a:solidFill>
            </a:rPr>
            <a:t>ДПЦ</a:t>
          </a:r>
          <a:endParaRPr lang="ru-RU" sz="2400" b="1" kern="1200" dirty="0">
            <a:solidFill>
              <a:schemeClr val="tx1"/>
            </a:solidFill>
          </a:endParaRPr>
        </a:p>
      </dsp:txBody>
      <dsp:txXfrm>
        <a:off x="2244457" y="1055454"/>
        <a:ext cx="1265459" cy="651738"/>
      </dsp:txXfrm>
    </dsp:sp>
    <dsp:sp modelId="{AFFBCD96-9FD7-418A-BAFF-CD1336A8D62E}">
      <dsp:nvSpPr>
        <dsp:cNvPr id="0" name=""/>
        <dsp:cNvSpPr/>
      </dsp:nvSpPr>
      <dsp:spPr>
        <a:xfrm>
          <a:off x="1461611" y="1810385"/>
          <a:ext cx="2715577" cy="2715577"/>
        </a:xfrm>
        <a:prstGeom prst="ellipse">
          <a:avLst/>
        </a:prstGeom>
        <a:solidFill>
          <a:srgbClr val="00B050"/>
        </a:solidFill>
        <a:ln w="76200" cap="rnd" cmpd="sng" algn="ctr">
          <a:solidFill>
            <a:srgbClr val="00B050"/>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ru-RU" sz="2000" b="1" kern="1200" dirty="0" err="1" smtClean="0">
              <a:solidFill>
                <a:schemeClr val="tx1"/>
              </a:solidFill>
            </a:rPr>
            <a:t>Сестри-чество</a:t>
          </a:r>
          <a:endParaRPr lang="ru-RU" sz="2000" b="1" kern="1200" dirty="0">
            <a:solidFill>
              <a:schemeClr val="tx1"/>
            </a:solidFill>
          </a:endParaRPr>
        </a:p>
      </dsp:txBody>
      <dsp:txXfrm>
        <a:off x="2186670" y="2014053"/>
        <a:ext cx="1265459" cy="611005"/>
      </dsp:txXfrm>
    </dsp:sp>
    <dsp:sp modelId="{439451D7-0B31-41FD-B1F9-8179A21985B0}">
      <dsp:nvSpPr>
        <dsp:cNvPr id="0" name=""/>
        <dsp:cNvSpPr/>
      </dsp:nvSpPr>
      <dsp:spPr>
        <a:xfrm>
          <a:off x="2057399" y="3048000"/>
          <a:ext cx="1524000" cy="1450335"/>
        </a:xfrm>
        <a:prstGeom prst="ellipse">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76200" cap="rnd" cmpd="sng" algn="ctr">
          <a:solidFill>
            <a:schemeClr val="accent6">
              <a:lumMod val="20000"/>
              <a:lumOff val="80000"/>
            </a:schemeClr>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ru-RU" sz="2400" b="1" kern="1200" dirty="0" smtClean="0">
              <a:solidFill>
                <a:schemeClr val="tx1"/>
              </a:solidFill>
            </a:rPr>
            <a:t>Храм</a:t>
          </a:r>
          <a:endParaRPr lang="ru-RU" sz="2400" b="1" kern="1200" dirty="0">
            <a:solidFill>
              <a:schemeClr val="tx1"/>
            </a:solidFill>
          </a:endParaRPr>
        </a:p>
      </dsp:txBody>
      <dsp:txXfrm>
        <a:off x="2280584" y="3410584"/>
        <a:ext cx="1077630" cy="7251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8403B-0BB8-4833-9C0F-988908D573EB}">
      <dsp:nvSpPr>
        <dsp:cNvPr id="0" name=""/>
        <dsp:cNvSpPr/>
      </dsp:nvSpPr>
      <dsp:spPr>
        <a:xfrm>
          <a:off x="792088" y="-3121"/>
          <a:ext cx="7056783" cy="6669360"/>
        </a:xfrm>
        <a:prstGeom prst="ellipse">
          <a:avLst/>
        </a:prstGeom>
        <a:solidFill>
          <a:srgbClr val="00B0F0"/>
        </a:solidFill>
        <a:ln w="9525" cap="rnd" cmpd="sng" algn="ctr">
          <a:solidFill>
            <a:schemeClr val="accent4">
              <a:shade val="95000"/>
              <a:satMod val="105000"/>
            </a:scheme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ru-RU" sz="1900" b="1" kern="1200" dirty="0" smtClean="0">
              <a:solidFill>
                <a:schemeClr val="bg1"/>
              </a:solidFill>
            </a:rPr>
            <a:t>Педагогика Преображения</a:t>
          </a:r>
          <a:endParaRPr lang="ru-RU" sz="1900" b="1" kern="1200" dirty="0">
            <a:solidFill>
              <a:schemeClr val="bg1"/>
            </a:solidFill>
          </a:endParaRPr>
        </a:p>
      </dsp:txBody>
      <dsp:txXfrm>
        <a:off x="3333941" y="330346"/>
        <a:ext cx="1973076" cy="1000404"/>
      </dsp:txXfrm>
    </dsp:sp>
    <dsp:sp modelId="{D9D1354C-01E5-4DA9-A5D0-D221ACDE2940}">
      <dsp:nvSpPr>
        <dsp:cNvPr id="0" name=""/>
        <dsp:cNvSpPr/>
      </dsp:nvSpPr>
      <dsp:spPr>
        <a:xfrm>
          <a:off x="1656177" y="1080142"/>
          <a:ext cx="5422509" cy="5347973"/>
        </a:xfrm>
        <a:prstGeom prst="ellipse">
          <a:avLst/>
        </a:prstGeom>
        <a:solidFill>
          <a:srgbClr val="00B050"/>
        </a:solidFill>
        <a:ln w="38100" cap="rnd" cmpd="sng" algn="ctr">
          <a:solidFill>
            <a:srgbClr val="92D050"/>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ru-RU" sz="1800" b="1" kern="1200" dirty="0" smtClean="0">
              <a:solidFill>
                <a:schemeClr val="bg1"/>
              </a:solidFill>
            </a:rPr>
            <a:t>Развивающее обучение</a:t>
          </a:r>
          <a:endParaRPr lang="ru-RU" sz="1800" b="1" kern="1200" dirty="0">
            <a:solidFill>
              <a:schemeClr val="bg1"/>
            </a:solidFill>
          </a:endParaRPr>
        </a:p>
      </dsp:txBody>
      <dsp:txXfrm>
        <a:off x="3419848" y="1401021"/>
        <a:ext cx="1895167" cy="962635"/>
      </dsp:txXfrm>
    </dsp:sp>
    <dsp:sp modelId="{59413912-5B75-49E6-AE70-DC8A3135AB51}">
      <dsp:nvSpPr>
        <dsp:cNvPr id="0" name=""/>
        <dsp:cNvSpPr/>
      </dsp:nvSpPr>
      <dsp:spPr>
        <a:xfrm>
          <a:off x="2468151" y="2376266"/>
          <a:ext cx="3868562" cy="3510697"/>
        </a:xfrm>
        <a:prstGeom prst="ellipse">
          <a:avLst/>
        </a:prstGeom>
        <a:solidFill>
          <a:srgbClr val="FFFF00"/>
        </a:solidFill>
        <a:ln w="25400" cap="rnd" cmpd="sng" algn="ctr">
          <a:solidFill>
            <a:srgbClr val="FFFF00"/>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ru-RU" sz="1800" b="1" kern="1200" dirty="0" err="1" smtClean="0">
              <a:solidFill>
                <a:srgbClr val="002060"/>
              </a:solidFill>
            </a:rPr>
            <a:t>Духовно-ориентирован-ный</a:t>
          </a:r>
          <a:r>
            <a:rPr lang="ru-RU" sz="1800" b="1" kern="1200" dirty="0" smtClean="0">
              <a:solidFill>
                <a:srgbClr val="002060"/>
              </a:solidFill>
            </a:rPr>
            <a:t> диалог</a:t>
          </a:r>
          <a:endParaRPr lang="ru-RU" sz="1800" b="1" kern="1200" dirty="0">
            <a:solidFill>
              <a:srgbClr val="002060"/>
            </a:solidFill>
          </a:endParaRPr>
        </a:p>
      </dsp:txBody>
      <dsp:txXfrm>
        <a:off x="3501058" y="2639568"/>
        <a:ext cx="1802750" cy="789906"/>
      </dsp:txXfrm>
    </dsp:sp>
    <dsp:sp modelId="{44EE0759-8BFA-4B8F-9B74-B782F7DCE366}">
      <dsp:nvSpPr>
        <dsp:cNvPr id="0" name=""/>
        <dsp:cNvSpPr/>
      </dsp:nvSpPr>
      <dsp:spPr>
        <a:xfrm>
          <a:off x="3240363" y="3384366"/>
          <a:ext cx="2268969" cy="1927738"/>
        </a:xfrm>
        <a:prstGeom prst="ellipse">
          <a:avLst/>
        </a:prstGeom>
        <a:solidFill>
          <a:srgbClr val="FFC000"/>
        </a:solidFill>
        <a:ln w="2540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ru-RU" sz="2800" b="1" kern="1200" dirty="0" smtClean="0">
              <a:solidFill>
                <a:schemeClr val="accent5">
                  <a:lumMod val="50000"/>
                </a:schemeClr>
              </a:solidFill>
            </a:rPr>
            <a:t>Метод </a:t>
          </a:r>
        </a:p>
        <a:p>
          <a:pPr lvl="0" algn="ctr" defTabSz="1244600">
            <a:lnSpc>
              <a:spcPct val="90000"/>
            </a:lnSpc>
            <a:spcBef>
              <a:spcPct val="0"/>
            </a:spcBef>
            <a:spcAft>
              <a:spcPct val="35000"/>
            </a:spcAft>
          </a:pPr>
          <a:r>
            <a:rPr lang="ru-RU" sz="2800" b="1" kern="1200" dirty="0" smtClean="0">
              <a:solidFill>
                <a:schemeClr val="accent5">
                  <a:lumMod val="50000"/>
                </a:schemeClr>
              </a:solidFill>
            </a:rPr>
            <a:t>Церкви</a:t>
          </a:r>
          <a:endParaRPr lang="ru-RU" sz="2800" b="1" kern="1200" dirty="0">
            <a:solidFill>
              <a:schemeClr val="accent5">
                <a:lumMod val="50000"/>
              </a:schemeClr>
            </a:solidFill>
          </a:endParaRPr>
        </a:p>
      </dsp:txBody>
      <dsp:txXfrm>
        <a:off x="3572646" y="3866301"/>
        <a:ext cx="1604403" cy="96386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558FBD-BEAD-47E7-8233-F389424542C3}" type="datetimeFigureOut">
              <a:rPr lang="ru-RU" smtClean="0"/>
              <a:pPr/>
              <a:t>17.12.2014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4B4F91-FB0D-461E-AEA4-3C8A52D7508A}" type="slidenum">
              <a:rPr lang="ru-RU" smtClean="0"/>
              <a:pPr/>
              <a:t>‹#›</a:t>
            </a:fld>
            <a:endParaRPr lang="ru-RU"/>
          </a:p>
        </p:txBody>
      </p:sp>
    </p:spTree>
    <p:extLst>
      <p:ext uri="{BB962C8B-B14F-4D97-AF65-F5344CB8AC3E}">
        <p14:creationId xmlns:p14="http://schemas.microsoft.com/office/powerpoint/2010/main" val="3091449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CB492C6-CA8B-451F-9AAA-BF5BCC9D4B8B}" type="slidenum">
              <a:rPr lang="ru-RU" smtClean="0"/>
              <a:pPr/>
              <a:t>8</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DDF17E0-D831-486A-AC7E-DF9DDA25DF2D}" type="slidenum">
              <a:rPr lang="ru-RU" smtClean="0"/>
              <a:pPr/>
              <a:t>24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36BD023-A906-4EB1-890A-FD1449E2C7C8}" type="slidenum">
              <a:rPr lang="ru-RU" smtClean="0"/>
              <a:pPr/>
              <a:t>49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12/17/2014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pokrov.orthodox.ru/" TargetMode="External"/><Relationship Id="rId2" Type="http://schemas.openxmlformats.org/officeDocument/2006/relationships/hyperlink" Target="mailto:sestrichest@mail.ru"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pravbeseda.ru/forum/view.php?bn=pb_program&amp;key=1326007490"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philosophy.rusoil.net/pages/331/Byhchkov.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wco.ru/biblio/books/feofanz11/main.htm"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www.rg.ru/2013/09/02/patriah-site.html" TargetMode="Externa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mailto:sestrichest@mail.r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hyperlink" Target="http://pokrov.orthodox.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87562"/>
          </a:xfrm>
          <a:noFill/>
        </p:spPr>
        <p:txBody>
          <a:bodyPr>
            <a:normAutofit/>
          </a:bodyPr>
          <a:lstStyle/>
          <a:p>
            <a:r>
              <a:rPr lang="ru-RU" sz="4000" b="1" dirty="0" smtClean="0">
                <a:solidFill>
                  <a:srgbClr val="0039AC"/>
                </a:solidFill>
                <a:latin typeface="+mn-lt"/>
                <a:ea typeface="+mn-ea"/>
                <a:cs typeface="+mn-cs"/>
              </a:rPr>
              <a:t>Методические аспекты </a:t>
            </a:r>
            <a:br>
              <a:rPr lang="ru-RU" sz="4000" b="1" dirty="0" smtClean="0">
                <a:solidFill>
                  <a:srgbClr val="0039AC"/>
                </a:solidFill>
                <a:latin typeface="+mn-lt"/>
                <a:ea typeface="+mn-ea"/>
                <a:cs typeface="+mn-cs"/>
              </a:rPr>
            </a:br>
            <a:r>
              <a:rPr lang="ru-RU" sz="4000" b="1" dirty="0" smtClean="0">
                <a:solidFill>
                  <a:srgbClr val="0039AC"/>
                </a:solidFill>
                <a:latin typeface="+mn-lt"/>
                <a:ea typeface="+mn-ea"/>
                <a:cs typeface="+mn-cs"/>
              </a:rPr>
              <a:t>работы с </a:t>
            </a:r>
            <a:r>
              <a:rPr lang="ru-RU" sz="4000" b="1" dirty="0" err="1" smtClean="0">
                <a:solidFill>
                  <a:srgbClr val="0039AC"/>
                </a:solidFill>
                <a:latin typeface="+mn-lt"/>
                <a:ea typeface="+mn-ea"/>
                <a:cs typeface="+mn-cs"/>
              </a:rPr>
              <a:t>созависимыми</a:t>
            </a:r>
            <a:r>
              <a:rPr lang="ru-RU" sz="4000" b="1" dirty="0" smtClean="0">
                <a:solidFill>
                  <a:srgbClr val="0039AC"/>
                </a:solidFill>
                <a:latin typeface="+mn-lt"/>
                <a:ea typeface="+mn-ea"/>
                <a:cs typeface="+mn-cs"/>
              </a:rPr>
              <a:t> </a:t>
            </a:r>
            <a:br>
              <a:rPr lang="ru-RU" sz="4000" b="1" dirty="0" smtClean="0">
                <a:solidFill>
                  <a:srgbClr val="0039AC"/>
                </a:solidFill>
                <a:latin typeface="+mn-lt"/>
                <a:ea typeface="+mn-ea"/>
                <a:cs typeface="+mn-cs"/>
              </a:rPr>
            </a:br>
            <a:r>
              <a:rPr lang="ru-RU" sz="4000" b="1" dirty="0" smtClean="0">
                <a:solidFill>
                  <a:srgbClr val="0039AC"/>
                </a:solidFill>
                <a:latin typeface="+mn-lt"/>
                <a:ea typeface="+mn-ea"/>
                <a:cs typeface="+mn-cs"/>
              </a:rPr>
              <a:t>в системе </a:t>
            </a:r>
            <a:r>
              <a:rPr lang="ru-RU" sz="4000" b="1" dirty="0" err="1" smtClean="0">
                <a:solidFill>
                  <a:srgbClr val="0039AC"/>
                </a:solidFill>
                <a:latin typeface="+mn-lt"/>
                <a:ea typeface="+mn-ea"/>
                <a:cs typeface="+mn-cs"/>
              </a:rPr>
              <a:t>душепопечения</a:t>
            </a:r>
            <a:endParaRPr lang="ru-RU" sz="4000" b="1" dirty="0">
              <a:solidFill>
                <a:srgbClr val="0039AC"/>
              </a:solidFill>
              <a:latin typeface="+mn-lt"/>
              <a:ea typeface="+mn-ea"/>
              <a:cs typeface="+mn-cs"/>
            </a:endParaRPr>
          </a:p>
        </p:txBody>
      </p:sp>
      <p:sp>
        <p:nvSpPr>
          <p:cNvPr id="3" name="Содержимое 2"/>
          <p:cNvSpPr>
            <a:spLocks noGrp="1"/>
          </p:cNvSpPr>
          <p:nvPr>
            <p:ph idx="1"/>
          </p:nvPr>
        </p:nvSpPr>
        <p:spPr>
          <a:xfrm>
            <a:off x="152400" y="2743200"/>
            <a:ext cx="8839200" cy="3763963"/>
          </a:xfrm>
        </p:spPr>
        <p:txBody>
          <a:bodyPr>
            <a:normAutofit/>
          </a:bodyPr>
          <a:lstStyle/>
          <a:p>
            <a:pPr algn="ctr">
              <a:buNone/>
            </a:pPr>
            <a:r>
              <a:rPr lang="ru-RU" b="1" dirty="0" smtClean="0">
                <a:solidFill>
                  <a:srgbClr val="0039AC"/>
                </a:solidFill>
              </a:rPr>
              <a:t>Православного </a:t>
            </a:r>
            <a:r>
              <a:rPr lang="ru-RU" b="1" dirty="0" err="1" smtClean="0">
                <a:solidFill>
                  <a:srgbClr val="0039AC"/>
                </a:solidFill>
              </a:rPr>
              <a:t>Душепопечительского</a:t>
            </a:r>
            <a:r>
              <a:rPr lang="ru-RU" b="1" dirty="0" smtClean="0">
                <a:solidFill>
                  <a:srgbClr val="0039AC"/>
                </a:solidFill>
              </a:rPr>
              <a:t> Центра  «Омофор» </a:t>
            </a:r>
          </a:p>
          <a:p>
            <a:pPr algn="ctr">
              <a:buNone/>
            </a:pPr>
            <a:endParaRPr lang="ru-RU" b="1" dirty="0" smtClean="0">
              <a:solidFill>
                <a:srgbClr val="0039AC"/>
              </a:solidFill>
            </a:endParaRPr>
          </a:p>
          <a:p>
            <a:pPr>
              <a:buNone/>
            </a:pPr>
            <a:r>
              <a:rPr lang="ru-RU" b="1" dirty="0" smtClean="0">
                <a:solidFill>
                  <a:srgbClr val="0039AC"/>
                </a:solidFill>
              </a:rPr>
              <a:t>при </a:t>
            </a:r>
            <a:r>
              <a:rPr lang="ru-RU" b="1" dirty="0" err="1" smtClean="0">
                <a:solidFill>
                  <a:srgbClr val="0039AC"/>
                </a:solidFill>
              </a:rPr>
              <a:t>Сестричестве</a:t>
            </a:r>
            <a:r>
              <a:rPr lang="ru-RU" b="1" dirty="0" smtClean="0">
                <a:solidFill>
                  <a:srgbClr val="0039AC"/>
                </a:solidFill>
              </a:rPr>
              <a:t> святых </a:t>
            </a:r>
            <a:r>
              <a:rPr lang="ru-RU" b="1" dirty="0" err="1" smtClean="0">
                <a:solidFill>
                  <a:srgbClr val="0039AC"/>
                </a:solidFill>
              </a:rPr>
              <a:t>преподобномучениц</a:t>
            </a:r>
            <a:endParaRPr lang="ru-RU" b="1" dirty="0" smtClean="0">
              <a:solidFill>
                <a:srgbClr val="0039AC"/>
              </a:solidFill>
            </a:endParaRPr>
          </a:p>
          <a:p>
            <a:pPr>
              <a:buNone/>
            </a:pPr>
            <a:r>
              <a:rPr lang="ru-RU" b="1" dirty="0" smtClean="0">
                <a:solidFill>
                  <a:srgbClr val="0039AC"/>
                </a:solidFill>
              </a:rPr>
              <a:t>великой княгини </a:t>
            </a:r>
            <a:r>
              <a:rPr lang="ru-RU" b="1" dirty="0" err="1" smtClean="0">
                <a:solidFill>
                  <a:srgbClr val="0039AC"/>
                </a:solidFill>
              </a:rPr>
              <a:t>Елисаветы</a:t>
            </a:r>
            <a:r>
              <a:rPr lang="ru-RU" b="1" dirty="0" smtClean="0">
                <a:solidFill>
                  <a:srgbClr val="0039AC"/>
                </a:solidFill>
              </a:rPr>
              <a:t> и инокини Варвары </a:t>
            </a:r>
          </a:p>
          <a:p>
            <a:pPr algn="ctr">
              <a:buNone/>
            </a:pPr>
            <a:r>
              <a:rPr lang="ru-RU" b="1" dirty="0" smtClean="0">
                <a:solidFill>
                  <a:srgbClr val="0039AC"/>
                </a:solidFill>
              </a:rPr>
              <a:t>г. Новокузнецка</a:t>
            </a:r>
            <a:endParaRPr lang="ru-RU" b="1" dirty="0">
              <a:solidFill>
                <a:srgbClr val="0039A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904860"/>
          </a:xfrm>
        </p:spPr>
        <p:txBody>
          <a:bodyPr>
            <a:normAutofit fontScale="90000"/>
          </a:bodyPr>
          <a:lstStyle/>
          <a:p>
            <a:r>
              <a:rPr lang="ru-RU" sz="4000" b="1" dirty="0" smtClean="0">
                <a:solidFill>
                  <a:srgbClr val="0070C0"/>
                </a:solidFill>
              </a:rPr>
              <a:t/>
            </a:r>
            <a:br>
              <a:rPr lang="ru-RU" sz="4000" b="1" dirty="0" smtClean="0">
                <a:solidFill>
                  <a:srgbClr val="0070C0"/>
                </a:solidFill>
              </a:rPr>
            </a:br>
            <a:r>
              <a:rPr lang="ru-RU" sz="3600" b="1" dirty="0" smtClean="0">
                <a:solidFill>
                  <a:srgbClr val="0070C0"/>
                </a:solidFill>
              </a:rPr>
              <a:t>Для нашей совместной работы </a:t>
            </a:r>
            <a:br>
              <a:rPr lang="ru-RU" sz="3600" b="1" dirty="0" smtClean="0">
                <a:solidFill>
                  <a:srgbClr val="0070C0"/>
                </a:solidFill>
              </a:rPr>
            </a:br>
            <a:r>
              <a:rPr lang="ru-RU" sz="3600" b="1" dirty="0" smtClean="0">
                <a:solidFill>
                  <a:srgbClr val="0070C0"/>
                </a:solidFill>
              </a:rPr>
              <a:t>в </a:t>
            </a:r>
            <a:r>
              <a:rPr lang="ru-RU" sz="3600" b="1" dirty="0" err="1" smtClean="0">
                <a:solidFill>
                  <a:srgbClr val="0070C0"/>
                </a:solidFill>
              </a:rPr>
              <a:t>интернет-семинаре</a:t>
            </a:r>
            <a:r>
              <a:rPr lang="ru-RU" sz="3600" b="1" dirty="0" smtClean="0">
                <a:solidFill>
                  <a:srgbClr val="0070C0"/>
                </a:solidFill>
              </a:rPr>
              <a:t> важны:</a:t>
            </a:r>
            <a:br>
              <a:rPr lang="ru-RU" sz="3600" b="1" dirty="0" smtClean="0">
                <a:solidFill>
                  <a:srgbClr val="0070C0"/>
                </a:solidFill>
              </a:rPr>
            </a:br>
            <a:endParaRPr lang="ru-RU" sz="4000" dirty="0">
              <a:solidFill>
                <a:srgbClr val="0070C0"/>
              </a:solidFill>
            </a:endParaRPr>
          </a:p>
        </p:txBody>
      </p:sp>
      <p:sp>
        <p:nvSpPr>
          <p:cNvPr id="3" name="Содержимое 2"/>
          <p:cNvSpPr>
            <a:spLocks noGrp="1"/>
          </p:cNvSpPr>
          <p:nvPr>
            <p:ph sz="half" idx="1"/>
          </p:nvPr>
        </p:nvSpPr>
        <p:spPr>
          <a:xfrm>
            <a:off x="381000" y="1357298"/>
            <a:ext cx="5119694" cy="5143536"/>
          </a:xfrm>
        </p:spPr>
        <p:txBody>
          <a:bodyPr>
            <a:normAutofit/>
          </a:bodyPr>
          <a:lstStyle/>
          <a:p>
            <a:pPr>
              <a:buNone/>
            </a:pPr>
            <a:endParaRPr lang="ru-RU" dirty="0" smtClean="0"/>
          </a:p>
          <a:p>
            <a:r>
              <a:rPr lang="ru-RU" sz="2400" b="1" dirty="0" smtClean="0">
                <a:solidFill>
                  <a:srgbClr val="002060"/>
                </a:solidFill>
              </a:rPr>
              <a:t>Принцип активного участия – это ваше живое участие </a:t>
            </a:r>
            <a:r>
              <a:rPr lang="ru-RU" sz="2400" b="1" dirty="0" smtClean="0">
                <a:solidFill>
                  <a:srgbClr val="002060"/>
                </a:solidFill>
                <a:sym typeface="Wingdings" pitchFamily="2" charset="2"/>
              </a:rPr>
              <a:t></a:t>
            </a:r>
          </a:p>
          <a:p>
            <a:pPr>
              <a:buNone/>
            </a:pPr>
            <a:endParaRPr lang="ru-RU" sz="2400" b="1" dirty="0" smtClean="0">
              <a:solidFill>
                <a:srgbClr val="002060"/>
              </a:solidFill>
            </a:endParaRPr>
          </a:p>
          <a:p>
            <a:r>
              <a:rPr lang="ru-RU" sz="2400" b="1" dirty="0" smtClean="0">
                <a:solidFill>
                  <a:srgbClr val="002060"/>
                </a:solidFill>
              </a:rPr>
              <a:t>Принцип диалога – ваше мнение важно для нашей общей работы, участие должно быть конструктивным</a:t>
            </a:r>
          </a:p>
          <a:p>
            <a:pPr>
              <a:buNone/>
            </a:pPr>
            <a:endParaRPr lang="ru-RU" sz="2400" b="1" dirty="0" smtClean="0">
              <a:solidFill>
                <a:srgbClr val="002060"/>
              </a:solidFill>
            </a:endParaRPr>
          </a:p>
          <a:p>
            <a:r>
              <a:rPr lang="ru-RU" sz="2400" b="1" dirty="0" smtClean="0">
                <a:solidFill>
                  <a:srgbClr val="002060"/>
                </a:solidFill>
              </a:rPr>
              <a:t>Принцип обратной связи – присылайте вопросы, дополнения по теме обсуждения</a:t>
            </a:r>
          </a:p>
          <a:p>
            <a:endParaRPr lang="ru-RU" sz="2400" b="1" dirty="0" smtClean="0"/>
          </a:p>
          <a:p>
            <a:pPr>
              <a:buNone/>
            </a:pPr>
            <a:endParaRPr lang="ru-RU" sz="2400" b="1" dirty="0" smtClean="0"/>
          </a:p>
          <a:p>
            <a:pPr>
              <a:buNone/>
            </a:pPr>
            <a:endParaRPr lang="ru-RU" sz="2400" b="1" dirty="0">
              <a:solidFill>
                <a:srgbClr val="0070C0"/>
              </a:solidFill>
            </a:endParaRPr>
          </a:p>
        </p:txBody>
      </p:sp>
      <p:pic>
        <p:nvPicPr>
          <p:cNvPr id="6" name="Рисунок 5" descr="http://freelibs.com/sites/default/files/field/image/surf.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5357818" y="2285992"/>
            <a:ext cx="3315327" cy="24050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533400"/>
            <a:ext cx="7772400" cy="381000"/>
          </a:xfrm>
        </p:spPr>
        <p:txBody>
          <a:bodyPr>
            <a:normAutofit fontScale="90000"/>
          </a:bodyPr>
          <a:lstStyle/>
          <a:p>
            <a:r>
              <a:rPr lang="ru-RU" dirty="0" smtClean="0"/>
              <a:t/>
            </a:r>
            <a:br>
              <a:rPr lang="ru-RU" dirty="0" smtClean="0"/>
            </a:br>
            <a:r>
              <a:rPr lang="ru-RU" dirty="0" smtClean="0"/>
              <a:t/>
            </a:r>
            <a:br>
              <a:rPr lang="ru-RU" dirty="0" smtClean="0"/>
            </a:br>
            <a:r>
              <a:rPr lang="ru-RU" dirty="0" smtClean="0"/>
              <a:t/>
            </a:r>
            <a:br>
              <a:rPr lang="ru-RU" dirty="0" smtClean="0"/>
            </a:br>
            <a:r>
              <a:rPr lang="ru-RU" sz="3100" b="1" dirty="0" smtClean="0">
                <a:solidFill>
                  <a:srgbClr val="002060"/>
                </a:solidFill>
              </a:rPr>
              <a:t>СЛОВАРИК</a:t>
            </a:r>
            <a:r>
              <a:rPr lang="ru-RU" sz="3100" b="1" dirty="0" smtClean="0"/>
              <a:t>  </a:t>
            </a:r>
            <a:r>
              <a:rPr lang="ru-RU" sz="3100" b="1" dirty="0" smtClean="0">
                <a:solidFill>
                  <a:srgbClr val="FF0000"/>
                </a:solidFill>
              </a:rPr>
              <a:t>ВЕБИНАРА</a:t>
            </a:r>
            <a:r>
              <a:rPr lang="ru-RU" sz="3100" b="1" dirty="0" smtClean="0">
                <a:solidFill>
                  <a:srgbClr val="002060"/>
                </a:solidFill>
              </a:rPr>
              <a:t> </a:t>
            </a:r>
            <a:r>
              <a:rPr lang="ru-RU" sz="3100" b="1" i="1" dirty="0" smtClean="0">
                <a:solidFill>
                  <a:srgbClr val="009900"/>
                </a:solidFill>
              </a:rPr>
              <a:t>(с долей шутки)</a:t>
            </a:r>
            <a:br>
              <a:rPr lang="ru-RU" sz="3100" b="1" i="1" dirty="0" smtClean="0">
                <a:solidFill>
                  <a:srgbClr val="009900"/>
                </a:solidFill>
              </a:rPr>
            </a:br>
            <a:r>
              <a:rPr lang="ru-RU" i="1" dirty="0" smtClean="0">
                <a:solidFill>
                  <a:srgbClr val="009900"/>
                </a:solidFill>
              </a:rPr>
              <a:t/>
            </a:r>
            <a:br>
              <a:rPr lang="ru-RU" i="1" dirty="0" smtClean="0">
                <a:solidFill>
                  <a:srgbClr val="009900"/>
                </a:solidFill>
              </a:rPr>
            </a:br>
            <a:r>
              <a:rPr lang="ru-RU" dirty="0" smtClean="0"/>
              <a:t> </a:t>
            </a:r>
            <a:br>
              <a:rPr lang="ru-RU" dirty="0" smtClean="0"/>
            </a:br>
            <a:endParaRPr lang="ru-RU" dirty="0"/>
          </a:p>
        </p:txBody>
      </p:sp>
      <p:sp>
        <p:nvSpPr>
          <p:cNvPr id="3" name="Подзаголовок 2"/>
          <p:cNvSpPr>
            <a:spLocks noGrp="1"/>
          </p:cNvSpPr>
          <p:nvPr>
            <p:ph type="subTitle" idx="1"/>
          </p:nvPr>
        </p:nvSpPr>
        <p:spPr>
          <a:xfrm>
            <a:off x="381000" y="1447800"/>
            <a:ext cx="8763000" cy="5410200"/>
          </a:xfrm>
        </p:spPr>
        <p:txBody>
          <a:bodyPr>
            <a:normAutofit fontScale="70000" lnSpcReduction="20000"/>
          </a:bodyPr>
          <a:lstStyle/>
          <a:p>
            <a:pPr algn="l"/>
            <a:r>
              <a:rPr lang="ru-RU" b="1" dirty="0" err="1" smtClean="0">
                <a:solidFill>
                  <a:srgbClr val="FF0000"/>
                </a:solidFill>
              </a:rPr>
              <a:t>Вебинар</a:t>
            </a:r>
            <a:r>
              <a:rPr lang="ru-RU" b="1" dirty="0" smtClean="0">
                <a:solidFill>
                  <a:srgbClr val="FF0000"/>
                </a:solidFill>
              </a:rPr>
              <a:t> </a:t>
            </a:r>
            <a:r>
              <a:rPr lang="ru-RU" dirty="0" smtClean="0">
                <a:solidFill>
                  <a:srgbClr val="002060"/>
                </a:solidFill>
              </a:rPr>
              <a:t>– способ обучения в </a:t>
            </a:r>
            <a:r>
              <a:rPr lang="ru-RU" dirty="0" err="1" smtClean="0">
                <a:solidFill>
                  <a:srgbClr val="002060"/>
                </a:solidFill>
              </a:rPr>
              <a:t>медиа-пространстве</a:t>
            </a:r>
            <a:r>
              <a:rPr lang="ru-RU" dirty="0" smtClean="0">
                <a:solidFill>
                  <a:srgbClr val="002060"/>
                </a:solidFill>
              </a:rPr>
              <a:t> для тех, </a:t>
            </a:r>
          </a:p>
          <a:p>
            <a:pPr algn="l"/>
            <a:r>
              <a:rPr lang="ru-RU" dirty="0" smtClean="0">
                <a:solidFill>
                  <a:srgbClr val="002060"/>
                </a:solidFill>
              </a:rPr>
              <a:t>кому не лень учиться с помощью виртуальных каналов общения.</a:t>
            </a:r>
          </a:p>
          <a:p>
            <a:pPr algn="l"/>
            <a:endParaRPr lang="ru-RU" b="1" dirty="0" smtClean="0">
              <a:solidFill>
                <a:srgbClr val="FF0000"/>
              </a:solidFill>
            </a:endParaRPr>
          </a:p>
          <a:p>
            <a:pPr algn="l"/>
            <a:r>
              <a:rPr lang="ru-RU" b="1" dirty="0" smtClean="0">
                <a:solidFill>
                  <a:srgbClr val="FF0000"/>
                </a:solidFill>
              </a:rPr>
              <a:t>Первое окно</a:t>
            </a:r>
            <a:r>
              <a:rPr lang="ru-RU" dirty="0" smtClean="0">
                <a:solidFill>
                  <a:srgbClr val="FF0000"/>
                </a:solidFill>
              </a:rPr>
              <a:t> </a:t>
            </a:r>
            <a:r>
              <a:rPr lang="ru-RU" dirty="0" smtClean="0">
                <a:solidFill>
                  <a:srgbClr val="002060"/>
                </a:solidFill>
              </a:rPr>
              <a:t>–  это кадр на экране справа , где ведущие  с </a:t>
            </a:r>
          </a:p>
          <a:p>
            <a:pPr algn="l"/>
            <a:r>
              <a:rPr lang="ru-RU" dirty="0" smtClean="0">
                <a:solidFill>
                  <a:srgbClr val="002060"/>
                </a:solidFill>
              </a:rPr>
              <a:t>удовольствием общаются между собой.</a:t>
            </a:r>
          </a:p>
          <a:p>
            <a:pPr algn="l"/>
            <a:endParaRPr lang="ru-RU" b="1" dirty="0" smtClean="0">
              <a:solidFill>
                <a:srgbClr val="FF0000"/>
              </a:solidFill>
            </a:endParaRPr>
          </a:p>
          <a:p>
            <a:pPr algn="l"/>
            <a:r>
              <a:rPr lang="ru-RU" b="1" dirty="0" smtClean="0">
                <a:solidFill>
                  <a:srgbClr val="FF0000"/>
                </a:solidFill>
              </a:rPr>
              <a:t>Чат</a:t>
            </a:r>
            <a:r>
              <a:rPr lang="ru-RU" b="1" dirty="0" smtClean="0">
                <a:solidFill>
                  <a:schemeClr val="tx1"/>
                </a:solidFill>
              </a:rPr>
              <a:t> </a:t>
            </a:r>
            <a:r>
              <a:rPr lang="ru-RU" dirty="0" smtClean="0">
                <a:solidFill>
                  <a:srgbClr val="002060"/>
                </a:solidFill>
              </a:rPr>
              <a:t>–  переговорный пункт участников </a:t>
            </a:r>
            <a:r>
              <a:rPr lang="ru-RU" dirty="0" err="1" smtClean="0">
                <a:solidFill>
                  <a:srgbClr val="002060"/>
                </a:solidFill>
              </a:rPr>
              <a:t>вебинара</a:t>
            </a:r>
            <a:r>
              <a:rPr lang="ru-RU" dirty="0" smtClean="0">
                <a:solidFill>
                  <a:srgbClr val="002060"/>
                </a:solidFill>
              </a:rPr>
              <a:t>, находится  </a:t>
            </a:r>
          </a:p>
          <a:p>
            <a:pPr algn="l"/>
            <a:r>
              <a:rPr lang="ru-RU" dirty="0" smtClean="0">
                <a:solidFill>
                  <a:srgbClr val="002060"/>
                </a:solidFill>
              </a:rPr>
              <a:t>внизу экрана.</a:t>
            </a:r>
          </a:p>
          <a:p>
            <a:pPr algn="l"/>
            <a:r>
              <a:rPr lang="ru-RU" dirty="0" smtClean="0">
                <a:solidFill>
                  <a:schemeClr val="tx1"/>
                </a:solidFill>
              </a:rPr>
              <a:t/>
            </a:r>
            <a:br>
              <a:rPr lang="ru-RU" dirty="0" smtClean="0">
                <a:solidFill>
                  <a:schemeClr val="tx1"/>
                </a:solidFill>
              </a:rPr>
            </a:br>
            <a:r>
              <a:rPr lang="ru-RU" b="1" dirty="0" smtClean="0">
                <a:solidFill>
                  <a:srgbClr val="FF0000"/>
                </a:solidFill>
              </a:rPr>
              <a:t>Экран</a:t>
            </a:r>
            <a:r>
              <a:rPr lang="ru-RU" dirty="0" smtClean="0">
                <a:solidFill>
                  <a:schemeClr val="tx1"/>
                </a:solidFill>
              </a:rPr>
              <a:t> </a:t>
            </a:r>
            <a:r>
              <a:rPr lang="ru-RU" dirty="0" smtClean="0">
                <a:solidFill>
                  <a:srgbClr val="002060"/>
                </a:solidFill>
              </a:rPr>
              <a:t>–  это центральное широкое поле, где  ведущие сеют знания . Находится прямо перед вами.</a:t>
            </a:r>
          </a:p>
          <a:p>
            <a:pPr algn="l"/>
            <a:r>
              <a:rPr lang="ru-RU" dirty="0" smtClean="0">
                <a:solidFill>
                  <a:schemeClr val="tx1"/>
                </a:solidFill>
              </a:rPr>
              <a:t/>
            </a:r>
            <a:br>
              <a:rPr lang="ru-RU" dirty="0" smtClean="0">
                <a:solidFill>
                  <a:schemeClr val="tx1"/>
                </a:solidFill>
              </a:rPr>
            </a:br>
            <a:r>
              <a:rPr lang="ru-RU" b="1" dirty="0" smtClean="0">
                <a:solidFill>
                  <a:srgbClr val="FF0000"/>
                </a:solidFill>
              </a:rPr>
              <a:t>Презентация</a:t>
            </a:r>
            <a:r>
              <a:rPr lang="ru-RU" dirty="0" smtClean="0">
                <a:solidFill>
                  <a:schemeClr val="tx1"/>
                </a:solidFill>
              </a:rPr>
              <a:t> </a:t>
            </a:r>
            <a:r>
              <a:rPr lang="ru-RU" dirty="0" smtClean="0">
                <a:solidFill>
                  <a:srgbClr val="002060"/>
                </a:solidFill>
              </a:rPr>
              <a:t>– процесс  показа лучших сторон дела</a:t>
            </a:r>
          </a:p>
          <a:p>
            <a:pPr algn="l"/>
            <a:r>
              <a:rPr lang="ru-RU" dirty="0" smtClean="0">
                <a:solidFill>
                  <a:schemeClr val="tx1"/>
                </a:solidFill>
              </a:rPr>
              <a:t/>
            </a:r>
            <a:br>
              <a:rPr lang="ru-RU" dirty="0" smtClean="0">
                <a:solidFill>
                  <a:schemeClr val="tx1"/>
                </a:solidFill>
              </a:rPr>
            </a:br>
            <a:r>
              <a:rPr lang="ru-RU" b="1" dirty="0" smtClean="0">
                <a:solidFill>
                  <a:srgbClr val="FF0000"/>
                </a:solidFill>
              </a:rPr>
              <a:t>Домашнее задание</a:t>
            </a:r>
            <a:r>
              <a:rPr lang="ru-RU" dirty="0" smtClean="0">
                <a:solidFill>
                  <a:srgbClr val="FF0000"/>
                </a:solidFill>
              </a:rPr>
              <a:t> </a:t>
            </a:r>
            <a:r>
              <a:rPr lang="ru-RU" dirty="0" smtClean="0">
                <a:solidFill>
                  <a:srgbClr val="002060"/>
                </a:solidFill>
              </a:rPr>
              <a:t>– дело, которое будет выполнено вечером, под удивленные вопросы домашних.</a:t>
            </a:r>
          </a:p>
          <a:p>
            <a:pPr algn="l"/>
            <a:endParaRPr lang="ru-RU"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a:xfrm>
            <a:off x="304800" y="571480"/>
            <a:ext cx="8610600" cy="6143668"/>
          </a:xfrm>
        </p:spPr>
        <p:txBody>
          <a:bodyPr>
            <a:normAutofit fontScale="90000"/>
          </a:bodyPr>
          <a:lstStyle/>
          <a:p>
            <a:pPr algn="l"/>
            <a:r>
              <a:rPr lang="ru-RU" dirty="0" smtClean="0"/>
              <a:t/>
            </a:r>
            <a:br>
              <a:rPr lang="ru-RU" dirty="0" smtClean="0"/>
            </a:br>
            <a:r>
              <a:rPr lang="ru-RU" sz="2000" dirty="0" smtClean="0"/>
              <a:t/>
            </a:r>
            <a:br>
              <a:rPr lang="ru-RU" sz="2000" dirty="0" smtClean="0"/>
            </a:br>
            <a:r>
              <a:rPr lang="ru-RU" sz="2000" dirty="0" smtClean="0"/>
              <a:t/>
            </a:r>
            <a:br>
              <a:rPr lang="ru-RU" sz="2000" dirty="0" smtClean="0"/>
            </a:br>
            <a:r>
              <a:rPr lang="ru-RU" sz="2000" dirty="0" smtClean="0"/>
              <a:t/>
            </a:r>
            <a:br>
              <a:rPr lang="ru-RU" sz="2000" dirty="0" smtClean="0"/>
            </a:br>
            <a:r>
              <a:rPr lang="ru-RU" sz="4000" b="1" i="1" dirty="0" smtClean="0">
                <a:solidFill>
                  <a:srgbClr val="000F2E"/>
                </a:solidFill>
              </a:rPr>
              <a:t>Будьте с нами!</a:t>
            </a:r>
            <a:r>
              <a:rPr lang="ru-RU" sz="4000" b="1" u="sng" dirty="0" smtClean="0">
                <a:solidFill>
                  <a:srgbClr val="0033CC"/>
                </a:solidFill>
              </a:rPr>
              <a:t/>
            </a:r>
            <a:br>
              <a:rPr lang="ru-RU" sz="4000" b="1" u="sng" dirty="0" smtClean="0">
                <a:solidFill>
                  <a:srgbClr val="0033CC"/>
                </a:solidFill>
              </a:rPr>
            </a:br>
            <a:r>
              <a:rPr lang="ru-RU" sz="2000" dirty="0" smtClean="0"/>
              <a:t/>
            </a:r>
            <a:br>
              <a:rPr lang="ru-RU" sz="2000" dirty="0" smtClean="0"/>
            </a:br>
            <a:r>
              <a:rPr lang="ru-RU" sz="2000" dirty="0" smtClean="0"/>
              <a:t/>
            </a:r>
            <a:br>
              <a:rPr lang="ru-RU" sz="2000" dirty="0" smtClean="0"/>
            </a:br>
            <a:r>
              <a:rPr lang="ru-RU" sz="2000" dirty="0" smtClean="0"/>
              <a:t/>
            </a:r>
            <a:br>
              <a:rPr lang="ru-RU" sz="2000" dirty="0" smtClean="0"/>
            </a:br>
            <a:r>
              <a:rPr lang="ru-RU" sz="2000" dirty="0" smtClean="0"/>
              <a:t/>
            </a:r>
            <a:br>
              <a:rPr lang="ru-RU" sz="2000" dirty="0" smtClean="0"/>
            </a:br>
            <a:r>
              <a:rPr lang="ru-RU" sz="3600" b="1" dirty="0" smtClean="0">
                <a:solidFill>
                  <a:srgbClr val="002060"/>
                </a:solidFill>
              </a:rPr>
              <a:t>Адрес нашей электронной почты </a:t>
            </a:r>
            <a:br>
              <a:rPr lang="ru-RU" sz="3600" b="1" dirty="0" smtClean="0">
                <a:solidFill>
                  <a:srgbClr val="002060"/>
                </a:solidFill>
              </a:rPr>
            </a:br>
            <a:r>
              <a:rPr lang="ru-RU" sz="3600" b="1" dirty="0" smtClean="0">
                <a:solidFill>
                  <a:srgbClr val="002060"/>
                </a:solidFill>
              </a:rPr>
              <a:t/>
            </a:r>
            <a:br>
              <a:rPr lang="ru-RU" sz="3600" b="1" dirty="0" smtClean="0">
                <a:solidFill>
                  <a:srgbClr val="002060"/>
                </a:solidFill>
              </a:rPr>
            </a:br>
            <a:r>
              <a:rPr lang="ru-RU" sz="3600" b="1" dirty="0" smtClean="0">
                <a:solidFill>
                  <a:srgbClr val="002060"/>
                </a:solidFill>
              </a:rPr>
              <a:t>                                        </a:t>
            </a:r>
            <a:r>
              <a:rPr lang="en-US" sz="3600" b="1" dirty="0" smtClean="0">
                <a:solidFill>
                  <a:srgbClr val="002060"/>
                </a:solidFill>
                <a:hlinkClick r:id="rId2"/>
              </a:rPr>
              <a:t>sestrichest@mail.ru</a:t>
            </a:r>
            <a:r>
              <a:rPr lang="ru-RU" sz="3600" b="1" dirty="0" smtClean="0">
                <a:solidFill>
                  <a:srgbClr val="002060"/>
                </a:solidFill>
              </a:rPr>
              <a:t/>
            </a:r>
            <a:br>
              <a:rPr lang="ru-RU" sz="3600" b="1" dirty="0" smtClean="0">
                <a:solidFill>
                  <a:srgbClr val="002060"/>
                </a:solidFill>
              </a:rPr>
            </a:br>
            <a:r>
              <a:rPr lang="ru-RU" sz="3600" b="1" dirty="0" smtClean="0">
                <a:solidFill>
                  <a:srgbClr val="002060"/>
                </a:solidFill>
              </a:rPr>
              <a:t/>
            </a:r>
            <a:br>
              <a:rPr lang="ru-RU" sz="3600" b="1" dirty="0" smtClean="0">
                <a:solidFill>
                  <a:srgbClr val="002060"/>
                </a:solidFill>
              </a:rPr>
            </a:br>
            <a:r>
              <a:rPr lang="ru-RU" sz="3600" b="1" dirty="0" smtClean="0">
                <a:solidFill>
                  <a:srgbClr val="002060"/>
                </a:solidFill>
              </a:rPr>
              <a:t>Телефон для связи:   </a:t>
            </a:r>
            <a:r>
              <a:rPr lang="ru-RU" sz="3600" b="1" dirty="0" smtClean="0">
                <a:solidFill>
                  <a:srgbClr val="002060"/>
                </a:solidFill>
                <a:hlinkClick r:id="rId2"/>
              </a:rPr>
              <a:t>8-903-068-01-67</a:t>
            </a:r>
            <a:r>
              <a:rPr lang="ru-RU" sz="3600" b="1" u="sng" dirty="0" smtClean="0">
                <a:solidFill>
                  <a:srgbClr val="0033CC"/>
                </a:solidFill>
              </a:rPr>
              <a:t/>
            </a:r>
            <a:br>
              <a:rPr lang="ru-RU" sz="3600" b="1" u="sng" dirty="0" smtClean="0">
                <a:solidFill>
                  <a:srgbClr val="0033CC"/>
                </a:solidFill>
              </a:rPr>
            </a:br>
            <a:r>
              <a:rPr lang="ru-RU" sz="3600" b="1" u="sng" dirty="0" smtClean="0">
                <a:solidFill>
                  <a:srgbClr val="0033CC"/>
                </a:solidFill>
              </a:rPr>
              <a:t/>
            </a:r>
            <a:br>
              <a:rPr lang="ru-RU" sz="3600" b="1" u="sng" dirty="0" smtClean="0">
                <a:solidFill>
                  <a:srgbClr val="0033CC"/>
                </a:solidFill>
              </a:rPr>
            </a:br>
            <a:r>
              <a:rPr lang="ru-RU" sz="3600" b="1" dirty="0" smtClean="0">
                <a:solidFill>
                  <a:srgbClr val="002060"/>
                </a:solidFill>
              </a:rPr>
              <a:t>Сайт </a:t>
            </a:r>
            <a:r>
              <a:rPr lang="ru-RU" sz="3600" b="1" dirty="0" err="1" smtClean="0">
                <a:solidFill>
                  <a:srgbClr val="002060"/>
                </a:solidFill>
              </a:rPr>
              <a:t>сестричества</a:t>
            </a:r>
            <a:r>
              <a:rPr lang="ru-RU" sz="3600" b="1" dirty="0" smtClean="0">
                <a:solidFill>
                  <a:srgbClr val="002060"/>
                </a:solidFill>
              </a:rPr>
              <a:t>: </a:t>
            </a:r>
            <a:r>
              <a:rPr lang="en-US" sz="3600" b="1" dirty="0" smtClean="0">
                <a:solidFill>
                  <a:srgbClr val="0040C0"/>
                </a:solidFill>
                <a:hlinkClick r:id="rId3"/>
              </a:rPr>
              <a:t>http://pokrov.orthodox.ru/</a:t>
            </a:r>
            <a:r>
              <a:rPr lang="ru-RU" sz="3600" b="1" dirty="0" smtClean="0">
                <a:solidFill>
                  <a:srgbClr val="0040C0"/>
                </a:solidFill>
              </a:rPr>
              <a:t> </a:t>
            </a:r>
            <a:r>
              <a:rPr lang="ru-RU" sz="4000" dirty="0" smtClean="0">
                <a:solidFill>
                  <a:srgbClr val="0040C0"/>
                </a:solidFill>
              </a:rPr>
              <a:t/>
            </a:r>
            <a:br>
              <a:rPr lang="ru-RU" sz="4000" dirty="0" smtClean="0">
                <a:solidFill>
                  <a:srgbClr val="0040C0"/>
                </a:solidFill>
              </a:rPr>
            </a:br>
            <a:r>
              <a:rPr lang="ru-RU" sz="4000" b="1" dirty="0" smtClean="0">
                <a:solidFill>
                  <a:srgbClr val="002060"/>
                </a:solidFill>
              </a:rPr>
              <a:t/>
            </a:r>
            <a:br>
              <a:rPr lang="ru-RU" sz="4000" b="1" dirty="0" smtClean="0">
                <a:solidFill>
                  <a:srgbClr val="002060"/>
                </a:solidFill>
              </a:rPr>
            </a:br>
            <a:r>
              <a:rPr lang="ru-RU" sz="4000" dirty="0" smtClean="0">
                <a:solidFill>
                  <a:srgbClr val="0040C0"/>
                </a:solidFill>
              </a:rPr>
              <a:t/>
            </a:r>
            <a:br>
              <a:rPr lang="ru-RU" sz="4000" dirty="0" smtClean="0">
                <a:solidFill>
                  <a:srgbClr val="0040C0"/>
                </a:solidFill>
              </a:rPr>
            </a:br>
            <a:r>
              <a:rPr lang="ru-RU" sz="4000" b="1" dirty="0" smtClean="0"/>
              <a:t/>
            </a:r>
            <a:br>
              <a:rPr lang="ru-RU" sz="4000" b="1" dirty="0" smtClean="0"/>
            </a:br>
            <a:r>
              <a:rPr lang="ru-RU" sz="2700" b="1" dirty="0" smtClean="0"/>
              <a:t/>
            </a:r>
            <a:br>
              <a:rPr lang="ru-RU" sz="2700" b="1" dirty="0" smtClean="0"/>
            </a:br>
            <a:r>
              <a:rPr lang="ru-RU" sz="2700" b="1" dirty="0" smtClean="0"/>
              <a:t/>
            </a:r>
            <a:br>
              <a:rPr lang="ru-RU" sz="2700" b="1" dirty="0" smtClean="0"/>
            </a:br>
            <a:endParaRPr lang="ru-RU" sz="2700" b="1" dirty="0" smtClean="0"/>
          </a:p>
        </p:txBody>
      </p:sp>
      <p:pic>
        <p:nvPicPr>
          <p:cNvPr id="4" name="Содержимое 3" descr="садовая горихвостка.jpeg"/>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6286512" y="214290"/>
            <a:ext cx="2650081" cy="1643050"/>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381000"/>
            <a:ext cx="6934200" cy="762000"/>
          </a:xfrm>
        </p:spPr>
        <p:txBody>
          <a:bodyPr>
            <a:normAutofit fontScale="90000"/>
          </a:bodyPr>
          <a:lstStyle/>
          <a:p>
            <a:pPr algn="l"/>
            <a:r>
              <a:rPr lang="ru-RU" b="1" dirty="0" smtClean="0">
                <a:solidFill>
                  <a:srgbClr val="996633"/>
                </a:solidFill>
              </a:rPr>
              <a:t/>
            </a:r>
            <a:br>
              <a:rPr lang="ru-RU" b="1" dirty="0" smtClean="0">
                <a:solidFill>
                  <a:srgbClr val="996633"/>
                </a:solidFill>
              </a:rPr>
            </a:br>
            <a:r>
              <a:rPr lang="ru-RU" b="1" dirty="0" smtClean="0">
                <a:solidFill>
                  <a:srgbClr val="996633"/>
                </a:solidFill>
              </a:rPr>
              <a:t>Даем не рыбку, но удочку </a:t>
            </a:r>
            <a:r>
              <a:rPr lang="ru-RU" dirty="0" smtClean="0">
                <a:solidFill>
                  <a:srgbClr val="996633"/>
                </a:solidFill>
              </a:rPr>
              <a:t>…</a:t>
            </a:r>
            <a:br>
              <a:rPr lang="ru-RU" dirty="0" smtClean="0">
                <a:solidFill>
                  <a:srgbClr val="996633"/>
                </a:solidFill>
              </a:rPr>
            </a:br>
            <a:endParaRPr lang="ru-RU" dirty="0"/>
          </a:p>
        </p:txBody>
      </p:sp>
      <p:pic>
        <p:nvPicPr>
          <p:cNvPr id="5" name="Picture 2" descr="D:\фото\иконы\Св.Пафнутий Боровской-Нестеров.jpg"/>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bwMode="auto">
          <a:xfrm>
            <a:off x="609600" y="1524000"/>
            <a:ext cx="3615880" cy="4343400"/>
          </a:xfrm>
          <a:prstGeom prst="rect">
            <a:avLst/>
          </a:prstGeom>
          <a:noFill/>
          <a:ln w="57150">
            <a:solidFill>
              <a:schemeClr val="bg2">
                <a:lumMod val="75000"/>
              </a:schemeClr>
            </a:solidFill>
          </a:ln>
        </p:spPr>
      </p:pic>
      <p:pic>
        <p:nvPicPr>
          <p:cNvPr id="7" name="Picture 3" descr="D:\фото\сбор картинок\еще\рыбка ОА.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073177">
            <a:off x="7807650" y="151973"/>
            <a:ext cx="887801" cy="1128712"/>
          </a:xfrm>
          <a:prstGeom prst="rect">
            <a:avLst/>
          </a:prstGeom>
          <a:noFill/>
        </p:spPr>
      </p:pic>
      <p:sp>
        <p:nvSpPr>
          <p:cNvPr id="8" name="Заголовок 1"/>
          <p:cNvSpPr>
            <a:spLocks noGrp="1"/>
          </p:cNvSpPr>
          <p:nvPr>
            <p:ph sz="half" idx="2"/>
          </p:nvPr>
        </p:nvSpPr>
        <p:spPr>
          <a:xfrm>
            <a:off x="4267200" y="1371600"/>
            <a:ext cx="4876800" cy="5486400"/>
          </a:xfrm>
        </p:spPr>
        <p:txBody>
          <a:bodyPr>
            <a:noAutofit/>
          </a:bodyPr>
          <a:lstStyle/>
          <a:p>
            <a:pPr algn="ctr">
              <a:buNone/>
            </a:pPr>
            <a:r>
              <a:rPr lang="ru-RU" sz="2800" b="1" dirty="0" smtClean="0">
                <a:solidFill>
                  <a:schemeClr val="hlink"/>
                </a:solidFill>
              </a:rPr>
              <a:t>Ожидаемые результаты </a:t>
            </a:r>
            <a:br>
              <a:rPr lang="ru-RU" sz="2800" b="1" dirty="0" smtClean="0">
                <a:solidFill>
                  <a:schemeClr val="hlink"/>
                </a:solidFill>
              </a:rPr>
            </a:br>
            <a:r>
              <a:rPr lang="ru-RU" sz="2800" b="1" dirty="0" smtClean="0">
                <a:solidFill>
                  <a:schemeClr val="hlink"/>
                </a:solidFill>
              </a:rPr>
              <a:t>от  работы нашей </a:t>
            </a:r>
            <a:br>
              <a:rPr lang="ru-RU" sz="2800" b="1" dirty="0" smtClean="0">
                <a:solidFill>
                  <a:schemeClr val="hlink"/>
                </a:solidFill>
              </a:rPr>
            </a:br>
            <a:r>
              <a:rPr lang="ru-RU" sz="2800" b="1" dirty="0" smtClean="0">
                <a:solidFill>
                  <a:schemeClr val="hlink"/>
                </a:solidFill>
              </a:rPr>
              <a:t>с вами</a:t>
            </a:r>
          </a:p>
          <a:p>
            <a:pPr lvl="1">
              <a:buNone/>
            </a:pPr>
            <a:r>
              <a:rPr lang="ru-RU" dirty="0" smtClean="0">
                <a:solidFill>
                  <a:srgbClr val="002060"/>
                </a:solidFill>
              </a:rPr>
              <a:t>     </a:t>
            </a:r>
            <a:r>
              <a:rPr lang="ru-RU" b="1" dirty="0" smtClean="0">
                <a:solidFill>
                  <a:srgbClr val="996633"/>
                </a:solidFill>
                <a:latin typeface="+mj-lt"/>
                <a:ea typeface="+mj-ea"/>
                <a:cs typeface="+mj-cs"/>
              </a:rPr>
              <a:t>Мы рассчитываем :</a:t>
            </a:r>
          </a:p>
          <a:p>
            <a:pPr lvl="1"/>
            <a:r>
              <a:rPr lang="ru-RU" dirty="0" smtClean="0">
                <a:solidFill>
                  <a:srgbClr val="002060"/>
                </a:solidFill>
              </a:rPr>
              <a:t>на вашу снисходительность</a:t>
            </a:r>
          </a:p>
          <a:p>
            <a:pPr lvl="1"/>
            <a:r>
              <a:rPr lang="ru-RU" dirty="0" smtClean="0">
                <a:solidFill>
                  <a:srgbClr val="002060"/>
                </a:solidFill>
              </a:rPr>
              <a:t>на вашу внимательность</a:t>
            </a:r>
          </a:p>
          <a:p>
            <a:pPr lvl="1"/>
            <a:r>
              <a:rPr lang="ru-RU" dirty="0" smtClean="0">
                <a:solidFill>
                  <a:srgbClr val="002060"/>
                </a:solidFill>
              </a:rPr>
              <a:t> на ваше желание вникнуть       в суть материала</a:t>
            </a:r>
          </a:p>
          <a:p>
            <a:pPr lvl="1"/>
            <a:r>
              <a:rPr lang="ru-RU" dirty="0" smtClean="0">
                <a:solidFill>
                  <a:srgbClr val="002060"/>
                </a:solidFill>
              </a:rPr>
              <a:t>на желание развиваться и самообразовываться</a:t>
            </a:r>
          </a:p>
          <a:p>
            <a:pPr lvl="1"/>
            <a:r>
              <a:rPr lang="ru-RU" dirty="0" smtClean="0">
                <a:solidFill>
                  <a:srgbClr val="002060"/>
                </a:solidFill>
              </a:rPr>
              <a:t>на нашу с вами обратную связь</a:t>
            </a:r>
            <a:endParaRPr lang="ru-RU" sz="2800" b="1" dirty="0" smtClean="0">
              <a:solidFill>
                <a:schemeClr val="hlink"/>
              </a:solidFill>
            </a:endParaRPr>
          </a:p>
        </p:txBody>
      </p:sp>
      <p:sp>
        <p:nvSpPr>
          <p:cNvPr id="9" name="Прямоугольник 8"/>
          <p:cNvSpPr/>
          <p:nvPr/>
        </p:nvSpPr>
        <p:spPr>
          <a:xfrm>
            <a:off x="304800" y="6096000"/>
            <a:ext cx="3657600" cy="923330"/>
          </a:xfrm>
          <a:prstGeom prst="rect">
            <a:avLst/>
          </a:prstGeom>
        </p:spPr>
        <p:txBody>
          <a:bodyPr wrap="square">
            <a:spAutoFit/>
          </a:bodyPr>
          <a:lstStyle/>
          <a:p>
            <a:pPr algn="ctr"/>
            <a:r>
              <a:rPr lang="ru-RU" dirty="0" smtClean="0">
                <a:solidFill>
                  <a:schemeClr val="tx1">
                    <a:lumMod val="65000"/>
                    <a:lumOff val="35000"/>
                  </a:schemeClr>
                </a:solidFill>
              </a:rPr>
              <a:t>Святой </a:t>
            </a:r>
            <a:r>
              <a:rPr lang="ru-RU" dirty="0" err="1" smtClean="0">
                <a:solidFill>
                  <a:schemeClr val="tx1">
                    <a:lumMod val="65000"/>
                    <a:lumOff val="35000"/>
                  </a:schemeClr>
                </a:solidFill>
              </a:rPr>
              <a:t>Пафнутий</a:t>
            </a:r>
            <a:r>
              <a:rPr lang="ru-RU" dirty="0" smtClean="0">
                <a:solidFill>
                  <a:schemeClr val="tx1">
                    <a:lumMod val="65000"/>
                    <a:lumOff val="35000"/>
                  </a:schemeClr>
                </a:solidFill>
              </a:rPr>
              <a:t> </a:t>
            </a:r>
            <a:r>
              <a:rPr lang="ru-RU" dirty="0" err="1" smtClean="0">
                <a:solidFill>
                  <a:schemeClr val="tx1">
                    <a:lumMod val="65000"/>
                    <a:lumOff val="35000"/>
                  </a:schemeClr>
                </a:solidFill>
              </a:rPr>
              <a:t>Боровской</a:t>
            </a:r>
            <a:r>
              <a:rPr lang="ru-RU" dirty="0" smtClean="0">
                <a:solidFill>
                  <a:schemeClr val="tx1">
                    <a:lumMod val="65000"/>
                    <a:lumOff val="35000"/>
                  </a:schemeClr>
                </a:solidFill>
              </a:rPr>
              <a:t> </a:t>
            </a:r>
          </a:p>
          <a:p>
            <a:pPr algn="ctr"/>
            <a:r>
              <a:rPr lang="ru-RU" dirty="0" smtClean="0">
                <a:solidFill>
                  <a:schemeClr val="tx1">
                    <a:lumMod val="65000"/>
                    <a:lumOff val="35000"/>
                  </a:schemeClr>
                </a:solidFill>
              </a:rPr>
              <a:t>картина Нестерова М.А. </a:t>
            </a:r>
            <a:r>
              <a:rPr lang="ru-RU" b="1" dirty="0" smtClean="0">
                <a:solidFill>
                  <a:schemeClr val="tx1">
                    <a:lumMod val="65000"/>
                    <a:lumOff val="35000"/>
                  </a:schemeClr>
                </a:solidFill>
              </a:rPr>
              <a:t/>
            </a:r>
            <a:br>
              <a:rPr lang="ru-RU" b="1" dirty="0" smtClean="0">
                <a:solidFill>
                  <a:schemeClr val="tx1">
                    <a:lumMod val="65000"/>
                    <a:lumOff val="35000"/>
                  </a:schemeClr>
                </a:solidFill>
              </a:rPr>
            </a:br>
            <a:endParaRPr lang="ru-RU"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0"/>
          <a:ext cx="5638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a:xfrm>
            <a:off x="4953000" y="214290"/>
            <a:ext cx="4191000" cy="6643710"/>
          </a:xfrm>
        </p:spPr>
        <p:txBody>
          <a:bodyPr>
            <a:noAutofit/>
          </a:bodyPr>
          <a:lstStyle/>
          <a:p>
            <a:r>
              <a:rPr lang="ru-RU" sz="2400" b="1" dirty="0" smtClean="0">
                <a:solidFill>
                  <a:srgbClr val="990000"/>
                </a:solidFill>
              </a:rPr>
              <a:t/>
            </a:r>
            <a:br>
              <a:rPr lang="ru-RU" sz="2400" b="1" dirty="0" smtClean="0">
                <a:solidFill>
                  <a:srgbClr val="990000"/>
                </a:solidFill>
              </a:rPr>
            </a:br>
            <a:r>
              <a:rPr lang="ru-RU" sz="2400" b="1" dirty="0" smtClean="0">
                <a:solidFill>
                  <a:srgbClr val="990000"/>
                </a:solidFill>
              </a:rPr>
              <a:t/>
            </a:r>
            <a:br>
              <a:rPr lang="ru-RU" sz="2400" b="1" dirty="0" smtClean="0">
                <a:solidFill>
                  <a:srgbClr val="990000"/>
                </a:solidFill>
              </a:rPr>
            </a:br>
            <a:r>
              <a:rPr lang="ru-RU" sz="2400" b="1" dirty="0" smtClean="0">
                <a:solidFill>
                  <a:srgbClr val="00297A"/>
                </a:solidFill>
              </a:rPr>
              <a:t>Храм освящен в честь </a:t>
            </a:r>
            <a:br>
              <a:rPr lang="ru-RU" sz="2400" b="1" dirty="0" smtClean="0">
                <a:solidFill>
                  <a:srgbClr val="00297A"/>
                </a:solidFill>
              </a:rPr>
            </a:br>
            <a:r>
              <a:rPr lang="ru-RU" sz="2400" b="1" dirty="0" smtClean="0">
                <a:solidFill>
                  <a:srgbClr val="00297A"/>
                </a:solidFill>
              </a:rPr>
              <a:t>святого преподобного Серафима </a:t>
            </a:r>
            <a:r>
              <a:rPr lang="ru-RU" sz="2400" b="1" dirty="0" err="1" smtClean="0">
                <a:solidFill>
                  <a:srgbClr val="00297A"/>
                </a:solidFill>
              </a:rPr>
              <a:t>Вырицкого</a:t>
            </a:r>
            <a:r>
              <a:rPr lang="ru-RU" sz="2400" dirty="0" smtClean="0">
                <a:solidFill>
                  <a:srgbClr val="00297A"/>
                </a:solidFill>
              </a:rPr>
              <a:t/>
            </a:r>
            <a:br>
              <a:rPr lang="ru-RU" sz="2400" dirty="0" smtClean="0">
                <a:solidFill>
                  <a:srgbClr val="00297A"/>
                </a:solidFill>
              </a:rPr>
            </a:br>
            <a:r>
              <a:rPr lang="ru-RU" sz="2400" dirty="0" smtClean="0">
                <a:solidFill>
                  <a:srgbClr val="00297A"/>
                </a:solidFill>
              </a:rPr>
              <a:t/>
            </a:r>
            <a:br>
              <a:rPr lang="ru-RU" sz="2400" dirty="0" smtClean="0">
                <a:solidFill>
                  <a:srgbClr val="00297A"/>
                </a:solidFill>
              </a:rPr>
            </a:br>
            <a:r>
              <a:rPr lang="ru-RU" sz="2400" b="1" dirty="0" smtClean="0">
                <a:solidFill>
                  <a:srgbClr val="00297A"/>
                </a:solidFill>
              </a:rPr>
              <a:t>Сестричество святых    </a:t>
            </a:r>
            <a:r>
              <a:rPr lang="ru-RU" sz="2400" b="1" dirty="0" err="1" smtClean="0">
                <a:solidFill>
                  <a:srgbClr val="00297A"/>
                </a:solidFill>
              </a:rPr>
              <a:t>преподобномучениц</a:t>
            </a:r>
            <a:r>
              <a:rPr lang="ru-RU" sz="2400" b="1" dirty="0" smtClean="0">
                <a:solidFill>
                  <a:srgbClr val="00297A"/>
                </a:solidFill>
              </a:rPr>
              <a:t> великой княгини </a:t>
            </a:r>
            <a:r>
              <a:rPr lang="ru-RU" sz="2400" b="1" dirty="0" err="1" smtClean="0">
                <a:solidFill>
                  <a:srgbClr val="00297A"/>
                </a:solidFill>
              </a:rPr>
              <a:t>Елисаветы</a:t>
            </a:r>
            <a:r>
              <a:rPr lang="ru-RU" sz="2400" b="1" dirty="0" smtClean="0">
                <a:solidFill>
                  <a:srgbClr val="00297A"/>
                </a:solidFill>
              </a:rPr>
              <a:t> </a:t>
            </a:r>
            <a:br>
              <a:rPr lang="ru-RU" sz="2400" b="1" dirty="0" smtClean="0">
                <a:solidFill>
                  <a:srgbClr val="00297A"/>
                </a:solidFill>
              </a:rPr>
            </a:br>
            <a:r>
              <a:rPr lang="ru-RU" sz="2400" b="1" dirty="0" smtClean="0">
                <a:solidFill>
                  <a:srgbClr val="00297A"/>
                </a:solidFill>
              </a:rPr>
              <a:t>и инокини Варвары</a:t>
            </a:r>
            <a:r>
              <a:rPr lang="ru-RU" sz="2400" dirty="0" smtClean="0">
                <a:solidFill>
                  <a:srgbClr val="00297A"/>
                </a:solidFill>
              </a:rPr>
              <a:t/>
            </a:r>
            <a:br>
              <a:rPr lang="ru-RU" sz="2400" dirty="0" smtClean="0">
                <a:solidFill>
                  <a:srgbClr val="00297A"/>
                </a:solidFill>
              </a:rPr>
            </a:br>
            <a:r>
              <a:rPr lang="ru-RU" sz="2400" dirty="0" smtClean="0">
                <a:solidFill>
                  <a:srgbClr val="00297A"/>
                </a:solidFill>
              </a:rPr>
              <a:t/>
            </a:r>
            <a:br>
              <a:rPr lang="ru-RU" sz="2400" dirty="0" smtClean="0">
                <a:solidFill>
                  <a:srgbClr val="00297A"/>
                </a:solidFill>
              </a:rPr>
            </a:br>
            <a:r>
              <a:rPr lang="ru-RU" sz="2400" b="1" dirty="0" err="1" smtClean="0">
                <a:solidFill>
                  <a:srgbClr val="00297A"/>
                </a:solidFill>
              </a:rPr>
              <a:t>Душепопечительский</a:t>
            </a:r>
            <a:r>
              <a:rPr lang="ru-RU" sz="2400" b="1" dirty="0" smtClean="0">
                <a:solidFill>
                  <a:srgbClr val="00297A"/>
                </a:solidFill>
              </a:rPr>
              <a:t> центр «Омофор»</a:t>
            </a:r>
            <a:br>
              <a:rPr lang="ru-RU" sz="2400" b="1" dirty="0" smtClean="0">
                <a:solidFill>
                  <a:srgbClr val="00297A"/>
                </a:solidFill>
              </a:rPr>
            </a:br>
            <a:r>
              <a:rPr lang="ru-RU" sz="2400" b="1" dirty="0" smtClean="0">
                <a:solidFill>
                  <a:srgbClr val="00297A"/>
                </a:solidFill>
              </a:rPr>
              <a:t/>
            </a:r>
            <a:br>
              <a:rPr lang="ru-RU" sz="2400" b="1" dirty="0" smtClean="0">
                <a:solidFill>
                  <a:srgbClr val="00297A"/>
                </a:solidFill>
              </a:rPr>
            </a:br>
            <a:r>
              <a:rPr lang="ru-RU" sz="2400" b="1" u="sng" dirty="0" err="1" smtClean="0">
                <a:solidFill>
                  <a:srgbClr val="00297A"/>
                </a:solidFill>
                <a:latin typeface="+mn-lt"/>
              </a:rPr>
              <a:t>Марфо-Мариинская</a:t>
            </a:r>
            <a:r>
              <a:rPr lang="ru-RU" sz="2400" b="1" u="sng" dirty="0" smtClean="0">
                <a:solidFill>
                  <a:srgbClr val="00297A"/>
                </a:solidFill>
                <a:latin typeface="+mn-lt"/>
              </a:rPr>
              <a:t> община </a:t>
            </a:r>
            <a:r>
              <a:rPr lang="ru-RU" sz="2400" b="1" dirty="0" smtClean="0">
                <a:solidFill>
                  <a:srgbClr val="00297A"/>
                </a:solidFill>
                <a:latin typeface="+mn-lt"/>
              </a:rPr>
              <a:t>братьев и сестер милосердия, зависимых и их </a:t>
            </a:r>
            <a:r>
              <a:rPr lang="ru-RU" sz="2400" b="1" dirty="0" err="1" smtClean="0">
                <a:solidFill>
                  <a:srgbClr val="00297A"/>
                </a:solidFill>
                <a:latin typeface="+mn-lt"/>
              </a:rPr>
              <a:t>созависимых</a:t>
            </a:r>
            <a:r>
              <a:rPr lang="ru-RU" sz="2400" b="1" dirty="0" smtClean="0">
                <a:solidFill>
                  <a:srgbClr val="00297A"/>
                </a:solidFill>
                <a:latin typeface="+mn-lt"/>
              </a:rPr>
              <a:t> родственников, прихожан</a:t>
            </a:r>
            <a:br>
              <a:rPr lang="ru-RU" sz="2400" b="1" dirty="0" smtClean="0">
                <a:solidFill>
                  <a:srgbClr val="00297A"/>
                </a:solidFill>
                <a:latin typeface="+mn-lt"/>
              </a:rPr>
            </a:br>
            <a:r>
              <a:rPr lang="ru-RU" sz="2400" b="1" dirty="0" smtClean="0">
                <a:solidFill>
                  <a:srgbClr val="002060"/>
                </a:solidFill>
                <a:latin typeface="+mn-lt"/>
              </a:rPr>
              <a:t/>
            </a:r>
            <a:br>
              <a:rPr lang="ru-RU" sz="2400" b="1" dirty="0" smtClean="0">
                <a:solidFill>
                  <a:srgbClr val="002060"/>
                </a:solidFill>
                <a:latin typeface="+mn-lt"/>
              </a:rPr>
            </a:br>
            <a:r>
              <a:rPr lang="ru-RU" sz="2400" dirty="0" smtClean="0"/>
              <a:t/>
            </a:r>
            <a:br>
              <a:rPr lang="ru-RU" sz="2400" dirty="0" smtClean="0"/>
            </a:br>
            <a:endParaRPr lang="ru-RU" sz="2400" dirty="0"/>
          </a:p>
        </p:txBody>
      </p:sp>
      <p:sp>
        <p:nvSpPr>
          <p:cNvPr id="5" name="Заголовок 1"/>
          <p:cNvSpPr txBox="1">
            <a:spLocks/>
          </p:cNvSpPr>
          <p:nvPr/>
        </p:nvSpPr>
        <p:spPr>
          <a:xfrm>
            <a:off x="142844" y="4857760"/>
            <a:ext cx="4572032" cy="1643074"/>
          </a:xfrm>
          <a:prstGeom prst="rect">
            <a:avLst/>
          </a:prstGeom>
        </p:spPr>
        <p:txBody>
          <a:bodyPr vert="horz" lIns="91440" tIns="45720" rIns="91440" bIns="45720" rtlCol="0" anchor="ctr">
            <a:noAutofit/>
          </a:bodyPr>
          <a:lstStyle/>
          <a:p>
            <a:pPr lvl="0" algn="ctr">
              <a:spcBef>
                <a:spcPct val="0"/>
              </a:spcBef>
              <a:defRPr/>
            </a:pPr>
            <a:r>
              <a:rPr kumimoji="0" lang="ru-RU" sz="2400" b="1" i="0" u="none" strike="noStrike" kern="1200" cap="none" spc="0" normalizeH="0" baseline="0" noProof="0" dirty="0" smtClean="0">
                <a:ln>
                  <a:noFill/>
                </a:ln>
                <a:solidFill>
                  <a:srgbClr val="00297A"/>
                </a:solidFill>
                <a:effectLst/>
                <a:uLnTx/>
                <a:uFillTx/>
                <a:latin typeface="+mj-lt"/>
                <a:ea typeface="+mj-ea"/>
                <a:cs typeface="+mj-cs"/>
              </a:rPr>
              <a:t>Учебно-методический  ресурсный центр </a:t>
            </a:r>
          </a:p>
          <a:p>
            <a:pPr lvl="0" algn="ctr">
              <a:spcBef>
                <a:spcPct val="0"/>
              </a:spcBef>
              <a:defRPr/>
            </a:pPr>
            <a:r>
              <a:rPr kumimoji="0" lang="ru-RU" sz="2400" b="1" i="0" u="none" strike="noStrike" kern="1200" cap="none" spc="0" normalizeH="0" baseline="0" noProof="0" dirty="0" smtClean="0">
                <a:ln>
                  <a:noFill/>
                </a:ln>
                <a:solidFill>
                  <a:srgbClr val="00297A"/>
                </a:solidFill>
                <a:effectLst/>
                <a:uLnTx/>
                <a:uFillTx/>
                <a:latin typeface="+mj-lt"/>
                <a:ea typeface="+mj-ea"/>
                <a:cs typeface="+mj-cs"/>
              </a:rPr>
              <a:t>по работе с родственниками наркозависимых</a:t>
            </a:r>
            <a:r>
              <a:rPr kumimoji="0" lang="ru-RU" sz="2400" b="1" i="0" u="none" strike="noStrike" kern="1200" cap="none" spc="0" normalizeH="0" baseline="0" noProof="0" dirty="0" smtClean="0">
                <a:ln>
                  <a:noFill/>
                </a:ln>
                <a:solidFill>
                  <a:schemeClr val="accent6">
                    <a:lumMod val="50000"/>
                  </a:schemeClr>
                </a:solidFill>
                <a:effectLst/>
                <a:uLnTx/>
                <a:uFillTx/>
                <a:latin typeface="+mj-lt"/>
                <a:ea typeface="+mj-ea"/>
                <a:cs typeface="+mj-cs"/>
              </a:rPr>
              <a:t/>
            </a:r>
            <a:br>
              <a:rPr kumimoji="0" lang="ru-RU" sz="2400" b="1" i="0" u="none" strike="noStrike" kern="1200" cap="none" spc="0" normalizeH="0" baseline="0" noProof="0" dirty="0" smtClean="0">
                <a:ln>
                  <a:noFill/>
                </a:ln>
                <a:solidFill>
                  <a:schemeClr val="accent6">
                    <a:lumMod val="50000"/>
                  </a:schemeClr>
                </a:solidFill>
                <a:effectLst/>
                <a:uLnTx/>
                <a:uFillTx/>
                <a:latin typeface="+mj-lt"/>
                <a:ea typeface="+mj-ea"/>
                <a:cs typeface="+mj-cs"/>
              </a:rPr>
            </a:br>
            <a:endParaRPr kumimoji="0" lang="ru-RU" sz="2400" b="1" i="0" u="none" strike="noStrike" kern="1200" cap="none" spc="0" normalizeH="0" baseline="0" noProof="0" dirty="0">
              <a:ln>
                <a:noFill/>
              </a:ln>
              <a:solidFill>
                <a:schemeClr val="accent6">
                  <a:lumMod val="50000"/>
                </a:schemeClr>
              </a:solidFill>
              <a:effectLst/>
              <a:uLnTx/>
              <a:uFillTx/>
              <a:latin typeface="+mj-lt"/>
              <a:ea typeface="+mj-ea"/>
              <a:cs typeface="+mj-cs"/>
            </a:endParaRPr>
          </a:p>
        </p:txBody>
      </p:sp>
      <p:sp>
        <p:nvSpPr>
          <p:cNvPr id="6" name="Равнобедренный треугольник 5"/>
          <p:cNvSpPr/>
          <p:nvPr/>
        </p:nvSpPr>
        <p:spPr>
          <a:xfrm rot="13280729" flipV="1">
            <a:off x="-122070" y="1800165"/>
            <a:ext cx="3439411" cy="648884"/>
          </a:xfrm>
          <a:prstGeom prst="triangle">
            <a:avLst>
              <a:gd name="adj" fmla="val 98426"/>
            </a:avLst>
          </a:prstGeom>
          <a:solidFill>
            <a:schemeClr val="tx2">
              <a:lumMod val="40000"/>
              <a:lumOff val="60000"/>
            </a:schemeClr>
          </a:solidFill>
          <a:ln w="57150">
            <a:solidFill>
              <a:schemeClr val="tx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tx1"/>
                </a:solidFill>
              </a:rPr>
              <a:t>УМЦ</a:t>
            </a:r>
            <a:endParaRPr lang="ru-RU" sz="2400" b="1" dirty="0">
              <a:solidFill>
                <a:schemeClr val="tx1"/>
              </a:solidFill>
            </a:endParaRPr>
          </a:p>
        </p:txBody>
      </p:sp>
      <p:cxnSp>
        <p:nvCxnSpPr>
          <p:cNvPr id="8" name="Прямая со стрелкой 7"/>
          <p:cNvCxnSpPr/>
          <p:nvPr/>
        </p:nvCxnSpPr>
        <p:spPr>
          <a:xfrm rot="5400000">
            <a:off x="347650" y="3290894"/>
            <a:ext cx="2228856" cy="790556"/>
          </a:xfrm>
          <a:prstGeom prst="straightConnector1">
            <a:avLst/>
          </a:prstGeom>
          <a:ln w="15875">
            <a:solidFill>
              <a:schemeClr val="tx2">
                <a:lumMod val="75000"/>
              </a:schemeClr>
            </a:solidFill>
            <a:headEnd type="oval"/>
            <a:tailEnd type="stealth"/>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rot="5400000" flipH="1" flipV="1">
            <a:off x="2876544" y="809612"/>
            <a:ext cx="2790844" cy="2600332"/>
          </a:xfrm>
          <a:prstGeom prst="straightConnector1">
            <a:avLst/>
          </a:prstGeom>
          <a:ln w="15875">
            <a:solidFill>
              <a:schemeClr val="tx2">
                <a:lumMod val="75000"/>
              </a:schemeClr>
            </a:solidFill>
            <a:headEnd type="oval"/>
            <a:tailEnd type="stealth"/>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V="1">
            <a:off x="3810000" y="2133600"/>
            <a:ext cx="1828800" cy="762000"/>
          </a:xfrm>
          <a:prstGeom prst="straightConnector1">
            <a:avLst/>
          </a:prstGeom>
          <a:ln w="15875">
            <a:solidFill>
              <a:schemeClr val="tx2">
                <a:lumMod val="75000"/>
              </a:schemeClr>
            </a:solidFill>
            <a:headEnd type="oval"/>
            <a:tailEnd type="stealth"/>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16200000" flipH="1">
            <a:off x="4343400" y="2971800"/>
            <a:ext cx="990600" cy="685800"/>
          </a:xfrm>
          <a:prstGeom prst="straightConnector1">
            <a:avLst/>
          </a:prstGeom>
          <a:ln w="15875">
            <a:solidFill>
              <a:schemeClr val="tx2">
                <a:lumMod val="75000"/>
              </a:schemeClr>
            </a:solidFill>
            <a:headEnd type="oval"/>
            <a:tailEnd type="stealth"/>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rot="16200000" flipH="1">
            <a:off x="4076700" y="4000500"/>
            <a:ext cx="1524000" cy="533400"/>
          </a:xfrm>
          <a:prstGeom prst="straightConnector1">
            <a:avLst/>
          </a:prstGeom>
          <a:ln w="15875">
            <a:solidFill>
              <a:schemeClr val="tx2">
                <a:lumMod val="50000"/>
              </a:schemeClr>
            </a:solidFill>
            <a:headEnd type="oval"/>
            <a:tailEnd type="stealt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96962"/>
          </a:xfrm>
          <a:solidFill>
            <a:srgbClr val="E9EFF7"/>
          </a:solidFill>
        </p:spPr>
        <p:txBody>
          <a:bodyPr>
            <a:normAutofit fontScale="90000"/>
          </a:bodyPr>
          <a:lstStyle/>
          <a:p>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100" b="1" dirty="0" err="1" smtClean="0">
                <a:solidFill>
                  <a:srgbClr val="002060"/>
                </a:solidFill>
              </a:rPr>
              <a:t>Душепопечение</a:t>
            </a:r>
            <a:r>
              <a:rPr lang="ru-RU" sz="3100" dirty="0" smtClean="0">
                <a:solidFill>
                  <a:srgbClr val="002060"/>
                </a:solidFill>
              </a:rPr>
              <a:t> – взращивание души христианина </a:t>
            </a:r>
            <a:br>
              <a:rPr lang="ru-RU" sz="3100" dirty="0" smtClean="0">
                <a:solidFill>
                  <a:srgbClr val="002060"/>
                </a:solidFill>
              </a:rPr>
            </a:br>
            <a:r>
              <a:rPr lang="ru-RU" sz="3100" dirty="0" smtClean="0">
                <a:solidFill>
                  <a:srgbClr val="002060"/>
                </a:solidFill>
              </a:rPr>
              <a:t>в соответствии с идеалом Христовым</a:t>
            </a:r>
            <a:r>
              <a:rPr lang="ru-RU" sz="2800" dirty="0" smtClean="0">
                <a:solidFill>
                  <a:srgbClr val="0036A2"/>
                </a:solidFill>
              </a:rPr>
              <a:t/>
            </a:r>
            <a:br>
              <a:rPr lang="ru-RU" sz="2800" dirty="0" smtClean="0">
                <a:solidFill>
                  <a:srgbClr val="0036A2"/>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r>
              <a:rPr lang="ru-RU" sz="3200" b="1" dirty="0" smtClean="0">
                <a:solidFill>
                  <a:srgbClr val="002060"/>
                </a:solidFill>
              </a:rPr>
              <a:t/>
            </a:r>
            <a:br>
              <a:rPr lang="ru-RU" sz="3200" b="1" dirty="0" smtClean="0">
                <a:solidFill>
                  <a:srgbClr val="002060"/>
                </a:solidFill>
              </a:rPr>
            </a:br>
            <a:endParaRPr lang="ru-RU" sz="3200" b="1" dirty="0">
              <a:solidFill>
                <a:srgbClr val="002060"/>
              </a:solidFill>
            </a:endParaRPr>
          </a:p>
        </p:txBody>
      </p:sp>
      <p:sp>
        <p:nvSpPr>
          <p:cNvPr id="4" name="Содержимое 3"/>
          <p:cNvSpPr>
            <a:spLocks noGrp="1"/>
          </p:cNvSpPr>
          <p:nvPr>
            <p:ph idx="1"/>
          </p:nvPr>
        </p:nvSpPr>
        <p:spPr>
          <a:xfrm>
            <a:off x="152400" y="1600200"/>
            <a:ext cx="8763000" cy="5029200"/>
          </a:xfrm>
        </p:spPr>
        <p:txBody>
          <a:bodyPr>
            <a:noAutofit/>
          </a:bodyPr>
          <a:lstStyle/>
          <a:p>
            <a:pPr algn="ctr">
              <a:buNone/>
            </a:pPr>
            <a:r>
              <a:rPr lang="ru-RU" sz="2400" dirty="0" err="1" smtClean="0">
                <a:solidFill>
                  <a:srgbClr val="002060"/>
                </a:solidFill>
              </a:rPr>
              <a:t>Душепопечение</a:t>
            </a:r>
            <a:r>
              <a:rPr lang="ru-RU" sz="2400" dirty="0" smtClean="0">
                <a:solidFill>
                  <a:srgbClr val="002060"/>
                </a:solidFill>
              </a:rPr>
              <a:t> разделяют на </a:t>
            </a:r>
          </a:p>
          <a:p>
            <a:pPr>
              <a:buFont typeface="Wingdings" pitchFamily="2" charset="2"/>
              <a:buChar char="§"/>
            </a:pPr>
            <a:r>
              <a:rPr lang="ru-RU" sz="2400" dirty="0" smtClean="0">
                <a:solidFill>
                  <a:srgbClr val="002060"/>
                </a:solidFill>
              </a:rPr>
              <a:t>общее, которое человек получает во время богослужения, участвуя в Таинствах и требах,</a:t>
            </a:r>
          </a:p>
          <a:p>
            <a:pPr>
              <a:buFont typeface="Wingdings" pitchFamily="2" charset="2"/>
              <a:buChar char="§"/>
            </a:pPr>
            <a:r>
              <a:rPr lang="ru-RU" sz="2400" dirty="0" smtClean="0">
                <a:solidFill>
                  <a:srgbClr val="002060"/>
                </a:solidFill>
              </a:rPr>
              <a:t> частное – это беседы, в которые могут входить и молитва и изучение Священного Писания.</a:t>
            </a:r>
          </a:p>
          <a:p>
            <a:pPr algn="ctr">
              <a:buNone/>
            </a:pPr>
            <a:r>
              <a:rPr lang="ru-RU" sz="2400" dirty="0" err="1" smtClean="0">
                <a:solidFill>
                  <a:srgbClr val="002060"/>
                </a:solidFill>
              </a:rPr>
              <a:t>Душепопечение</a:t>
            </a:r>
            <a:r>
              <a:rPr lang="ru-RU" sz="2400" dirty="0" smtClean="0">
                <a:solidFill>
                  <a:srgbClr val="002060"/>
                </a:solidFill>
              </a:rPr>
              <a:t>  - это пастырское служение, но и</a:t>
            </a:r>
          </a:p>
          <a:p>
            <a:pPr algn="ctr">
              <a:buNone/>
            </a:pPr>
            <a:r>
              <a:rPr lang="ru-RU" sz="2400" b="1" dirty="0" smtClean="0">
                <a:solidFill>
                  <a:srgbClr val="002060"/>
                </a:solidFill>
              </a:rPr>
              <a:t>на мирян возложена обязанность учительства, </a:t>
            </a:r>
            <a:br>
              <a:rPr lang="ru-RU" sz="2400" b="1" dirty="0" smtClean="0">
                <a:solidFill>
                  <a:srgbClr val="002060"/>
                </a:solidFill>
              </a:rPr>
            </a:br>
            <a:r>
              <a:rPr lang="ru-RU" sz="2400" b="1" dirty="0" smtClean="0">
                <a:solidFill>
                  <a:srgbClr val="002060"/>
                </a:solidFill>
              </a:rPr>
              <a:t>связанного с </a:t>
            </a:r>
            <a:r>
              <a:rPr lang="ru-RU" sz="2400" b="1" dirty="0" err="1" smtClean="0">
                <a:solidFill>
                  <a:srgbClr val="002060"/>
                </a:solidFill>
              </a:rPr>
              <a:t>душепопечением</a:t>
            </a:r>
            <a:r>
              <a:rPr lang="ru-RU" sz="2400" b="1" dirty="0" smtClean="0">
                <a:solidFill>
                  <a:srgbClr val="002060"/>
                </a:solidFill>
              </a:rPr>
              <a:t> </a:t>
            </a:r>
            <a:r>
              <a:rPr lang="ru-RU" sz="2400" dirty="0" smtClean="0">
                <a:solidFill>
                  <a:srgbClr val="002060"/>
                </a:solidFill>
              </a:rPr>
              <a:t/>
            </a:r>
            <a:br>
              <a:rPr lang="ru-RU" sz="2400" dirty="0" smtClean="0">
                <a:solidFill>
                  <a:srgbClr val="002060"/>
                </a:solidFill>
              </a:rPr>
            </a:br>
            <a:r>
              <a:rPr lang="ru-RU" sz="2400" dirty="0" smtClean="0">
                <a:solidFill>
                  <a:srgbClr val="002060"/>
                </a:solidFill>
              </a:rPr>
              <a:t>(1Фесс, 5:11; Евр. 3:13; 1Петр. 4:10-11; </a:t>
            </a:r>
            <a:r>
              <a:rPr lang="ru-RU" sz="2400" dirty="0" err="1" smtClean="0">
                <a:solidFill>
                  <a:srgbClr val="002060"/>
                </a:solidFill>
              </a:rPr>
              <a:t>Гал</a:t>
            </a:r>
            <a:r>
              <a:rPr lang="ru-RU" sz="2400" dirty="0" smtClean="0">
                <a:solidFill>
                  <a:srgbClr val="002060"/>
                </a:solidFill>
              </a:rPr>
              <a:t>. 6:1)</a:t>
            </a:r>
            <a:br>
              <a:rPr lang="ru-RU" sz="2400" dirty="0" smtClean="0">
                <a:solidFill>
                  <a:srgbClr val="002060"/>
                </a:solidFill>
              </a:rPr>
            </a:br>
            <a:r>
              <a:rPr lang="ru-RU" sz="2400" dirty="0" smtClean="0">
                <a:solidFill>
                  <a:srgbClr val="002060"/>
                </a:solidFill>
              </a:rPr>
              <a:t> </a:t>
            </a:r>
            <a:br>
              <a:rPr lang="ru-RU" sz="2400" dirty="0" smtClean="0">
                <a:solidFill>
                  <a:srgbClr val="002060"/>
                </a:solidFill>
              </a:rPr>
            </a:br>
            <a:r>
              <a:rPr lang="ru-RU" sz="2400" dirty="0" smtClean="0">
                <a:solidFill>
                  <a:srgbClr val="002060"/>
                </a:solidFill>
              </a:rPr>
              <a:t>По благословению священноначалия миряне оказывают психологическую и </a:t>
            </a:r>
            <a:r>
              <a:rPr lang="ru-RU" sz="2400" dirty="0" err="1" smtClean="0">
                <a:solidFill>
                  <a:srgbClr val="002060"/>
                </a:solidFill>
              </a:rPr>
              <a:t>катехизаторскую</a:t>
            </a:r>
            <a:r>
              <a:rPr lang="ru-RU" sz="2400" dirty="0" smtClean="0">
                <a:solidFill>
                  <a:srgbClr val="002060"/>
                </a:solidFill>
              </a:rPr>
              <a:t> помощь при храмах</a:t>
            </a:r>
            <a:br>
              <a:rPr lang="ru-RU" sz="2400" dirty="0" smtClean="0">
                <a:solidFill>
                  <a:srgbClr val="002060"/>
                </a:solidFill>
              </a:rPr>
            </a:br>
            <a:endParaRPr lang="ru-RU" sz="2400"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4" descr="D:\О.А\Изображение 201 копия.jpg инет.jpg"/>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105400"/>
            <a:ext cx="1676400" cy="1600200"/>
          </a:xfrm>
          <a:prstGeom prst="rect">
            <a:avLst/>
          </a:prstGeom>
          <a:noFill/>
          <a:ln w="9525">
            <a:noFill/>
            <a:miter lim="800000"/>
            <a:headEnd/>
            <a:tailEnd/>
          </a:ln>
          <a:effectLst>
            <a:softEdge rad="63500"/>
          </a:effectLst>
        </p:spPr>
      </p:pic>
      <p:sp>
        <p:nvSpPr>
          <p:cNvPr id="2" name="Заголовок 1"/>
          <p:cNvSpPr>
            <a:spLocks noGrp="1"/>
          </p:cNvSpPr>
          <p:nvPr>
            <p:ph type="title"/>
          </p:nvPr>
        </p:nvSpPr>
        <p:spPr>
          <a:xfrm>
            <a:off x="457200" y="0"/>
            <a:ext cx="8229600" cy="2773362"/>
          </a:xfrm>
          <a:solidFill>
            <a:srgbClr val="E9EFF7"/>
          </a:solidFill>
        </p:spPr>
        <p:txBody>
          <a:bodyPr/>
          <a:lstStyle/>
          <a:p>
            <a:r>
              <a:rPr lang="ru-RU" sz="2400" dirty="0" smtClean="0">
                <a:solidFill>
                  <a:srgbClr val="002060"/>
                </a:solidFill>
              </a:rPr>
              <a:t>В </a:t>
            </a:r>
            <a:r>
              <a:rPr lang="ru-RU" sz="2400" dirty="0" smtClean="0">
                <a:solidFill>
                  <a:srgbClr val="FF0000"/>
                </a:solidFill>
              </a:rPr>
              <a:t>терапевтической общине</a:t>
            </a:r>
            <a:r>
              <a:rPr lang="ru-RU" sz="2400" dirty="0" smtClean="0">
                <a:solidFill>
                  <a:srgbClr val="002060"/>
                </a:solidFill>
              </a:rPr>
              <a:t> в конкретный момент общения находится конкретный человек, который такой же, как другие, но в то же время ни на кого не похожий. </a:t>
            </a:r>
            <a:br>
              <a:rPr lang="ru-RU" sz="2400" dirty="0" smtClean="0">
                <a:solidFill>
                  <a:srgbClr val="002060"/>
                </a:solidFill>
              </a:rPr>
            </a:br>
            <a:r>
              <a:rPr lang="ru-RU" sz="2400" dirty="0" smtClean="0">
                <a:solidFill>
                  <a:srgbClr val="002060"/>
                </a:solidFill>
              </a:rPr>
              <a:t>И нужно принять его таким, какой он есть, но иметь перед собой тот образ, каким он должен быть и к чему призван как существо, носящее образ и подобие Божие</a:t>
            </a:r>
            <a:endParaRPr lang="ru-RU" sz="2400" dirty="0">
              <a:solidFill>
                <a:srgbClr val="002060"/>
              </a:solidFill>
            </a:endParaRPr>
          </a:p>
        </p:txBody>
      </p:sp>
      <p:sp>
        <p:nvSpPr>
          <p:cNvPr id="3" name="Содержимое 2"/>
          <p:cNvSpPr>
            <a:spLocks noGrp="1"/>
          </p:cNvSpPr>
          <p:nvPr>
            <p:ph idx="1"/>
          </p:nvPr>
        </p:nvSpPr>
        <p:spPr>
          <a:xfrm>
            <a:off x="304800" y="2971800"/>
            <a:ext cx="8610600" cy="3505200"/>
          </a:xfrm>
        </p:spPr>
        <p:txBody>
          <a:bodyPr>
            <a:normAutofit fontScale="92500" lnSpcReduction="20000"/>
          </a:bodyPr>
          <a:lstStyle/>
          <a:p>
            <a:pPr>
              <a:buNone/>
            </a:pPr>
            <a:r>
              <a:rPr lang="ru-RU" sz="2400" dirty="0" smtClean="0">
                <a:solidFill>
                  <a:srgbClr val="002060"/>
                </a:solidFill>
              </a:rPr>
              <a:t>Для подобной работы необходимы как </a:t>
            </a:r>
            <a:r>
              <a:rPr lang="ru-RU" sz="2400" b="1" dirty="0" smtClean="0">
                <a:solidFill>
                  <a:srgbClr val="002060"/>
                </a:solidFill>
              </a:rPr>
              <a:t>преемственность</a:t>
            </a:r>
            <a:r>
              <a:rPr lang="ru-RU" sz="2400" dirty="0" smtClean="0">
                <a:solidFill>
                  <a:srgbClr val="002060"/>
                </a:solidFill>
              </a:rPr>
              <a:t> -  мировосприятие, покоящееся на православной вере, духовном, аскетическом и литургическом опыте Единой, Соборной и Апостольской Церкви,</a:t>
            </a:r>
          </a:p>
          <a:p>
            <a:pPr>
              <a:buNone/>
            </a:pPr>
            <a:r>
              <a:rPr lang="ru-RU" sz="2400" dirty="0" smtClean="0">
                <a:solidFill>
                  <a:srgbClr val="002060"/>
                </a:solidFill>
              </a:rPr>
              <a:t>так и </a:t>
            </a:r>
            <a:r>
              <a:rPr lang="ru-RU" sz="2400" b="1" dirty="0" smtClean="0">
                <a:solidFill>
                  <a:srgbClr val="002060"/>
                </a:solidFill>
              </a:rPr>
              <a:t>генерализация</a:t>
            </a:r>
            <a:r>
              <a:rPr lang="ru-RU" sz="2400" dirty="0" smtClean="0">
                <a:solidFill>
                  <a:srgbClr val="002060"/>
                </a:solidFill>
              </a:rPr>
              <a:t> - вдумчивая проработка достижений науки, методическая совокупность форм и подходов к попечению о человеке.</a:t>
            </a:r>
          </a:p>
          <a:p>
            <a:pPr>
              <a:buNone/>
            </a:pPr>
            <a:r>
              <a:rPr lang="ru-RU" sz="2400" dirty="0" smtClean="0">
                <a:solidFill>
                  <a:srgbClr val="002060"/>
                </a:solidFill>
              </a:rPr>
              <a:t>                       При всей индивидуальности и неповторимости           </a:t>
            </a:r>
          </a:p>
          <a:p>
            <a:pPr>
              <a:buNone/>
            </a:pPr>
            <a:r>
              <a:rPr lang="ru-RU" sz="2400" dirty="0" smtClean="0">
                <a:solidFill>
                  <a:srgbClr val="002060"/>
                </a:solidFill>
              </a:rPr>
              <a:t>                       человеческой личности, мы пытаемся пытаться делать  </a:t>
            </a:r>
          </a:p>
          <a:p>
            <a:pPr>
              <a:buNone/>
            </a:pPr>
            <a:r>
              <a:rPr lang="ru-RU" sz="2400" dirty="0" smtClean="0">
                <a:solidFill>
                  <a:srgbClr val="002060"/>
                </a:solidFill>
              </a:rPr>
              <a:t>                       некоторые обобщения и строить схемы в этом отделе  </a:t>
            </a:r>
          </a:p>
          <a:p>
            <a:pPr>
              <a:buNone/>
            </a:pPr>
            <a:r>
              <a:rPr lang="ru-RU" sz="2400" dirty="0" smtClean="0">
                <a:solidFill>
                  <a:srgbClr val="002060"/>
                </a:solidFill>
              </a:rPr>
              <a:t>                       своей деятельности.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724400" y="304800"/>
            <a:ext cx="4419600" cy="6096000"/>
          </a:xfrm>
        </p:spPr>
        <p:txBody>
          <a:bodyPr>
            <a:normAutofit fontScale="62500" lnSpcReduction="20000"/>
          </a:bodyPr>
          <a:lstStyle/>
          <a:p>
            <a:pPr>
              <a:buNone/>
            </a:pPr>
            <a:r>
              <a:rPr lang="ru-RU" sz="3800" b="1" dirty="0" smtClean="0">
                <a:solidFill>
                  <a:srgbClr val="333399"/>
                </a:solidFill>
              </a:rPr>
              <a:t>Любовь </a:t>
            </a:r>
          </a:p>
          <a:p>
            <a:pPr>
              <a:buNone/>
            </a:pPr>
            <a:r>
              <a:rPr lang="ru-RU" sz="3800" b="1" dirty="0" err="1" smtClean="0">
                <a:solidFill>
                  <a:srgbClr val="333399"/>
                </a:solidFill>
              </a:rPr>
              <a:t>долготерпит</a:t>
            </a:r>
            <a:r>
              <a:rPr lang="ru-RU" sz="3800" b="1" dirty="0" smtClean="0">
                <a:solidFill>
                  <a:srgbClr val="333399"/>
                </a:solidFill>
              </a:rPr>
              <a:t>,</a:t>
            </a:r>
          </a:p>
          <a:p>
            <a:pPr>
              <a:buNone/>
            </a:pPr>
            <a:r>
              <a:rPr lang="ru-RU" sz="3800" b="1" dirty="0" smtClean="0">
                <a:solidFill>
                  <a:srgbClr val="333399"/>
                </a:solidFill>
              </a:rPr>
              <a:t>милосердствует, </a:t>
            </a:r>
          </a:p>
          <a:p>
            <a:pPr>
              <a:buNone/>
            </a:pPr>
            <a:r>
              <a:rPr lang="ru-RU" sz="3800" b="1" dirty="0" smtClean="0">
                <a:solidFill>
                  <a:srgbClr val="333399"/>
                </a:solidFill>
              </a:rPr>
              <a:t>любовь не завидует, </a:t>
            </a:r>
          </a:p>
          <a:p>
            <a:pPr>
              <a:buNone/>
            </a:pPr>
            <a:r>
              <a:rPr lang="ru-RU" sz="3800" b="1" dirty="0" smtClean="0">
                <a:solidFill>
                  <a:srgbClr val="333399"/>
                </a:solidFill>
              </a:rPr>
              <a:t>любовь не превозносится, </a:t>
            </a:r>
          </a:p>
          <a:p>
            <a:pPr>
              <a:buNone/>
            </a:pPr>
            <a:r>
              <a:rPr lang="ru-RU" sz="3800" b="1" dirty="0" smtClean="0">
                <a:solidFill>
                  <a:srgbClr val="333399"/>
                </a:solidFill>
              </a:rPr>
              <a:t>не гордится, не бесчинствует, </a:t>
            </a:r>
          </a:p>
          <a:p>
            <a:pPr>
              <a:buNone/>
            </a:pPr>
            <a:r>
              <a:rPr lang="ru-RU" sz="3800" b="1" dirty="0" smtClean="0">
                <a:solidFill>
                  <a:srgbClr val="333399"/>
                </a:solidFill>
              </a:rPr>
              <a:t>не ищет своего, </a:t>
            </a:r>
          </a:p>
          <a:p>
            <a:pPr>
              <a:buNone/>
            </a:pPr>
            <a:r>
              <a:rPr lang="ru-RU" sz="3800" b="1" dirty="0" smtClean="0">
                <a:solidFill>
                  <a:srgbClr val="333399"/>
                </a:solidFill>
              </a:rPr>
              <a:t>не раздражается, </a:t>
            </a:r>
          </a:p>
          <a:p>
            <a:pPr>
              <a:buNone/>
            </a:pPr>
            <a:r>
              <a:rPr lang="ru-RU" sz="3800" b="1" dirty="0" smtClean="0">
                <a:solidFill>
                  <a:srgbClr val="333399"/>
                </a:solidFill>
              </a:rPr>
              <a:t>не мыслит зла, </a:t>
            </a:r>
          </a:p>
          <a:p>
            <a:pPr>
              <a:buNone/>
            </a:pPr>
            <a:r>
              <a:rPr lang="ru-RU" sz="3800" b="1" dirty="0" smtClean="0">
                <a:solidFill>
                  <a:srgbClr val="333399"/>
                </a:solidFill>
              </a:rPr>
              <a:t>не радуется неправде, </a:t>
            </a:r>
          </a:p>
          <a:p>
            <a:pPr>
              <a:buNone/>
            </a:pPr>
            <a:r>
              <a:rPr lang="ru-RU" sz="3800" b="1" dirty="0" smtClean="0">
                <a:solidFill>
                  <a:srgbClr val="333399"/>
                </a:solidFill>
              </a:rPr>
              <a:t>а </a:t>
            </a:r>
            <a:r>
              <a:rPr lang="ru-RU" sz="3800" b="1" dirty="0" err="1" smtClean="0">
                <a:solidFill>
                  <a:srgbClr val="333399"/>
                </a:solidFill>
              </a:rPr>
              <a:t>сорадуется</a:t>
            </a:r>
            <a:r>
              <a:rPr lang="ru-RU" sz="3800" b="1" dirty="0" smtClean="0">
                <a:solidFill>
                  <a:srgbClr val="333399"/>
                </a:solidFill>
              </a:rPr>
              <a:t> истине; </a:t>
            </a:r>
          </a:p>
          <a:p>
            <a:pPr>
              <a:buNone/>
            </a:pPr>
            <a:r>
              <a:rPr lang="ru-RU" sz="3800" b="1" dirty="0" smtClean="0">
                <a:solidFill>
                  <a:srgbClr val="333399"/>
                </a:solidFill>
              </a:rPr>
              <a:t>все покрывает, всему верит, </a:t>
            </a:r>
          </a:p>
          <a:p>
            <a:pPr>
              <a:buNone/>
            </a:pPr>
            <a:r>
              <a:rPr lang="ru-RU" sz="3800" b="1" dirty="0" smtClean="0">
                <a:solidFill>
                  <a:srgbClr val="333399"/>
                </a:solidFill>
              </a:rPr>
              <a:t>всего надеется, все переносит. </a:t>
            </a:r>
          </a:p>
          <a:p>
            <a:pPr>
              <a:buNone/>
            </a:pPr>
            <a:r>
              <a:rPr lang="ru-RU" sz="3800" b="1" dirty="0" smtClean="0">
                <a:solidFill>
                  <a:srgbClr val="333399"/>
                </a:solidFill>
              </a:rPr>
              <a:t>Любовь никогда не перестает</a:t>
            </a:r>
            <a:r>
              <a:rPr lang="ru-RU" sz="3800" dirty="0" smtClean="0">
                <a:solidFill>
                  <a:srgbClr val="333399"/>
                </a:solidFill>
              </a:rPr>
              <a:t>…</a:t>
            </a:r>
          </a:p>
          <a:p>
            <a:pPr>
              <a:buNone/>
            </a:pPr>
            <a:r>
              <a:rPr lang="ru-RU" sz="3800" dirty="0" smtClean="0">
                <a:solidFill>
                  <a:srgbClr val="333399"/>
                </a:solidFill>
              </a:rPr>
              <a:t> </a:t>
            </a:r>
          </a:p>
          <a:p>
            <a:pPr>
              <a:buNone/>
            </a:pPr>
            <a:r>
              <a:rPr lang="ru-RU" dirty="0" smtClean="0">
                <a:solidFill>
                  <a:srgbClr val="333399"/>
                </a:solidFill>
              </a:rPr>
              <a:t>                                  </a:t>
            </a:r>
            <a:r>
              <a:rPr lang="ru-RU" b="1" i="1" dirty="0" smtClean="0">
                <a:solidFill>
                  <a:srgbClr val="333399"/>
                </a:solidFill>
              </a:rPr>
              <a:t>(1 </a:t>
            </a:r>
            <a:r>
              <a:rPr lang="ru-RU" b="1" i="1" dirty="0" err="1" smtClean="0">
                <a:solidFill>
                  <a:srgbClr val="333399"/>
                </a:solidFill>
              </a:rPr>
              <a:t>Кор</a:t>
            </a:r>
            <a:r>
              <a:rPr lang="ru-RU" b="1" i="1" dirty="0" smtClean="0">
                <a:solidFill>
                  <a:srgbClr val="333399"/>
                </a:solidFill>
              </a:rPr>
              <a:t>. 13, 4-8)</a:t>
            </a:r>
          </a:p>
          <a:p>
            <a:pPr>
              <a:buNone/>
            </a:pPr>
            <a:endParaRPr lang="ru-RU" dirty="0">
              <a:solidFill>
                <a:srgbClr val="333399"/>
              </a:solidFill>
            </a:endParaRPr>
          </a:p>
        </p:txBody>
      </p:sp>
      <p:sp>
        <p:nvSpPr>
          <p:cNvPr id="7" name="Содержимое 3"/>
          <p:cNvSpPr txBox="1">
            <a:spLocks/>
          </p:cNvSpPr>
          <p:nvPr/>
        </p:nvSpPr>
        <p:spPr>
          <a:xfrm>
            <a:off x="304800" y="381000"/>
            <a:ext cx="4495800" cy="6477000"/>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300" b="1" i="0" u="none" strike="noStrike" kern="1200" cap="none" spc="0" normalizeH="0" baseline="0" noProof="0" dirty="0" err="1" smtClean="0">
                <a:ln>
                  <a:noFill/>
                </a:ln>
                <a:solidFill>
                  <a:srgbClr val="002060"/>
                </a:solidFill>
                <a:effectLst/>
                <a:uLnTx/>
                <a:uFillTx/>
                <a:latin typeface="+mn-lt"/>
                <a:ea typeface="+mn-ea"/>
                <a:cs typeface="+mn-cs"/>
              </a:rPr>
              <a:t>Созависимость</a:t>
            </a:r>
            <a:r>
              <a:rPr kumimoji="0" lang="ru-RU" sz="2400" b="1" i="0" u="none" strike="noStrike" kern="1200" cap="none" spc="0" normalizeH="0" baseline="0" noProof="0" dirty="0" smtClean="0">
                <a:ln>
                  <a:noFill/>
                </a:ln>
                <a:solidFill>
                  <a:srgbClr val="002060"/>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искажение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любви</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800" b="1" i="0" u="none" strike="noStrike" kern="1200" cap="none" spc="0" normalizeH="0" baseline="0" noProof="0" dirty="0" smtClean="0">
              <a:ln>
                <a:noFill/>
              </a:ln>
              <a:solidFill>
                <a:srgbClr val="00206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ru-RU" sz="2800" b="1" i="0" u="none" strike="noStrike" kern="1200" cap="none" spc="0" normalizeH="0" baseline="0" noProof="0" dirty="0" err="1" smtClean="0">
                <a:ln>
                  <a:noFill/>
                </a:ln>
                <a:solidFill>
                  <a:srgbClr val="002060"/>
                </a:solidFill>
                <a:effectLst/>
                <a:uLnTx/>
                <a:uFillTx/>
                <a:latin typeface="+mn-lt"/>
                <a:ea typeface="+mn-ea"/>
                <a:cs typeface="+mn-cs"/>
              </a:rPr>
              <a:t>созависимый</a:t>
            </a:r>
            <a:r>
              <a:rPr kumimoji="0" lang="ru-RU" sz="2800" b="1" i="0" u="none" strike="noStrike" kern="1200" cap="none" spc="0" normalizeH="0" baseline="0" noProof="0" dirty="0" smtClean="0">
                <a:ln>
                  <a:noFill/>
                </a:ln>
                <a:solidFill>
                  <a:srgbClr val="002060"/>
                </a:solidFill>
                <a:effectLst/>
                <a:uLnTx/>
                <a:uFillTx/>
                <a:latin typeface="+mn-lt"/>
                <a:ea typeface="+mn-ea"/>
                <a:cs typeface="+mn-cs"/>
              </a:rPr>
              <a:t> человек </a:t>
            </a:r>
          </a:p>
          <a:p>
            <a:pPr marL="342900" marR="0" lvl="0" indent="-342900" algn="l" defTabSz="914400" rtl="0" eaLnBrk="1" fontAlgn="auto" latinLnBrk="0" hangingPunct="1">
              <a:lnSpc>
                <a:spcPct val="100000"/>
              </a:lnSpc>
              <a:spcBef>
                <a:spcPct val="20000"/>
              </a:spcBef>
              <a:spcAft>
                <a:spcPts val="0"/>
              </a:spcAft>
              <a:buClrTx/>
              <a:buSzTx/>
              <a:tabLst/>
              <a:defRPr/>
            </a:pPr>
            <a:r>
              <a:rPr lang="ru-RU" sz="2800" b="1" dirty="0" smtClean="0">
                <a:solidFill>
                  <a:srgbClr val="002060"/>
                </a:solidFill>
              </a:rPr>
              <a:t>     </a:t>
            </a:r>
            <a:r>
              <a:rPr kumimoji="0" lang="ru-RU" sz="2800" b="1" i="0" u="none" strike="noStrike" kern="1200" cap="none" spc="0" normalizeH="0" baseline="0" noProof="0" dirty="0" smtClean="0">
                <a:ln>
                  <a:noFill/>
                </a:ln>
                <a:solidFill>
                  <a:srgbClr val="002060"/>
                </a:solidFill>
                <a:effectLst/>
                <a:uLnTx/>
                <a:uFillTx/>
                <a:latin typeface="+mn-lt"/>
                <a:ea typeface="+mn-ea"/>
                <a:cs typeface="+mn-cs"/>
              </a:rPr>
              <a:t>теряет способность </a:t>
            </a:r>
          </a:p>
          <a:p>
            <a:pPr marL="342900" marR="0" lvl="0" indent="-342900" algn="l" defTabSz="914400" rtl="0" eaLnBrk="1" fontAlgn="auto" latinLnBrk="0" hangingPunct="1">
              <a:lnSpc>
                <a:spcPct val="100000"/>
              </a:lnSpc>
              <a:spcBef>
                <a:spcPct val="20000"/>
              </a:spcBef>
              <a:spcAft>
                <a:spcPts val="0"/>
              </a:spcAft>
              <a:buClrTx/>
              <a:buSzTx/>
              <a:tabLst/>
              <a:defRPr/>
            </a:pPr>
            <a:r>
              <a:rPr lang="ru-RU" sz="2800" b="1" dirty="0" smtClean="0">
                <a:solidFill>
                  <a:srgbClr val="002060"/>
                </a:solidFill>
              </a:rPr>
              <a:t>     </a:t>
            </a:r>
            <a:r>
              <a:rPr kumimoji="0" lang="ru-RU" sz="2800" b="1" i="0" u="none" strike="noStrike" kern="1200" cap="none" spc="0" normalizeH="0" baseline="0" noProof="0" dirty="0" smtClean="0">
                <a:ln>
                  <a:noFill/>
                </a:ln>
                <a:solidFill>
                  <a:srgbClr val="002060"/>
                </a:solidFill>
                <a:effectLst/>
                <a:uLnTx/>
                <a:uFillTx/>
                <a:latin typeface="+mn-lt"/>
                <a:ea typeface="+mn-ea"/>
                <a:cs typeface="+mn-cs"/>
              </a:rPr>
              <a:t>искренне любить</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800" b="1" i="0" u="none" strike="noStrike" kern="1200" cap="none" spc="0" normalizeH="0" baseline="0" noProof="0" dirty="0" smtClean="0">
              <a:ln>
                <a:noFill/>
              </a:ln>
              <a:solidFill>
                <a:srgbClr val="00206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На бытовом уровне эта</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искаженная любовь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предстает в виде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«личных проблем»: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«Как дальше жить?</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Разойтись или нет? Выгнать</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из дома или нет? Любовь к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нему, похоже, прошла, а</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800" b="1" i="0" u="none" strike="noStrike" kern="1200" cap="none" spc="0" normalizeH="0" baseline="0" noProof="0" dirty="0" smtClean="0">
                <a:ln>
                  <a:noFill/>
                </a:ln>
                <a:solidFill>
                  <a:srgbClr val="002060"/>
                </a:solidFill>
                <a:effectLst/>
                <a:uLnTx/>
                <a:uFillTx/>
                <a:latin typeface="+mn-lt"/>
                <a:ea typeface="+mn-ea"/>
                <a:cs typeface="+mn-cs"/>
              </a:rPr>
              <a:t> может, и нет...? и т.п.».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a:xfrm>
            <a:off x="2133600" y="304800"/>
            <a:ext cx="4876800" cy="1020762"/>
          </a:xfrm>
          <a:solidFill>
            <a:schemeClr val="bg1"/>
          </a:solidFill>
        </p:spPr>
        <p:txBody>
          <a:bodyPr>
            <a:normAutofit fontScale="90000"/>
          </a:bodyPr>
          <a:lstStyle/>
          <a:p>
            <a:r>
              <a:rPr lang="ru-RU" sz="3600" b="1" dirty="0" smtClean="0">
                <a:solidFill>
                  <a:schemeClr val="hlink"/>
                </a:solidFill>
              </a:rPr>
              <a:t>       </a:t>
            </a:r>
            <a:r>
              <a:rPr lang="ru-RU" sz="3200" b="1" dirty="0" smtClean="0">
                <a:solidFill>
                  <a:srgbClr val="002060"/>
                </a:solidFill>
                <a:latin typeface="+mn-lt"/>
                <a:ea typeface="+mn-ea"/>
                <a:cs typeface="Times New Roman" pitchFamily="18" charset="0"/>
              </a:rPr>
              <a:t>Наши цели и задачи</a:t>
            </a:r>
            <a:br>
              <a:rPr lang="ru-RU" sz="3200" b="1" dirty="0" smtClean="0">
                <a:solidFill>
                  <a:srgbClr val="002060"/>
                </a:solidFill>
                <a:latin typeface="+mn-lt"/>
                <a:ea typeface="+mn-ea"/>
                <a:cs typeface="Times New Roman" pitchFamily="18" charset="0"/>
              </a:rPr>
            </a:br>
            <a:r>
              <a:rPr lang="ru-RU" sz="3200" b="1" dirty="0" smtClean="0">
                <a:solidFill>
                  <a:srgbClr val="002060"/>
                </a:solidFill>
                <a:latin typeface="+mn-lt"/>
                <a:ea typeface="+mn-ea"/>
                <a:cs typeface="Times New Roman" pitchFamily="18" charset="0"/>
              </a:rPr>
              <a:t>       в нашей модели</a:t>
            </a:r>
            <a:endParaRPr lang="ru-RU" sz="2900" b="1" dirty="0" smtClean="0">
              <a:solidFill>
                <a:srgbClr val="002060"/>
              </a:solidFill>
              <a:latin typeface="+mn-lt"/>
              <a:ea typeface="+mn-ea"/>
              <a:cs typeface="Times New Roman" pitchFamily="18" charset="0"/>
            </a:endParaRPr>
          </a:p>
        </p:txBody>
      </p:sp>
      <p:sp>
        <p:nvSpPr>
          <p:cNvPr id="3" name="Содержимое 2"/>
          <p:cNvSpPr>
            <a:spLocks noGrp="1"/>
          </p:cNvSpPr>
          <p:nvPr>
            <p:ph idx="1"/>
          </p:nvPr>
        </p:nvSpPr>
        <p:spPr>
          <a:xfrm>
            <a:off x="457200" y="1524000"/>
            <a:ext cx="8229600" cy="5029200"/>
          </a:xfrm>
        </p:spPr>
        <p:txBody>
          <a:bodyPr>
            <a:normAutofit/>
          </a:bodyPr>
          <a:lstStyle/>
          <a:p>
            <a:pPr marL="236538" indent="-236538">
              <a:buFont typeface="Arial" charset="0"/>
              <a:buNone/>
              <a:defRPr/>
            </a:pPr>
            <a:r>
              <a:rPr lang="ru-RU" sz="2400" dirty="0" smtClean="0">
                <a:solidFill>
                  <a:srgbClr val="0036A2"/>
                </a:solidFill>
              </a:rPr>
              <a:t>Оказать поддержку всей семье зависимого</a:t>
            </a:r>
            <a:r>
              <a:rPr lang="ru-RU" sz="2400" dirty="0" smtClean="0"/>
              <a:t>, </a:t>
            </a:r>
            <a:r>
              <a:rPr lang="ru-RU" sz="2400" dirty="0" smtClean="0">
                <a:solidFill>
                  <a:srgbClr val="002060"/>
                </a:solidFill>
              </a:rPr>
              <a:t>добровольно желающей проходить </a:t>
            </a:r>
            <a:r>
              <a:rPr lang="ru-RU" sz="2400" dirty="0" err="1" smtClean="0">
                <a:solidFill>
                  <a:srgbClr val="002060"/>
                </a:solidFill>
              </a:rPr>
              <a:t>душепопечение</a:t>
            </a:r>
            <a:r>
              <a:rPr lang="ru-RU" sz="2400" dirty="0" smtClean="0">
                <a:solidFill>
                  <a:srgbClr val="002060"/>
                </a:solidFill>
              </a:rPr>
              <a:t> в Центре, </a:t>
            </a:r>
          </a:p>
          <a:p>
            <a:pPr marL="236538" indent="-236538">
              <a:buFont typeface="Arial" charset="0"/>
              <a:buNone/>
              <a:defRPr/>
            </a:pPr>
            <a:r>
              <a:rPr lang="ru-RU" sz="2400" dirty="0" smtClean="0">
                <a:solidFill>
                  <a:srgbClr val="002060"/>
                </a:solidFill>
              </a:rPr>
              <a:t>    в преодолении страстей</a:t>
            </a:r>
          </a:p>
          <a:p>
            <a:pPr marL="236538" indent="-236538">
              <a:buFont typeface="Arial" charset="0"/>
              <a:buNone/>
              <a:defRPr/>
            </a:pPr>
            <a:r>
              <a:rPr lang="ru-RU" sz="2400" dirty="0" smtClean="0">
                <a:solidFill>
                  <a:srgbClr val="0036A2"/>
                </a:solidFill>
              </a:rPr>
              <a:t>Научить членов семьи духовному образу жизни </a:t>
            </a:r>
            <a:r>
              <a:rPr lang="ru-RU" sz="2400" dirty="0" smtClean="0">
                <a:solidFill>
                  <a:srgbClr val="002060"/>
                </a:solidFill>
              </a:rPr>
              <a:t>и правильному взаимодействию с зависимыми  </a:t>
            </a:r>
          </a:p>
          <a:p>
            <a:pPr marL="236538" indent="-236538">
              <a:buFont typeface="Arial" charset="0"/>
              <a:buNone/>
              <a:defRPr/>
            </a:pPr>
            <a:r>
              <a:rPr lang="ru-RU" sz="2400" dirty="0" smtClean="0">
                <a:solidFill>
                  <a:srgbClr val="0036A2"/>
                </a:solidFill>
              </a:rPr>
              <a:t>Помочь</a:t>
            </a:r>
          </a:p>
          <a:p>
            <a:pPr marL="236538" indent="-236538">
              <a:defRPr/>
            </a:pPr>
            <a:r>
              <a:rPr lang="ru-RU" sz="2400" dirty="0" smtClean="0">
                <a:solidFill>
                  <a:srgbClr val="002060"/>
                </a:solidFill>
              </a:rPr>
              <a:t>формированию социальной микросреды зависимого</a:t>
            </a:r>
          </a:p>
          <a:p>
            <a:pPr marL="236538" indent="-236538">
              <a:defRPr/>
            </a:pPr>
            <a:r>
              <a:rPr lang="ru-RU" sz="2400" dirty="0" smtClean="0">
                <a:solidFill>
                  <a:srgbClr val="002060"/>
                </a:solidFill>
              </a:rPr>
              <a:t>оздоровлению семейного климата</a:t>
            </a:r>
          </a:p>
          <a:p>
            <a:pPr marL="236538" indent="-236538">
              <a:defRPr/>
            </a:pPr>
            <a:r>
              <a:rPr lang="ru-RU" sz="2400" dirty="0" smtClean="0">
                <a:solidFill>
                  <a:srgbClr val="002060"/>
                </a:solidFill>
              </a:rPr>
              <a:t>раскрытию духовного и творческого потенциала личности в </a:t>
            </a:r>
            <a:r>
              <a:rPr lang="ru-RU" sz="2400" dirty="0" err="1" smtClean="0">
                <a:solidFill>
                  <a:srgbClr val="002060"/>
                </a:solidFill>
              </a:rPr>
              <a:t>воцерковленной</a:t>
            </a:r>
            <a:r>
              <a:rPr lang="ru-RU" sz="2400" dirty="0" smtClean="0">
                <a:solidFill>
                  <a:srgbClr val="002060"/>
                </a:solidFill>
              </a:rPr>
              <a:t> семье</a:t>
            </a:r>
          </a:p>
          <a:p>
            <a:pPr marL="236538" indent="-236538">
              <a:buFont typeface="Arial" charset="0"/>
              <a:buNone/>
              <a:defRPr/>
            </a:pPr>
            <a:r>
              <a:rPr lang="ru-RU" sz="2400" dirty="0" smtClean="0">
                <a:solidFill>
                  <a:srgbClr val="0036A2"/>
                </a:solidFill>
              </a:rPr>
              <a:t>Сопровождать семью </a:t>
            </a:r>
            <a:r>
              <a:rPr lang="ru-RU" sz="2400" dirty="0" smtClean="0">
                <a:solidFill>
                  <a:srgbClr val="002060"/>
                </a:solidFill>
              </a:rPr>
              <a:t>на всех этапах  реабилитации и в </a:t>
            </a:r>
            <a:r>
              <a:rPr lang="ru-RU" sz="2400" dirty="0" err="1" smtClean="0">
                <a:solidFill>
                  <a:srgbClr val="002060"/>
                </a:solidFill>
              </a:rPr>
              <a:t>постреабилитационный</a:t>
            </a:r>
            <a:r>
              <a:rPr lang="ru-RU" sz="2400" dirty="0" smtClean="0">
                <a:solidFill>
                  <a:srgbClr val="002060"/>
                </a:solidFill>
              </a:rPr>
              <a:t> период</a:t>
            </a:r>
          </a:p>
          <a:p>
            <a:pPr>
              <a:buFont typeface="Arial" charset="0"/>
              <a:buNone/>
              <a:defRPr/>
            </a:pPr>
            <a:endParaRPr lang="ru-RU" dirty="0"/>
          </a:p>
        </p:txBody>
      </p:sp>
      <p:pic>
        <p:nvPicPr>
          <p:cNvPr id="4098" name="Picture 2" descr="D:\фото\Алкион\Алкион детям\Алкион\ec2f6caa97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152400"/>
            <a:ext cx="1778033" cy="1309687"/>
          </a:xfrm>
          <a:prstGeom prst="rect">
            <a:avLst/>
          </a:prstGeom>
          <a:noFill/>
          <a:effectLst>
            <a:softEdge rad="63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Заголовок 1"/>
          <p:cNvSpPr>
            <a:spLocks noGrp="1"/>
          </p:cNvSpPr>
          <p:nvPr>
            <p:ph type="title"/>
          </p:nvPr>
        </p:nvSpPr>
        <p:spPr>
          <a:xfrm>
            <a:off x="457200" y="457200"/>
            <a:ext cx="8229600" cy="715963"/>
          </a:xfrm>
        </p:spPr>
        <p:txBody>
          <a:bodyPr>
            <a:normAutofit fontScale="90000"/>
          </a:bodyPr>
          <a:lstStyle/>
          <a:p>
            <a:r>
              <a:rPr lang="ru-RU" sz="2800" b="1" smtClean="0">
                <a:solidFill>
                  <a:schemeClr val="hlink"/>
                </a:solidFill>
              </a:rPr>
              <a:t>Ожидаемые результаты </a:t>
            </a:r>
            <a:br>
              <a:rPr lang="ru-RU" sz="2800" b="1" smtClean="0">
                <a:solidFill>
                  <a:schemeClr val="hlink"/>
                </a:solidFill>
              </a:rPr>
            </a:br>
            <a:r>
              <a:rPr lang="ru-RU" sz="2800" b="1" smtClean="0">
                <a:solidFill>
                  <a:schemeClr val="hlink"/>
                </a:solidFill>
              </a:rPr>
              <a:t>и плоды работы с семьей</a:t>
            </a:r>
          </a:p>
        </p:txBody>
      </p:sp>
      <p:sp>
        <p:nvSpPr>
          <p:cNvPr id="68610" name="Содержимое 2"/>
          <p:cNvSpPr>
            <a:spLocks noGrp="1"/>
          </p:cNvSpPr>
          <p:nvPr>
            <p:ph idx="1"/>
          </p:nvPr>
        </p:nvSpPr>
        <p:spPr>
          <a:xfrm>
            <a:off x="228600" y="1447800"/>
            <a:ext cx="8686800" cy="4800600"/>
          </a:xfrm>
        </p:spPr>
        <p:txBody>
          <a:bodyPr>
            <a:normAutofit/>
          </a:bodyPr>
          <a:lstStyle/>
          <a:p>
            <a:pPr>
              <a:buFont typeface="Arial" charset="0"/>
              <a:buNone/>
            </a:pPr>
            <a:r>
              <a:rPr lang="ru-RU" sz="2800" dirty="0" smtClean="0"/>
              <a:t>	</a:t>
            </a:r>
          </a:p>
          <a:p>
            <a:pPr lvl="1"/>
            <a:r>
              <a:rPr lang="ru-RU" sz="2400" dirty="0" smtClean="0">
                <a:solidFill>
                  <a:srgbClr val="002060"/>
                </a:solidFill>
              </a:rPr>
              <a:t>через </a:t>
            </a:r>
            <a:r>
              <a:rPr lang="ru-RU" sz="2400" dirty="0" err="1" smtClean="0">
                <a:solidFill>
                  <a:srgbClr val="002060"/>
                </a:solidFill>
              </a:rPr>
              <a:t>воцерковление</a:t>
            </a:r>
            <a:r>
              <a:rPr lang="ru-RU" sz="2400" dirty="0" smtClean="0">
                <a:solidFill>
                  <a:srgbClr val="002060"/>
                </a:solidFill>
              </a:rPr>
              <a:t> зависимого и его </a:t>
            </a:r>
            <a:r>
              <a:rPr lang="ru-RU" sz="2400" dirty="0" err="1" smtClean="0">
                <a:solidFill>
                  <a:srgbClr val="002060"/>
                </a:solidFill>
              </a:rPr>
              <a:t>созависимых</a:t>
            </a:r>
            <a:r>
              <a:rPr lang="ru-RU" sz="2400" dirty="0" smtClean="0">
                <a:solidFill>
                  <a:srgbClr val="002060"/>
                </a:solidFill>
              </a:rPr>
              <a:t> родственников происходит таинственный процесс исцеления духа, души и тела</a:t>
            </a:r>
          </a:p>
          <a:p>
            <a:pPr lvl="1"/>
            <a:r>
              <a:rPr lang="ru-RU" sz="2400" dirty="0" smtClean="0">
                <a:solidFill>
                  <a:srgbClr val="002060"/>
                </a:solidFill>
              </a:rPr>
              <a:t>процесс </a:t>
            </a:r>
            <a:r>
              <a:rPr lang="ru-RU" sz="2400" dirty="0" err="1" smtClean="0">
                <a:solidFill>
                  <a:srgbClr val="002060"/>
                </a:solidFill>
              </a:rPr>
              <a:t>душепопечения</a:t>
            </a:r>
            <a:r>
              <a:rPr lang="ru-RU" sz="2400" dirty="0" smtClean="0">
                <a:solidFill>
                  <a:srgbClr val="002060"/>
                </a:solidFill>
              </a:rPr>
              <a:t> занимает длительное время, поэтому </a:t>
            </a:r>
            <a:r>
              <a:rPr lang="ru-RU" sz="2400" b="1" dirty="0" smtClean="0">
                <a:solidFill>
                  <a:srgbClr val="002060"/>
                </a:solidFill>
              </a:rPr>
              <a:t>семья гармонично входит в общинную жизнь </a:t>
            </a:r>
            <a:r>
              <a:rPr lang="ru-RU" sz="2400" b="1" dirty="0" err="1" smtClean="0">
                <a:solidFill>
                  <a:srgbClr val="002060"/>
                </a:solidFill>
              </a:rPr>
              <a:t>Сестричества</a:t>
            </a:r>
            <a:r>
              <a:rPr lang="ru-RU" sz="2400" dirty="0" smtClean="0">
                <a:solidFill>
                  <a:srgbClr val="002060"/>
                </a:solidFill>
              </a:rPr>
              <a:t>, где обретает себя в новом качестве   </a:t>
            </a:r>
          </a:p>
          <a:p>
            <a:pPr lvl="1"/>
            <a:r>
              <a:rPr lang="ru-RU" sz="2400" b="1" dirty="0" smtClean="0">
                <a:solidFill>
                  <a:srgbClr val="002060"/>
                </a:solidFill>
              </a:rPr>
              <a:t>семья возвращается к православному образу жизни</a:t>
            </a:r>
            <a:r>
              <a:rPr lang="ru-RU" sz="2400" dirty="0" smtClean="0">
                <a:solidFill>
                  <a:srgbClr val="002060"/>
                </a:solidFill>
              </a:rPr>
              <a:t>, свойственному русскому народу на протяжении веков</a:t>
            </a:r>
          </a:p>
          <a:p>
            <a:pPr lvl="1"/>
            <a:r>
              <a:rPr lang="ru-RU" sz="2400" dirty="0" smtClean="0">
                <a:solidFill>
                  <a:srgbClr val="002060"/>
                </a:solidFill>
              </a:rPr>
              <a:t>В случае срыва на ступенях реабилитации процесс </a:t>
            </a:r>
            <a:r>
              <a:rPr lang="ru-RU" sz="2400" dirty="0" err="1" smtClean="0">
                <a:solidFill>
                  <a:srgbClr val="002060"/>
                </a:solidFill>
              </a:rPr>
              <a:t>душепопечения</a:t>
            </a:r>
            <a:r>
              <a:rPr lang="ru-RU" sz="2400" dirty="0" smtClean="0">
                <a:solidFill>
                  <a:srgbClr val="002060"/>
                </a:solidFill>
              </a:rPr>
              <a:t> возвращается на амбулаторный этап</a:t>
            </a:r>
          </a:p>
        </p:txBody>
      </p:sp>
      <p:pic>
        <p:nvPicPr>
          <p:cNvPr id="68611" name="Picture 3" descr="D:\О.А\ДИВИНАР\див.3 блок\див.10\рисунки\НА РУЧКАХ.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28600"/>
            <a:ext cx="2166938" cy="18288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Заголовок 1"/>
          <p:cNvSpPr>
            <a:spLocks noGrp="1"/>
          </p:cNvSpPr>
          <p:nvPr>
            <p:ph type="title"/>
          </p:nvPr>
        </p:nvSpPr>
        <p:spPr/>
        <p:txBody>
          <a:bodyPr>
            <a:normAutofit/>
          </a:bodyPr>
          <a:lstStyle/>
          <a:p>
            <a:r>
              <a:rPr lang="ru-RU" sz="3200" b="1" dirty="0" smtClean="0">
                <a:solidFill>
                  <a:srgbClr val="002060"/>
                </a:solidFill>
              </a:rPr>
              <a:t>Требования </a:t>
            </a:r>
            <a:br>
              <a:rPr lang="ru-RU" sz="3200" b="1" dirty="0" smtClean="0">
                <a:solidFill>
                  <a:srgbClr val="002060"/>
                </a:solidFill>
              </a:rPr>
            </a:br>
            <a:r>
              <a:rPr lang="ru-RU" sz="3200" b="1" dirty="0" smtClean="0">
                <a:solidFill>
                  <a:srgbClr val="002060"/>
                </a:solidFill>
              </a:rPr>
              <a:t>к </a:t>
            </a:r>
            <a:r>
              <a:rPr lang="ru-RU" sz="3200" b="1" dirty="0" err="1" smtClean="0">
                <a:solidFill>
                  <a:srgbClr val="002060"/>
                </a:solidFill>
              </a:rPr>
              <a:t>душепопечителю</a:t>
            </a:r>
            <a:r>
              <a:rPr lang="ru-RU" sz="3200" b="1" dirty="0" smtClean="0">
                <a:solidFill>
                  <a:srgbClr val="002060"/>
                </a:solidFill>
              </a:rPr>
              <a:t> - куратору</a:t>
            </a:r>
          </a:p>
        </p:txBody>
      </p:sp>
      <p:sp>
        <p:nvSpPr>
          <p:cNvPr id="31746" name="Содержимое 2"/>
          <p:cNvSpPr>
            <a:spLocks noGrp="1"/>
          </p:cNvSpPr>
          <p:nvPr>
            <p:ph idx="1"/>
          </p:nvPr>
        </p:nvSpPr>
        <p:spPr>
          <a:xfrm>
            <a:off x="609600" y="1981200"/>
            <a:ext cx="8229600" cy="4419600"/>
          </a:xfrm>
        </p:spPr>
        <p:txBody>
          <a:bodyPr/>
          <a:lstStyle/>
          <a:p>
            <a:r>
              <a:rPr lang="ru-RU" sz="2800" dirty="0" smtClean="0">
                <a:solidFill>
                  <a:srgbClr val="002060"/>
                </a:solidFill>
              </a:rPr>
              <a:t>Иметь искреннее желание помочь пришедшему</a:t>
            </a:r>
          </a:p>
          <a:p>
            <a:r>
              <a:rPr lang="ru-RU" sz="2800" dirty="0" smtClean="0">
                <a:solidFill>
                  <a:srgbClr val="002060"/>
                </a:solidFill>
              </a:rPr>
              <a:t>Жить в ритме жизни Церкви</a:t>
            </a:r>
          </a:p>
          <a:p>
            <a:pPr lvl="1"/>
            <a:r>
              <a:rPr lang="ru-RU" sz="2400" dirty="0" smtClean="0">
                <a:solidFill>
                  <a:srgbClr val="002060"/>
                </a:solidFill>
              </a:rPr>
              <a:t>Исповедаться</a:t>
            </a:r>
          </a:p>
          <a:p>
            <a:pPr lvl="1"/>
            <a:r>
              <a:rPr lang="ru-RU" sz="2400" dirty="0" smtClean="0">
                <a:solidFill>
                  <a:srgbClr val="002060"/>
                </a:solidFill>
              </a:rPr>
              <a:t>Причащаться</a:t>
            </a:r>
          </a:p>
          <a:p>
            <a:pPr lvl="1"/>
            <a:r>
              <a:rPr lang="ru-RU" sz="2400" dirty="0" smtClean="0">
                <a:solidFill>
                  <a:srgbClr val="002060"/>
                </a:solidFill>
              </a:rPr>
              <a:t>Регулярно посещать богослужения</a:t>
            </a:r>
          </a:p>
          <a:p>
            <a:pPr lvl="1">
              <a:buNone/>
            </a:pPr>
            <a:endParaRPr lang="ru-RU" sz="2400" dirty="0" smtClean="0">
              <a:solidFill>
                <a:srgbClr val="002060"/>
              </a:solidFill>
            </a:endParaRPr>
          </a:p>
          <a:p>
            <a:r>
              <a:rPr lang="ru-RU" sz="2800" dirty="0" smtClean="0">
                <a:solidFill>
                  <a:srgbClr val="002060"/>
                </a:solidFill>
              </a:rPr>
              <a:t>Постоянно совершенствоваться</a:t>
            </a:r>
          </a:p>
          <a:p>
            <a:r>
              <a:rPr lang="ru-RU" sz="2800" dirty="0" smtClean="0">
                <a:solidFill>
                  <a:srgbClr val="002060"/>
                </a:solidFill>
              </a:rPr>
              <a:t>Молиться</a:t>
            </a:r>
          </a:p>
          <a:p>
            <a:pPr>
              <a:buFont typeface="Arial" charset="0"/>
              <a:buNone/>
            </a:pPr>
            <a:endParaRPr lang="ru-RU" sz="2800" dirty="0" smtClean="0"/>
          </a:p>
          <a:p>
            <a:endParaRPr lang="ru-RU" dirty="0" smtClean="0"/>
          </a:p>
        </p:txBody>
      </p:sp>
      <p:pic>
        <p:nvPicPr>
          <p:cNvPr id="5" name="Picture 2" descr="E:\фото 2014\23.11.14 встреча Владыки\итоги фото\IMG_238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67400" y="4572000"/>
            <a:ext cx="3048000" cy="2032000"/>
          </a:xfrm>
          <a:prstGeom prst="rect">
            <a:avLst/>
          </a:prstGeom>
          <a:noFill/>
        </p:spPr>
      </p:pic>
      <p:pic>
        <p:nvPicPr>
          <p:cNvPr id="94210" name="Picture 2" descr="E:\фото 2014\23.11.14 встреча Владыки\итоги фото\Оленька.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1371600" cy="177113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44562"/>
          </a:xfrm>
          <a:noFill/>
        </p:spPr>
        <p:txBody>
          <a:bodyPr>
            <a:normAutofit/>
          </a:bodyPr>
          <a:lstStyle/>
          <a:p>
            <a:r>
              <a:rPr lang="ru-RU" sz="2800" b="1" dirty="0" smtClean="0">
                <a:solidFill>
                  <a:srgbClr val="002060"/>
                </a:solidFill>
              </a:rPr>
              <a:t> С чего начинается методика: «шумы и сигналы»</a:t>
            </a:r>
            <a:endParaRPr lang="ru-RU" sz="2800" b="1" dirty="0">
              <a:solidFill>
                <a:srgbClr val="002060"/>
              </a:solidFill>
            </a:endParaRPr>
          </a:p>
        </p:txBody>
      </p:sp>
      <p:sp>
        <p:nvSpPr>
          <p:cNvPr id="3" name="Содержимое 2"/>
          <p:cNvSpPr>
            <a:spLocks noGrp="1"/>
          </p:cNvSpPr>
          <p:nvPr>
            <p:ph sz="half" idx="1"/>
          </p:nvPr>
        </p:nvSpPr>
        <p:spPr>
          <a:xfrm>
            <a:off x="381000" y="1600200"/>
            <a:ext cx="4038600" cy="5257800"/>
          </a:xfrm>
        </p:spPr>
        <p:txBody>
          <a:bodyPr>
            <a:normAutofit fontScale="92500" lnSpcReduction="20000"/>
          </a:bodyPr>
          <a:lstStyle/>
          <a:p>
            <a:pPr>
              <a:buNone/>
            </a:pPr>
            <a:r>
              <a:rPr lang="ru-RU" sz="2400" dirty="0" smtClean="0">
                <a:solidFill>
                  <a:srgbClr val="002060"/>
                </a:solidFill>
              </a:rPr>
              <a:t>«Важно, чтобы как можно</a:t>
            </a:r>
          </a:p>
          <a:p>
            <a:pPr>
              <a:buNone/>
            </a:pPr>
            <a:r>
              <a:rPr lang="ru-RU" sz="2400" dirty="0" smtClean="0">
                <a:solidFill>
                  <a:srgbClr val="002060"/>
                </a:solidFill>
              </a:rPr>
              <a:t> раньше сформировался </a:t>
            </a:r>
          </a:p>
          <a:p>
            <a:pPr>
              <a:buNone/>
            </a:pPr>
            <a:r>
              <a:rPr lang="ru-RU" sz="2400" dirty="0" smtClean="0">
                <a:solidFill>
                  <a:srgbClr val="002060"/>
                </a:solidFill>
              </a:rPr>
              <a:t>костяк ценностей, тогда </a:t>
            </a:r>
          </a:p>
          <a:p>
            <a:pPr>
              <a:buNone/>
            </a:pPr>
            <a:r>
              <a:rPr lang="ru-RU" sz="2400" dirty="0" smtClean="0">
                <a:solidFill>
                  <a:srgbClr val="002060"/>
                </a:solidFill>
              </a:rPr>
              <a:t>Человек становится </a:t>
            </a:r>
          </a:p>
          <a:p>
            <a:pPr>
              <a:buNone/>
            </a:pPr>
            <a:r>
              <a:rPr lang="ru-RU" sz="2400" dirty="0" smtClean="0">
                <a:solidFill>
                  <a:srgbClr val="002060"/>
                </a:solidFill>
              </a:rPr>
              <a:t>сильным, тогда он способен</a:t>
            </a:r>
          </a:p>
          <a:p>
            <a:pPr>
              <a:buNone/>
            </a:pPr>
            <a:r>
              <a:rPr lang="ru-RU" sz="2400" dirty="0" smtClean="0">
                <a:solidFill>
                  <a:srgbClr val="002060"/>
                </a:solidFill>
              </a:rPr>
              <a:t> выбирать и управлять.</a:t>
            </a:r>
          </a:p>
          <a:p>
            <a:pPr>
              <a:buNone/>
            </a:pPr>
            <a:r>
              <a:rPr lang="ru-RU" sz="2400" dirty="0" smtClean="0">
                <a:solidFill>
                  <a:srgbClr val="002060"/>
                </a:solidFill>
              </a:rPr>
              <a:t> </a:t>
            </a:r>
          </a:p>
          <a:p>
            <a:pPr>
              <a:buNone/>
            </a:pPr>
            <a:r>
              <a:rPr lang="ru-RU" sz="2400" dirty="0" smtClean="0">
                <a:solidFill>
                  <a:srgbClr val="002060"/>
                </a:solidFill>
              </a:rPr>
              <a:t>В нашей жизни шумы - 90 %  </a:t>
            </a:r>
          </a:p>
          <a:p>
            <a:pPr>
              <a:buNone/>
            </a:pPr>
            <a:r>
              <a:rPr lang="ru-RU" sz="2400" dirty="0" smtClean="0">
                <a:solidFill>
                  <a:srgbClr val="002060"/>
                </a:solidFill>
              </a:rPr>
              <a:t>	                    и сигналы 10 %. </a:t>
            </a:r>
          </a:p>
          <a:p>
            <a:pPr>
              <a:buNone/>
            </a:pPr>
            <a:r>
              <a:rPr lang="ru-RU" sz="2400" dirty="0" smtClean="0">
                <a:solidFill>
                  <a:srgbClr val="002060"/>
                </a:solidFill>
              </a:rPr>
              <a:t>Надо уметь отличать    </a:t>
            </a:r>
          </a:p>
          <a:p>
            <a:pPr>
              <a:buNone/>
            </a:pPr>
            <a:r>
              <a:rPr lang="ru-RU" sz="2400" dirty="0" smtClean="0">
                <a:solidFill>
                  <a:srgbClr val="002060"/>
                </a:solidFill>
              </a:rPr>
              <a:t>             одно от другого»</a:t>
            </a:r>
          </a:p>
          <a:p>
            <a:pPr>
              <a:buNone/>
            </a:pPr>
            <a:endParaRPr lang="ru-RU" dirty="0" smtClean="0">
              <a:solidFill>
                <a:srgbClr val="002060"/>
              </a:solidFill>
            </a:endParaRPr>
          </a:p>
          <a:p>
            <a:pPr>
              <a:buNone/>
            </a:pPr>
            <a:r>
              <a:rPr lang="ru-RU" sz="2100" i="1" dirty="0" smtClean="0">
                <a:solidFill>
                  <a:srgbClr val="002060"/>
                </a:solidFill>
              </a:rPr>
              <a:t>Святейший Патриарх Кирилл</a:t>
            </a:r>
            <a:br>
              <a:rPr lang="ru-RU" sz="2100" i="1" dirty="0" smtClean="0">
                <a:solidFill>
                  <a:srgbClr val="002060"/>
                </a:solidFill>
              </a:rPr>
            </a:br>
            <a:r>
              <a:rPr lang="ru-RU" sz="2100" i="1" dirty="0" smtClean="0">
                <a:solidFill>
                  <a:srgbClr val="002060"/>
                </a:solidFill>
              </a:rPr>
              <a:t>на встрече с молодежью в Калининграде</a:t>
            </a:r>
          </a:p>
          <a:p>
            <a:endParaRPr lang="ru-RU" dirty="0"/>
          </a:p>
        </p:txBody>
      </p:sp>
      <p:pic>
        <p:nvPicPr>
          <p:cNvPr id="5" name="Содержимое 4" descr="http://churchweb.ru/wp-content/uploads/2011/11/49.-patriarkh-Kirill.jpg"/>
          <p:cNvPicPr>
            <a:picLocks noGrp="1"/>
          </p:cNvPicPr>
          <p:nvPr>
            <p:ph sz="half" idx="2"/>
          </p:nvPr>
        </p:nvPicPr>
        <p:blipFill>
          <a:blip r:embed="rId2" cstate="print"/>
          <a:srcRect/>
          <a:stretch>
            <a:fillRect/>
          </a:stretch>
        </p:blipFill>
        <p:spPr bwMode="auto">
          <a:xfrm>
            <a:off x="4913251" y="1600200"/>
            <a:ext cx="3508498" cy="45259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381000"/>
            <a:ext cx="5791200" cy="3048000"/>
          </a:xfrm>
        </p:spPr>
        <p:txBody>
          <a:bodyPr>
            <a:normAutofit fontScale="90000"/>
          </a:bodyPr>
          <a:lstStyle/>
          <a:p>
            <a:pPr algn="l"/>
            <a:r>
              <a:rPr lang="ru-RU" sz="2700" b="1" dirty="0" smtClean="0">
                <a:solidFill>
                  <a:schemeClr val="accent3">
                    <a:lumMod val="50000"/>
                  </a:schemeClr>
                </a:solidFill>
              </a:rPr>
              <a:t/>
            </a:r>
            <a:br>
              <a:rPr lang="ru-RU" sz="2700" b="1" dirty="0" smtClean="0">
                <a:solidFill>
                  <a:schemeClr val="accent3">
                    <a:lumMod val="50000"/>
                  </a:schemeClr>
                </a:solidFill>
              </a:rPr>
            </a:br>
            <a:r>
              <a:rPr lang="ru-RU" sz="2700" b="1" dirty="0" smtClean="0">
                <a:solidFill>
                  <a:srgbClr val="7030A0"/>
                </a:solidFill>
              </a:rPr>
              <a:t>Всматриваемся в современную науку и культуру, выбираем добротное…</a:t>
            </a:r>
            <a:br>
              <a:rPr lang="ru-RU" sz="2700" b="1" dirty="0" smtClean="0">
                <a:solidFill>
                  <a:srgbClr val="7030A0"/>
                </a:solidFill>
              </a:rPr>
            </a:br>
            <a:r>
              <a:rPr lang="ru-RU" sz="2700" b="1" dirty="0" smtClean="0">
                <a:solidFill>
                  <a:schemeClr val="accent3">
                    <a:lumMod val="50000"/>
                  </a:schemeClr>
                </a:solidFill>
              </a:rPr>
              <a:t>И прививаем лучшее к древу </a:t>
            </a:r>
            <a:br>
              <a:rPr lang="ru-RU" sz="2700" b="1" dirty="0" smtClean="0">
                <a:solidFill>
                  <a:schemeClr val="accent3">
                    <a:lumMod val="50000"/>
                  </a:schemeClr>
                </a:solidFill>
              </a:rPr>
            </a:br>
            <a:r>
              <a:rPr lang="ru-RU" sz="2700" b="1" dirty="0" smtClean="0">
                <a:solidFill>
                  <a:schemeClr val="accent3">
                    <a:lumMod val="50000"/>
                  </a:schemeClr>
                </a:solidFill>
              </a:rPr>
              <a:t>православной </a:t>
            </a:r>
            <a:br>
              <a:rPr lang="ru-RU" sz="2700" b="1" dirty="0" smtClean="0">
                <a:solidFill>
                  <a:schemeClr val="accent3">
                    <a:lumMod val="50000"/>
                  </a:schemeClr>
                </a:solidFill>
              </a:rPr>
            </a:br>
            <a:r>
              <a:rPr lang="ru-RU" sz="2700" b="1" dirty="0" smtClean="0">
                <a:solidFill>
                  <a:schemeClr val="accent3">
                    <a:lumMod val="50000"/>
                  </a:schemeClr>
                </a:solidFill>
              </a:rPr>
              <a:t>образовательной традиции. </a:t>
            </a:r>
            <a:br>
              <a:rPr lang="ru-RU" sz="2700" b="1" dirty="0" smtClean="0">
                <a:solidFill>
                  <a:schemeClr val="accent3">
                    <a:lumMod val="50000"/>
                  </a:schemeClr>
                </a:solidFill>
              </a:rPr>
            </a:br>
            <a:r>
              <a:rPr lang="ru-RU" sz="2700" b="1" dirty="0" smtClean="0">
                <a:solidFill>
                  <a:schemeClr val="accent5">
                    <a:lumMod val="50000"/>
                  </a:schemeClr>
                </a:solidFill>
              </a:rPr>
              <a:t>А затем прививаем              </a:t>
            </a:r>
            <a:br>
              <a:rPr lang="ru-RU" sz="2700" b="1" dirty="0" smtClean="0">
                <a:solidFill>
                  <a:schemeClr val="accent5">
                    <a:lumMod val="50000"/>
                  </a:schemeClr>
                </a:solidFill>
              </a:rPr>
            </a:br>
            <a:r>
              <a:rPr lang="ru-RU" sz="2700" b="1" dirty="0" smtClean="0">
                <a:solidFill>
                  <a:schemeClr val="accent5">
                    <a:lumMod val="50000"/>
                  </a:schemeClr>
                </a:solidFill>
              </a:rPr>
              <a:t>современному человеку навык:  </a:t>
            </a:r>
            <a:br>
              <a:rPr lang="ru-RU" sz="2700" b="1" dirty="0" smtClean="0">
                <a:solidFill>
                  <a:schemeClr val="accent5">
                    <a:lumMod val="50000"/>
                  </a:schemeClr>
                </a:solidFill>
              </a:rPr>
            </a:br>
            <a:r>
              <a:rPr lang="ru-RU" sz="2700" b="1" dirty="0" smtClean="0">
                <a:solidFill>
                  <a:schemeClr val="accent5">
                    <a:lumMod val="50000"/>
                  </a:schemeClr>
                </a:solidFill>
              </a:rPr>
              <a:t>жить, обучаться и мыслить по-новому…</a:t>
            </a:r>
            <a:r>
              <a:rPr lang="ru-RU" dirty="0" smtClean="0"/>
              <a:t/>
            </a:r>
            <a:br>
              <a:rPr lang="ru-RU" dirty="0" smtClean="0"/>
            </a:br>
            <a:endParaRPr lang="ru-RU" dirty="0"/>
          </a:p>
        </p:txBody>
      </p:sp>
      <p:pic>
        <p:nvPicPr>
          <p:cNvPr id="1027" name="Picture 3" descr="C:\Users\Master\Desktop\images (3).jpg"/>
          <p:cNvPicPr>
            <a:picLocks noGrp="1" noChangeAspect="1" noChangeArrowheads="1"/>
          </p:cNvPicPr>
          <p:nvPr>
            <p:ph sz="half" idx="1"/>
          </p:nvPr>
        </p:nvPicPr>
        <p:blipFill>
          <a:blip r:embed="rId2" cstate="print"/>
          <a:srcRect/>
          <a:stretch>
            <a:fillRect/>
          </a:stretch>
        </p:blipFill>
        <p:spPr bwMode="auto">
          <a:xfrm>
            <a:off x="3276600" y="3561633"/>
            <a:ext cx="3733800" cy="3296367"/>
          </a:xfrm>
          <a:prstGeom prst="rect">
            <a:avLst/>
          </a:prstGeom>
          <a:noFill/>
          <a:effectLst>
            <a:softEdge rad="63500"/>
          </a:effectLst>
        </p:spPr>
      </p:pic>
      <p:grpSp>
        <p:nvGrpSpPr>
          <p:cNvPr id="3" name="Группа 4"/>
          <p:cNvGrpSpPr/>
          <p:nvPr/>
        </p:nvGrpSpPr>
        <p:grpSpPr>
          <a:xfrm>
            <a:off x="228600" y="3733800"/>
            <a:ext cx="4274939" cy="3124200"/>
            <a:chOff x="-558639" y="3779806"/>
            <a:chExt cx="3970139" cy="1728995"/>
          </a:xfrm>
        </p:grpSpPr>
        <p:sp>
          <p:nvSpPr>
            <p:cNvPr id="6" name="Стрелка вниз 5"/>
            <p:cNvSpPr/>
            <p:nvPr/>
          </p:nvSpPr>
          <p:spPr>
            <a:xfrm rot="16200000">
              <a:off x="561933" y="2659234"/>
              <a:ext cx="1728995" cy="3970139"/>
            </a:xfrm>
            <a:prstGeom prst="downArrow">
              <a:avLst>
                <a:gd name="adj1" fmla="val 50000"/>
                <a:gd name="adj2" fmla="val 35000"/>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7" name="Стрелка вниз 4"/>
            <p:cNvSpPr/>
            <p:nvPr/>
          </p:nvSpPr>
          <p:spPr>
            <a:xfrm>
              <a:off x="-558639" y="4212055"/>
              <a:ext cx="3667565" cy="8644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ru-RU" sz="2400" b="1" kern="1200" dirty="0" smtClean="0"/>
                <a:t> «Прививание» достижений педагогики, психологии, методики  к </a:t>
              </a:r>
              <a:r>
                <a:rPr lang="ru-RU" sz="2400" b="1" kern="1200" dirty="0" smtClean="0">
                  <a:solidFill>
                    <a:schemeClr val="bg1"/>
                  </a:solidFill>
                </a:rPr>
                <a:t>Православию </a:t>
              </a:r>
              <a:endParaRPr lang="ru-RU" sz="2400" kern="1200" dirty="0">
                <a:solidFill>
                  <a:schemeClr val="bg1"/>
                </a:solidFill>
              </a:endParaRPr>
            </a:p>
          </p:txBody>
        </p:sp>
      </p:grpSp>
      <p:sp>
        <p:nvSpPr>
          <p:cNvPr id="12" name="Арка 11"/>
          <p:cNvSpPr/>
          <p:nvPr/>
        </p:nvSpPr>
        <p:spPr>
          <a:xfrm rot="1859666">
            <a:off x="4061997" y="558083"/>
            <a:ext cx="4724400" cy="4952188"/>
          </a:xfrm>
          <a:prstGeom prst="blockArc">
            <a:avLst>
              <a:gd name="adj1" fmla="val 10295270"/>
              <a:gd name="adj2" fmla="val 0"/>
              <a:gd name="adj3" fmla="val 25000"/>
            </a:avLst>
          </a:prstGeom>
          <a:solidFill>
            <a:srgbClr val="FFFF4B"/>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anUp">
              <a:avLst/>
            </a:prstTxWarp>
          </a:bodyPr>
          <a:lstStyle/>
          <a:p>
            <a:pPr lvl="0" algn="ctr"/>
            <a:endParaRPr lang="ru-RU" sz="2400" dirty="0" smtClean="0">
              <a:solidFill>
                <a:schemeClr val="tx1"/>
              </a:solidFill>
            </a:endParaRPr>
          </a:p>
          <a:p>
            <a:pPr lvl="0" algn="ctr"/>
            <a:endParaRPr lang="ru-RU" sz="2400" dirty="0" smtClean="0">
              <a:solidFill>
                <a:schemeClr val="tx1"/>
              </a:solidFill>
            </a:endParaRPr>
          </a:p>
          <a:p>
            <a:pPr lvl="0" algn="ctr"/>
            <a:r>
              <a:rPr lang="ru-RU" sz="1600" b="1" dirty="0" smtClean="0">
                <a:solidFill>
                  <a:srgbClr val="002060"/>
                </a:solidFill>
              </a:rPr>
              <a:t>      Бережное прививание православной культуры современному человеку</a:t>
            </a:r>
            <a:endParaRPr lang="ru-RU" sz="2400" b="1" dirty="0">
              <a:solidFill>
                <a:srgbClr val="002060"/>
              </a:solidFill>
            </a:endParaRPr>
          </a:p>
        </p:txBody>
      </p:sp>
      <p:pic>
        <p:nvPicPr>
          <p:cNvPr id="2052" name="Picture 4" descr="C:\Users\Master\Desktop\оооооооо.jpg"/>
          <p:cNvPicPr>
            <a:picLocks noChangeAspect="1" noChangeArrowheads="1"/>
          </p:cNvPicPr>
          <p:nvPr/>
        </p:nvPicPr>
        <p:blipFill>
          <a:blip r:embed="rId3" cstate="print"/>
          <a:srcRect/>
          <a:stretch>
            <a:fillRect/>
          </a:stretch>
        </p:blipFill>
        <p:spPr bwMode="auto">
          <a:xfrm>
            <a:off x="6705600" y="914400"/>
            <a:ext cx="1066800" cy="1419225"/>
          </a:xfrm>
          <a:prstGeom prst="ellipse">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О.А\ДИВИНАР РИСУНКИ\рис. 13 див\спираль методики.jpg"/>
          <p:cNvPicPr>
            <a:picLocks noChangeAspect="1" noChangeArrowheads="1"/>
          </p:cNvPicPr>
          <p:nvPr/>
        </p:nvPicPr>
        <p:blipFill>
          <a:blip r:embed="rId2" cstate="print"/>
          <a:srcRect/>
          <a:stretch>
            <a:fillRect/>
          </a:stretch>
        </p:blipFill>
        <p:spPr bwMode="auto">
          <a:xfrm>
            <a:off x="228600" y="4800600"/>
            <a:ext cx="2466975" cy="1857375"/>
          </a:xfrm>
          <a:prstGeom prst="rect">
            <a:avLst/>
          </a:prstGeom>
          <a:noFill/>
        </p:spPr>
      </p:pic>
      <p:graphicFrame>
        <p:nvGraphicFramePr>
          <p:cNvPr id="2" name="Схема 1"/>
          <p:cNvGraphicFramePr/>
          <p:nvPr/>
        </p:nvGraphicFramePr>
        <p:xfrm>
          <a:off x="971600" y="188640"/>
          <a:ext cx="8640960" cy="6669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267" name="TextBox 2"/>
          <p:cNvSpPr txBox="1">
            <a:spLocks noChangeArrowheads="1"/>
          </p:cNvSpPr>
          <p:nvPr/>
        </p:nvSpPr>
        <p:spPr bwMode="auto">
          <a:xfrm>
            <a:off x="179388" y="188913"/>
            <a:ext cx="3313112" cy="1077218"/>
          </a:xfrm>
          <a:prstGeom prst="rect">
            <a:avLst/>
          </a:prstGeom>
          <a:noFill/>
          <a:ln w="9525">
            <a:noFill/>
            <a:miter lim="800000"/>
            <a:headEnd/>
            <a:tailEnd/>
          </a:ln>
        </p:spPr>
        <p:txBody>
          <a:bodyPr>
            <a:spAutoFit/>
          </a:bodyPr>
          <a:lstStyle/>
          <a:p>
            <a:r>
              <a:rPr lang="ru-RU" sz="3200" b="1" dirty="0">
                <a:solidFill>
                  <a:srgbClr val="002060"/>
                </a:solidFill>
                <a:latin typeface="Trebuchet MS" pitchFamily="34" charset="0"/>
              </a:rPr>
              <a:t>Методическая </a:t>
            </a:r>
          </a:p>
          <a:p>
            <a:r>
              <a:rPr lang="ru-RU" sz="3200" b="1" dirty="0">
                <a:solidFill>
                  <a:srgbClr val="002060"/>
                </a:solidFill>
                <a:latin typeface="Trebuchet MS" pitchFamily="34" charset="0"/>
              </a:rPr>
              <a:t>опора</a:t>
            </a:r>
          </a:p>
        </p:txBody>
      </p:sp>
      <p:cxnSp>
        <p:nvCxnSpPr>
          <p:cNvPr id="13" name="Соединительная линия уступом 12"/>
          <p:cNvCxnSpPr/>
          <p:nvPr/>
        </p:nvCxnSpPr>
        <p:spPr>
          <a:xfrm rot="10800000">
            <a:off x="323850" y="3141663"/>
            <a:ext cx="4248150" cy="1439862"/>
          </a:xfrm>
          <a:prstGeom prst="bentConnector3">
            <a:avLst>
              <a:gd name="adj1" fmla="val 53587"/>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269" name="TextBox 22"/>
          <p:cNvSpPr txBox="1">
            <a:spLocks noChangeArrowheads="1"/>
          </p:cNvSpPr>
          <p:nvPr/>
        </p:nvSpPr>
        <p:spPr bwMode="auto">
          <a:xfrm>
            <a:off x="250825" y="1752600"/>
            <a:ext cx="1873250" cy="2616101"/>
          </a:xfrm>
          <a:prstGeom prst="rect">
            <a:avLst/>
          </a:prstGeom>
          <a:noFill/>
          <a:ln w="9525">
            <a:noFill/>
            <a:miter lim="800000"/>
            <a:headEnd/>
            <a:tailEnd/>
          </a:ln>
        </p:spPr>
        <p:txBody>
          <a:bodyPr wrap="square">
            <a:spAutoFit/>
          </a:bodyPr>
          <a:lstStyle/>
          <a:p>
            <a:r>
              <a:rPr lang="ru-RU" sz="1600" dirty="0" smtClean="0">
                <a:solidFill>
                  <a:srgbClr val="002060"/>
                </a:solidFill>
                <a:latin typeface="Trebuchet MS" pitchFamily="34" charset="0"/>
              </a:rPr>
              <a:t>Соборность</a:t>
            </a:r>
          </a:p>
          <a:p>
            <a:r>
              <a:rPr lang="ru-RU" sz="1600" dirty="0" err="1" smtClean="0">
                <a:solidFill>
                  <a:srgbClr val="002060"/>
                </a:solidFill>
                <a:latin typeface="Trebuchet MS" pitchFamily="34" charset="0"/>
              </a:rPr>
              <a:t>Молитвенность</a:t>
            </a:r>
            <a:endParaRPr lang="ru-RU" sz="1600" dirty="0" smtClean="0">
              <a:solidFill>
                <a:srgbClr val="002060"/>
              </a:solidFill>
              <a:latin typeface="Trebuchet MS" pitchFamily="34" charset="0"/>
            </a:endParaRPr>
          </a:p>
          <a:p>
            <a:r>
              <a:rPr lang="ru-RU" sz="1600" dirty="0" err="1" smtClean="0">
                <a:solidFill>
                  <a:srgbClr val="002060"/>
                </a:solidFill>
                <a:latin typeface="Trebuchet MS" pitchFamily="34" charset="0"/>
              </a:rPr>
              <a:t>Иконичность</a:t>
            </a:r>
            <a:endParaRPr lang="ru-RU" sz="1600" dirty="0">
              <a:solidFill>
                <a:srgbClr val="002060"/>
              </a:solidFill>
              <a:latin typeface="Trebuchet MS" pitchFamily="34" charset="0"/>
            </a:endParaRPr>
          </a:p>
          <a:p>
            <a:r>
              <a:rPr lang="ru-RU" sz="1600" dirty="0" err="1" smtClean="0">
                <a:solidFill>
                  <a:srgbClr val="002060"/>
                </a:solidFill>
                <a:latin typeface="Trebuchet MS" pitchFamily="34" charset="0"/>
              </a:rPr>
              <a:t>Мистагогичность</a:t>
            </a:r>
            <a:endParaRPr lang="ru-RU" sz="1600" dirty="0" smtClean="0">
              <a:solidFill>
                <a:srgbClr val="002060"/>
              </a:solidFill>
              <a:latin typeface="Trebuchet MS" pitchFamily="34" charset="0"/>
            </a:endParaRPr>
          </a:p>
          <a:p>
            <a:r>
              <a:rPr lang="ru-RU" sz="1600" dirty="0" smtClean="0">
                <a:solidFill>
                  <a:srgbClr val="002060"/>
                </a:solidFill>
                <a:latin typeface="Trebuchet MS" pitchFamily="34" charset="0"/>
              </a:rPr>
              <a:t>Жертвенность</a:t>
            </a:r>
          </a:p>
          <a:p>
            <a:endParaRPr lang="ru-RU" sz="1600" dirty="0" smtClean="0">
              <a:solidFill>
                <a:srgbClr val="002060"/>
              </a:solidFill>
              <a:latin typeface="Trebuchet MS" pitchFamily="34" charset="0"/>
            </a:endParaRPr>
          </a:p>
          <a:p>
            <a:r>
              <a:rPr lang="ru-RU" sz="1600" dirty="0" smtClean="0">
                <a:solidFill>
                  <a:srgbClr val="002060"/>
                </a:solidFill>
                <a:latin typeface="Trebuchet MS" pitchFamily="34" charset="0"/>
              </a:rPr>
              <a:t>«на голубиных</a:t>
            </a:r>
          </a:p>
          <a:p>
            <a:r>
              <a:rPr lang="ru-RU" sz="1600" dirty="0" smtClean="0">
                <a:solidFill>
                  <a:srgbClr val="002060"/>
                </a:solidFill>
                <a:latin typeface="Trebuchet MS" pitchFamily="34" charset="0"/>
              </a:rPr>
              <a:t>ногах»</a:t>
            </a:r>
            <a:endParaRPr lang="ru-RU" sz="1600" dirty="0">
              <a:solidFill>
                <a:srgbClr val="002060"/>
              </a:solidFill>
              <a:latin typeface="Trebuchet MS" pitchFamily="34" charset="0"/>
            </a:endParaRPr>
          </a:p>
          <a:p>
            <a:endParaRPr lang="ru-RU" dirty="0">
              <a:latin typeface="Trebuchet MS" pitchFamily="34" charset="0"/>
            </a:endParaRPr>
          </a:p>
          <a:p>
            <a:endParaRPr lang="ru-RU" dirty="0">
              <a:latin typeface="Trebuchet MS"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ster\Desktop\человечек.jpg"/>
          <p:cNvPicPr>
            <a:picLocks noChangeAspect="1" noChangeArrowheads="1"/>
          </p:cNvPicPr>
          <p:nvPr/>
        </p:nvPicPr>
        <p:blipFill>
          <a:blip r:embed="rId2" cstate="print"/>
          <a:srcRect/>
          <a:stretch>
            <a:fillRect/>
          </a:stretch>
        </p:blipFill>
        <p:spPr bwMode="auto">
          <a:xfrm>
            <a:off x="6400800" y="2667000"/>
            <a:ext cx="1485900" cy="1924050"/>
          </a:xfrm>
          <a:prstGeom prst="rect">
            <a:avLst/>
          </a:prstGeom>
          <a:noFill/>
        </p:spPr>
      </p:pic>
      <p:sp>
        <p:nvSpPr>
          <p:cNvPr id="2" name="Заголовок 1"/>
          <p:cNvSpPr>
            <a:spLocks noGrp="1"/>
          </p:cNvSpPr>
          <p:nvPr>
            <p:ph type="title"/>
          </p:nvPr>
        </p:nvSpPr>
        <p:spPr>
          <a:xfrm>
            <a:off x="0" y="228600"/>
            <a:ext cx="2590800" cy="1676400"/>
          </a:xfrm>
        </p:spPr>
        <p:txBody>
          <a:bodyPr>
            <a:normAutofit fontScale="90000"/>
          </a:bodyPr>
          <a:lstStyle/>
          <a:p>
            <a:r>
              <a:rPr lang="ru-RU" sz="2400" b="1" dirty="0" smtClean="0">
                <a:solidFill>
                  <a:srgbClr val="0070C0"/>
                </a:solidFill>
              </a:rPr>
              <a:t/>
            </a:r>
            <a:br>
              <a:rPr lang="ru-RU" sz="2400" b="1" dirty="0" smtClean="0">
                <a:solidFill>
                  <a:srgbClr val="0070C0"/>
                </a:solidFill>
              </a:rPr>
            </a:br>
            <a:r>
              <a:rPr lang="ru-RU" sz="2400" b="1" dirty="0" smtClean="0">
                <a:solidFill>
                  <a:srgbClr val="0070C0"/>
                </a:solidFill>
              </a:rPr>
              <a:t>Карта -п</a:t>
            </a:r>
            <a:r>
              <a:rPr lang="ru-RU" sz="2400" b="1" dirty="0" smtClean="0">
                <a:solidFill>
                  <a:srgbClr val="005696"/>
                </a:solidFill>
              </a:rPr>
              <a:t>утеводитель</a:t>
            </a:r>
            <a:br>
              <a:rPr lang="ru-RU" sz="2400" b="1" dirty="0" smtClean="0">
                <a:solidFill>
                  <a:srgbClr val="005696"/>
                </a:solidFill>
              </a:rPr>
            </a:br>
            <a:r>
              <a:rPr lang="ru-RU" sz="2400" b="1" dirty="0" smtClean="0">
                <a:solidFill>
                  <a:srgbClr val="005696"/>
                </a:solidFill>
              </a:rPr>
              <a:t>по мастерской</a:t>
            </a:r>
            <a:br>
              <a:rPr lang="ru-RU" sz="2400" b="1" dirty="0" smtClean="0">
                <a:solidFill>
                  <a:srgbClr val="005696"/>
                </a:solidFill>
              </a:rPr>
            </a:br>
            <a:r>
              <a:rPr lang="ru-RU" sz="2400" b="1" dirty="0" smtClean="0">
                <a:solidFill>
                  <a:srgbClr val="005696"/>
                </a:solidFill>
              </a:rPr>
              <a:t>православного методизма</a:t>
            </a:r>
            <a:r>
              <a:rPr lang="ru-RU" sz="2400" dirty="0" smtClean="0"/>
              <a:t/>
            </a:r>
            <a:br>
              <a:rPr lang="ru-RU" sz="2400" dirty="0" smtClean="0"/>
            </a:br>
            <a:r>
              <a:rPr lang="ru-RU" sz="2400" dirty="0" smtClean="0"/>
              <a:t>  </a:t>
            </a:r>
            <a:endParaRPr lang="ru-RU" sz="2400" dirty="0"/>
          </a:p>
        </p:txBody>
      </p:sp>
      <p:sp>
        <p:nvSpPr>
          <p:cNvPr id="4" name="Стрелка вверх 3"/>
          <p:cNvSpPr/>
          <p:nvPr/>
        </p:nvSpPr>
        <p:spPr>
          <a:xfrm>
            <a:off x="685800" y="533400"/>
            <a:ext cx="7772400" cy="411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ннаф</a:t>
            </a:r>
            <a:endParaRPr lang="ru-RU" dirty="0"/>
          </a:p>
        </p:txBody>
      </p:sp>
      <p:sp>
        <p:nvSpPr>
          <p:cNvPr id="5" name="Прямоугольник 4"/>
          <p:cNvSpPr/>
          <p:nvPr/>
        </p:nvSpPr>
        <p:spPr>
          <a:xfrm>
            <a:off x="457200" y="5334000"/>
            <a:ext cx="4191000" cy="99060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tx1"/>
                </a:solidFill>
              </a:rPr>
              <a:t>Духовно-ориентированный</a:t>
            </a:r>
          </a:p>
          <a:p>
            <a:pPr algn="ctr"/>
            <a:r>
              <a:rPr lang="ru-RU" sz="2000" b="1" dirty="0" smtClean="0">
                <a:solidFill>
                  <a:schemeClr val="tx1"/>
                </a:solidFill>
              </a:rPr>
              <a:t> диалог</a:t>
            </a:r>
            <a:endParaRPr lang="ru-RU" sz="2000" b="1" dirty="0">
              <a:solidFill>
                <a:schemeClr val="tx1"/>
              </a:solidFill>
            </a:endParaRPr>
          </a:p>
        </p:txBody>
      </p:sp>
      <p:sp>
        <p:nvSpPr>
          <p:cNvPr id="6" name="Содержимое 5"/>
          <p:cNvSpPr>
            <a:spLocks noGrp="1"/>
          </p:cNvSpPr>
          <p:nvPr>
            <p:ph idx="1"/>
          </p:nvPr>
        </p:nvSpPr>
        <p:spPr>
          <a:xfrm>
            <a:off x="4648200" y="5334000"/>
            <a:ext cx="4114800" cy="990600"/>
          </a:xfrm>
          <a:prstGeom prst="rect">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buNone/>
            </a:pPr>
            <a:endParaRPr lang="ru-RU" sz="2200" dirty="0" smtClean="0"/>
          </a:p>
          <a:p>
            <a:pPr algn="ctr">
              <a:buNone/>
            </a:pPr>
            <a:r>
              <a:rPr lang="ru-RU" sz="2900" b="1" dirty="0" smtClean="0">
                <a:solidFill>
                  <a:schemeClr val="tx1"/>
                </a:solidFill>
              </a:rPr>
              <a:t>Теория деятельности</a:t>
            </a:r>
          </a:p>
          <a:p>
            <a:pPr algn="ctr">
              <a:buNone/>
            </a:pPr>
            <a:r>
              <a:rPr lang="ru-RU" sz="2900" b="1" dirty="0" smtClean="0"/>
              <a:t>          </a:t>
            </a:r>
            <a:endParaRPr lang="ru-RU" sz="2900" b="1" dirty="0"/>
          </a:p>
        </p:txBody>
      </p:sp>
      <p:sp>
        <p:nvSpPr>
          <p:cNvPr id="7" name="Прямоугольник 6"/>
          <p:cNvSpPr/>
          <p:nvPr/>
        </p:nvSpPr>
        <p:spPr>
          <a:xfrm>
            <a:off x="2667000" y="3124200"/>
            <a:ext cx="3810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p>
          <a:p>
            <a:pPr algn="ctr"/>
            <a:r>
              <a:rPr lang="ru-RU" b="1" dirty="0" smtClean="0"/>
              <a:t>Православная педагогика</a:t>
            </a:r>
          </a:p>
          <a:p>
            <a:pPr algn="ctr"/>
            <a:endParaRPr lang="ru-RU" dirty="0"/>
          </a:p>
        </p:txBody>
      </p:sp>
      <p:sp>
        <p:nvSpPr>
          <p:cNvPr id="10" name="Прямоугольник 9"/>
          <p:cNvSpPr/>
          <p:nvPr/>
        </p:nvSpPr>
        <p:spPr>
          <a:xfrm>
            <a:off x="2667000" y="3962400"/>
            <a:ext cx="3810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Духовно-ориентированная</a:t>
            </a:r>
          </a:p>
          <a:p>
            <a:pPr algn="ctr"/>
            <a:r>
              <a:rPr lang="ru-RU" b="1" dirty="0" smtClean="0"/>
              <a:t> андрагогика</a:t>
            </a:r>
          </a:p>
        </p:txBody>
      </p:sp>
      <p:sp>
        <p:nvSpPr>
          <p:cNvPr id="11" name="Прямоугольник 10"/>
          <p:cNvSpPr/>
          <p:nvPr/>
        </p:nvSpPr>
        <p:spPr>
          <a:xfrm>
            <a:off x="1676400" y="4648200"/>
            <a:ext cx="6096000" cy="685800"/>
          </a:xfrm>
          <a:prstGeom prst="rect">
            <a:avLst/>
          </a:prstGeom>
          <a:blipFill>
            <a:blip r:embed="rId5"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p>
          <a:p>
            <a:pPr algn="ctr"/>
            <a:r>
              <a:rPr lang="ru-RU" sz="2000" b="1" dirty="0" smtClean="0">
                <a:solidFill>
                  <a:schemeClr val="tx1"/>
                </a:solidFill>
              </a:rPr>
              <a:t>Развивающее обучение</a:t>
            </a:r>
          </a:p>
          <a:p>
            <a:pPr algn="ctr"/>
            <a:endParaRPr lang="ru-RU" dirty="0"/>
          </a:p>
        </p:txBody>
      </p:sp>
      <p:sp>
        <p:nvSpPr>
          <p:cNvPr id="12" name="Прямоугольник 11"/>
          <p:cNvSpPr/>
          <p:nvPr/>
        </p:nvSpPr>
        <p:spPr>
          <a:xfrm>
            <a:off x="2667000" y="2590800"/>
            <a:ext cx="3810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Православная эстетика</a:t>
            </a:r>
            <a:endParaRPr lang="ru-RU" b="1" dirty="0"/>
          </a:p>
        </p:txBody>
      </p:sp>
      <p:sp>
        <p:nvSpPr>
          <p:cNvPr id="13" name="Прямоугольник 12"/>
          <p:cNvSpPr/>
          <p:nvPr/>
        </p:nvSpPr>
        <p:spPr>
          <a:xfrm>
            <a:off x="3276600" y="1295400"/>
            <a:ext cx="2667000" cy="990600"/>
          </a:xfrm>
          <a:prstGeom prst="rect">
            <a:avLst/>
          </a:prstGeom>
          <a:blipFill>
            <a:blip r:embed="rId5"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Метод </a:t>
            </a:r>
          </a:p>
          <a:p>
            <a:pPr algn="ct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Церкви</a:t>
            </a:r>
          </a:p>
        </p:txBody>
      </p:sp>
      <p:sp>
        <p:nvSpPr>
          <p:cNvPr id="28" name="Двойная стрелка влево/вправо 27"/>
          <p:cNvSpPr/>
          <p:nvPr/>
        </p:nvSpPr>
        <p:spPr>
          <a:xfrm>
            <a:off x="4191000" y="5791200"/>
            <a:ext cx="914400" cy="381000"/>
          </a:xfrm>
          <a:prstGeom prst="leftRight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трелка вправо 28"/>
          <p:cNvSpPr/>
          <p:nvPr/>
        </p:nvSpPr>
        <p:spPr>
          <a:xfrm rot="19401102">
            <a:off x="2568055" y="5097277"/>
            <a:ext cx="609600" cy="381000"/>
          </a:xfrm>
          <a:prstGeom prst="right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rot="13045276">
            <a:off x="6301431" y="5099011"/>
            <a:ext cx="609600" cy="381000"/>
          </a:xfrm>
          <a:prstGeom prst="right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Выноска-облако 30"/>
          <p:cNvSpPr/>
          <p:nvPr/>
        </p:nvSpPr>
        <p:spPr>
          <a:xfrm>
            <a:off x="6096000" y="152400"/>
            <a:ext cx="2819400" cy="1374648"/>
          </a:xfrm>
          <a:prstGeom prst="cloudCallout">
            <a:avLst>
              <a:gd name="adj1" fmla="val -29099"/>
              <a:gd name="adj2" fmla="val 79084"/>
            </a:avLst>
          </a:prstGeom>
          <a:solidFill>
            <a:srgbClr val="33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Православные методики обучения</a:t>
            </a:r>
            <a:endParaRPr lang="ru-RU" b="1" dirty="0"/>
          </a:p>
        </p:txBody>
      </p:sp>
      <p:sp>
        <p:nvSpPr>
          <p:cNvPr id="32" name="Прямоугольник 31"/>
          <p:cNvSpPr/>
          <p:nvPr/>
        </p:nvSpPr>
        <p:spPr>
          <a:xfrm>
            <a:off x="0" y="6248400"/>
            <a:ext cx="9144000" cy="6096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Выгнутая вверх стрелка 36"/>
          <p:cNvSpPr/>
          <p:nvPr/>
        </p:nvSpPr>
        <p:spPr>
          <a:xfrm rot="16200000">
            <a:off x="2004841" y="3100559"/>
            <a:ext cx="706948" cy="297030"/>
          </a:xfrm>
          <a:prstGeom prst="curved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schemeClr val="tx1"/>
              </a:solidFill>
            </a:endParaRPr>
          </a:p>
        </p:txBody>
      </p:sp>
      <p:sp>
        <p:nvSpPr>
          <p:cNvPr id="38" name="Выгнутая вверх стрелка 37"/>
          <p:cNvSpPr/>
          <p:nvPr/>
        </p:nvSpPr>
        <p:spPr>
          <a:xfrm rot="16200000">
            <a:off x="1966741" y="3900659"/>
            <a:ext cx="706948" cy="373230"/>
          </a:xfrm>
          <a:prstGeom prst="curved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schemeClr val="tx1"/>
              </a:solidFill>
            </a:endParaRPr>
          </a:p>
        </p:txBody>
      </p:sp>
      <p:pic>
        <p:nvPicPr>
          <p:cNvPr id="1027" name="Picture 3" descr="C:\Users\Master\Desktop\лист.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4642650">
            <a:off x="7529029" y="3591024"/>
            <a:ext cx="1120228" cy="1179188"/>
          </a:xfrm>
          <a:prstGeom prst="rect">
            <a:avLst/>
          </a:prstGeom>
          <a:noFill/>
        </p:spPr>
      </p:pic>
      <p:sp>
        <p:nvSpPr>
          <p:cNvPr id="48" name="TextBox 47"/>
          <p:cNvSpPr txBox="1"/>
          <p:nvPr/>
        </p:nvSpPr>
        <p:spPr>
          <a:xfrm>
            <a:off x="7315200" y="2743200"/>
            <a:ext cx="1828800" cy="830997"/>
          </a:xfrm>
          <a:prstGeom prst="rect">
            <a:avLst/>
          </a:prstGeom>
          <a:noFill/>
          <a:ln>
            <a:noFill/>
          </a:ln>
        </p:spPr>
        <p:txBody>
          <a:bodyPr wrap="square" rtlCol="0">
            <a:spAutoFit/>
          </a:bodyPr>
          <a:lstStyle/>
          <a:p>
            <a:pPr algn="ctr"/>
            <a:r>
              <a:rPr lang="ru-RU" sz="1600" b="1" dirty="0" smtClean="0">
                <a:solidFill>
                  <a:srgbClr val="FF0000"/>
                </a:solidFill>
              </a:rPr>
              <a:t>Методология</a:t>
            </a:r>
          </a:p>
          <a:p>
            <a:pPr algn="ctr"/>
            <a:r>
              <a:rPr lang="ru-RU" sz="1600" b="1" dirty="0" smtClean="0">
                <a:solidFill>
                  <a:srgbClr val="FF0000"/>
                </a:solidFill>
              </a:rPr>
              <a:t>кураторства - </a:t>
            </a:r>
            <a:r>
              <a:rPr lang="ru-RU" sz="1600" b="1" dirty="0" err="1" smtClean="0">
                <a:solidFill>
                  <a:srgbClr val="FF0000"/>
                </a:solidFill>
              </a:rPr>
              <a:t>душепопечения</a:t>
            </a:r>
            <a:endParaRPr lang="ru-RU" sz="1600" b="1" dirty="0" smtClean="0">
              <a:solidFill>
                <a:srgbClr val="FF0000"/>
              </a:solidFill>
            </a:endParaRPr>
          </a:p>
        </p:txBody>
      </p:sp>
      <p:sp>
        <p:nvSpPr>
          <p:cNvPr id="23" name="12-конечная звезда 22"/>
          <p:cNvSpPr/>
          <p:nvPr/>
        </p:nvSpPr>
        <p:spPr>
          <a:xfrm>
            <a:off x="2895600" y="3048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12-конечная звезда 24"/>
          <p:cNvSpPr/>
          <p:nvPr/>
        </p:nvSpPr>
        <p:spPr>
          <a:xfrm>
            <a:off x="2895600" y="7620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12-конечная звезда 25"/>
          <p:cNvSpPr/>
          <p:nvPr/>
        </p:nvSpPr>
        <p:spPr>
          <a:xfrm>
            <a:off x="5715000" y="7620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12-конечная звезда 26"/>
          <p:cNvSpPr/>
          <p:nvPr/>
        </p:nvSpPr>
        <p:spPr>
          <a:xfrm>
            <a:off x="3581400" y="3048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12-конечная звезда 32"/>
          <p:cNvSpPr/>
          <p:nvPr/>
        </p:nvSpPr>
        <p:spPr>
          <a:xfrm>
            <a:off x="5029200" y="4572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12-конечная звезда 33"/>
          <p:cNvSpPr/>
          <p:nvPr/>
        </p:nvSpPr>
        <p:spPr>
          <a:xfrm>
            <a:off x="5410200" y="22860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12-конечная звезда 34"/>
          <p:cNvSpPr/>
          <p:nvPr/>
        </p:nvSpPr>
        <p:spPr>
          <a:xfrm>
            <a:off x="6172200" y="0"/>
            <a:ext cx="304800" cy="304800"/>
          </a:xfrm>
          <a:prstGeom prst="star12">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p:cNvSpPr txBox="1"/>
          <p:nvPr/>
        </p:nvSpPr>
        <p:spPr>
          <a:xfrm>
            <a:off x="2743200" y="304800"/>
            <a:ext cx="4038600" cy="838200"/>
          </a:xfrm>
          <a:prstGeom prst="rect">
            <a:avLst/>
          </a:prstGeom>
          <a:noFill/>
        </p:spPr>
        <p:txBody>
          <a:bodyPr wrap="none" rtlCol="0">
            <a:prstTxWarp prst="textArchUp">
              <a:avLst/>
            </a:prstTxWarp>
            <a:spAutoFit/>
          </a:bodyPr>
          <a:lstStyle/>
          <a:p>
            <a:r>
              <a:rPr lang="ru-RU" b="1" dirty="0" smtClean="0">
                <a:solidFill>
                  <a:srgbClr val="002060"/>
                </a:solidFill>
              </a:rPr>
              <a:t>ТЕРАПИЯ ЦЕРКОВНЫМ СООБЩЕСТВОМ</a:t>
            </a:r>
            <a:endParaRPr lang="ru-RU" b="1" dirty="0">
              <a:solidFill>
                <a:srgbClr val="002060"/>
              </a:solidFill>
            </a:endParaRPr>
          </a:p>
        </p:txBody>
      </p:sp>
      <p:sp>
        <p:nvSpPr>
          <p:cNvPr id="39" name="Прямоугольник 38"/>
          <p:cNvSpPr/>
          <p:nvPr/>
        </p:nvSpPr>
        <p:spPr>
          <a:xfrm>
            <a:off x="7086600" y="4191000"/>
            <a:ext cx="5334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олилиния 39"/>
          <p:cNvSpPr/>
          <p:nvPr/>
        </p:nvSpPr>
        <p:spPr>
          <a:xfrm>
            <a:off x="6896100" y="3409950"/>
            <a:ext cx="95250" cy="23066"/>
          </a:xfrm>
          <a:custGeom>
            <a:avLst/>
            <a:gdLst>
              <a:gd name="connsiteX0" fmla="*/ 0 w 95250"/>
              <a:gd name="connsiteY0" fmla="*/ 0 h 23066"/>
              <a:gd name="connsiteX1" fmla="*/ 95250 w 95250"/>
              <a:gd name="connsiteY1" fmla="*/ 19050 h 23066"/>
            </a:gdLst>
            <a:ahLst/>
            <a:cxnLst>
              <a:cxn ang="0">
                <a:pos x="connsiteX0" y="connsiteY0"/>
              </a:cxn>
              <a:cxn ang="0">
                <a:pos x="connsiteX1" y="connsiteY1"/>
              </a:cxn>
            </a:cxnLst>
            <a:rect l="l" t="t" r="r" b="b"/>
            <a:pathLst>
              <a:path w="95250" h="23066">
                <a:moveTo>
                  <a:pt x="0" y="0"/>
                </a:moveTo>
                <a:cubicBezTo>
                  <a:pt x="69198" y="23066"/>
                  <a:pt x="37070" y="19050"/>
                  <a:pt x="95250" y="1905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41" name="TextBox 40"/>
          <p:cNvSpPr txBox="1"/>
          <p:nvPr/>
        </p:nvSpPr>
        <p:spPr>
          <a:xfrm>
            <a:off x="0" y="2819401"/>
            <a:ext cx="2057400" cy="1815882"/>
          </a:xfrm>
          <a:prstGeom prst="rect">
            <a:avLst/>
          </a:prstGeom>
          <a:noFill/>
          <a:ln>
            <a:solidFill>
              <a:schemeClr val="accent6">
                <a:lumMod val="75000"/>
              </a:schemeClr>
            </a:solidFill>
          </a:ln>
        </p:spPr>
        <p:txBody>
          <a:bodyPr wrap="square" rtlCol="0">
            <a:spAutoFit/>
          </a:bodyPr>
          <a:lstStyle/>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Соборность</a:t>
            </a: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a:t>
            </a:r>
            <a:r>
              <a:rPr lang="ru-RU" sz="1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Молитвенность</a:t>
            </a:r>
            <a:endPar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endParaRP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a:t>
            </a:r>
            <a:r>
              <a:rPr lang="ru-RU" sz="1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Иконичность</a:t>
            </a:r>
            <a:endPar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endParaRP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a:t>
            </a:r>
            <a:r>
              <a:rPr lang="ru-RU" sz="1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Мистагогичность</a:t>
            </a:r>
            <a:endPar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endParaRP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Жертвенность</a:t>
            </a: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«на голубиных</a:t>
            </a:r>
          </a:p>
          <a:p>
            <a:r>
              <a:rPr lang="ru-RU"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rebuchet MS" pitchFamily="34" charset="0"/>
              </a:rPr>
              <a:t>    ногах»</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2" name="Полилиния 41"/>
          <p:cNvSpPr/>
          <p:nvPr/>
        </p:nvSpPr>
        <p:spPr>
          <a:xfrm>
            <a:off x="7279574" y="3167104"/>
            <a:ext cx="83127" cy="197368"/>
          </a:xfrm>
          <a:custGeom>
            <a:avLst/>
            <a:gdLst>
              <a:gd name="connsiteX0" fmla="*/ 0 w 83127"/>
              <a:gd name="connsiteY0" fmla="*/ 3608 h 197368"/>
              <a:gd name="connsiteX1" fmla="*/ 71252 w 83127"/>
              <a:gd name="connsiteY1" fmla="*/ 86735 h 197368"/>
              <a:gd name="connsiteX2" fmla="*/ 83127 w 83127"/>
              <a:gd name="connsiteY2" fmla="*/ 122361 h 197368"/>
              <a:gd name="connsiteX3" fmla="*/ 71252 w 83127"/>
              <a:gd name="connsiteY3" fmla="*/ 181738 h 197368"/>
              <a:gd name="connsiteX4" fmla="*/ 0 w 83127"/>
              <a:gd name="connsiteY4" fmla="*/ 193613 h 19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27" h="197368">
                <a:moveTo>
                  <a:pt x="0" y="3608"/>
                </a:moveTo>
                <a:cubicBezTo>
                  <a:pt x="71789" y="21555"/>
                  <a:pt x="42340" y="0"/>
                  <a:pt x="71252" y="86735"/>
                </a:cubicBezTo>
                <a:lnTo>
                  <a:pt x="83127" y="122361"/>
                </a:lnTo>
                <a:cubicBezTo>
                  <a:pt x="79169" y="142153"/>
                  <a:pt x="82448" y="164944"/>
                  <a:pt x="71252" y="181738"/>
                </a:cubicBezTo>
                <a:cubicBezTo>
                  <a:pt x="60832" y="197368"/>
                  <a:pt x="13543" y="193613"/>
                  <a:pt x="0" y="193613"/>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cxnSp>
        <p:nvCxnSpPr>
          <p:cNvPr id="44" name="Прямая со стрелкой 43"/>
          <p:cNvCxnSpPr/>
          <p:nvPr/>
        </p:nvCxnSpPr>
        <p:spPr>
          <a:xfrm rot="10800000" flipV="1">
            <a:off x="1524000" y="2133600"/>
            <a:ext cx="1981200" cy="838200"/>
          </a:xfrm>
          <a:prstGeom prst="straightConnector1">
            <a:avLst/>
          </a:prstGeom>
          <a:ln w="28575">
            <a:solidFill>
              <a:schemeClr val="accent6">
                <a:lumMod val="75000"/>
              </a:schemeClr>
            </a:solidFill>
            <a:headEnd type="oval"/>
            <a:tailEnd type="stealt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4495800" y="228600"/>
            <a:ext cx="4114800" cy="1143000"/>
          </a:xfrm>
          <a:solidFill>
            <a:srgbClr val="E9EFF7"/>
          </a:solidFill>
        </p:spPr>
        <p:txBody>
          <a:bodyPr/>
          <a:lstStyle/>
          <a:p>
            <a:r>
              <a:rPr lang="ru-RU" sz="3200" b="1" dirty="0" smtClean="0">
                <a:solidFill>
                  <a:srgbClr val="0070C0"/>
                </a:solidFill>
              </a:rPr>
              <a:t>Основные черты</a:t>
            </a:r>
            <a:br>
              <a:rPr lang="ru-RU" sz="3200" b="1" dirty="0" smtClean="0">
                <a:solidFill>
                  <a:srgbClr val="0070C0"/>
                </a:solidFill>
              </a:rPr>
            </a:br>
            <a:r>
              <a:rPr lang="ru-RU" sz="3200" b="1" dirty="0" smtClean="0">
                <a:solidFill>
                  <a:srgbClr val="0070C0"/>
                </a:solidFill>
              </a:rPr>
              <a:t>метода Церкви</a:t>
            </a:r>
            <a:endParaRPr lang="ru-RU" dirty="0" smtClean="0">
              <a:solidFill>
                <a:srgbClr val="0070C0"/>
              </a:solidFill>
            </a:endParaRPr>
          </a:p>
        </p:txBody>
      </p:sp>
      <p:sp>
        <p:nvSpPr>
          <p:cNvPr id="9" name="Содержимое 8"/>
          <p:cNvSpPr>
            <a:spLocks noGrp="1"/>
          </p:cNvSpPr>
          <p:nvPr>
            <p:ph sz="half" idx="1"/>
          </p:nvPr>
        </p:nvSpPr>
        <p:spPr>
          <a:xfrm>
            <a:off x="971550" y="1557338"/>
            <a:ext cx="3095625" cy="4895850"/>
          </a:xfrm>
        </p:spPr>
        <p:txBody>
          <a:bodyPr>
            <a:normAutofit/>
          </a:bodyPr>
          <a:lstStyle/>
          <a:p>
            <a:pPr>
              <a:buFont typeface="Arial" charset="0"/>
              <a:buNone/>
              <a:defRPr/>
            </a:pPr>
            <a:r>
              <a:rPr lang="ru-RU" dirty="0" smtClean="0">
                <a:solidFill>
                  <a:schemeClr val="bg2">
                    <a:lumMod val="25000"/>
                  </a:schemeClr>
                </a:solidFill>
              </a:rPr>
              <a:t>.</a:t>
            </a:r>
            <a:endParaRPr lang="ru-RU" dirty="0">
              <a:solidFill>
                <a:schemeClr val="bg2">
                  <a:lumMod val="25000"/>
                </a:schemeClr>
              </a:solidFill>
            </a:endParaRPr>
          </a:p>
        </p:txBody>
      </p:sp>
      <p:sp>
        <p:nvSpPr>
          <p:cNvPr id="4" name="Содержимое 3"/>
          <p:cNvSpPr>
            <a:spLocks noGrp="1"/>
          </p:cNvSpPr>
          <p:nvPr>
            <p:ph sz="half" idx="2"/>
          </p:nvPr>
        </p:nvSpPr>
        <p:spPr>
          <a:xfrm>
            <a:off x="3962400" y="1600200"/>
            <a:ext cx="5029200" cy="5257800"/>
          </a:xfrm>
        </p:spPr>
        <p:txBody>
          <a:bodyPr>
            <a:normAutofit/>
          </a:bodyPr>
          <a:lstStyle/>
          <a:p>
            <a:pPr marL="514350" indent="-514350" eaLnBrk="1" hangingPunct="1">
              <a:lnSpc>
                <a:spcPct val="90000"/>
              </a:lnSpc>
              <a:buFont typeface="+mj-lt"/>
              <a:buAutoNum type="arabicPeriod"/>
              <a:defRPr/>
            </a:pPr>
            <a:r>
              <a:rPr lang="ru-RU" b="1" dirty="0" smtClean="0">
                <a:solidFill>
                  <a:srgbClr val="254061"/>
                </a:solidFill>
              </a:rPr>
              <a:t>Соборный  </a:t>
            </a:r>
          </a:p>
          <a:p>
            <a:pPr marL="514350" indent="-514350" eaLnBrk="1" hangingPunct="1">
              <a:lnSpc>
                <a:spcPct val="90000"/>
              </a:lnSpc>
              <a:buFont typeface="+mj-lt"/>
              <a:buAutoNum type="arabicPeriod"/>
              <a:defRPr/>
            </a:pPr>
            <a:r>
              <a:rPr lang="ru-RU" b="1" dirty="0" smtClean="0">
                <a:solidFill>
                  <a:srgbClr val="254061"/>
                </a:solidFill>
              </a:rPr>
              <a:t>Молитвенный </a:t>
            </a:r>
          </a:p>
          <a:p>
            <a:pPr marL="514350" indent="-514350" eaLnBrk="1" hangingPunct="1">
              <a:lnSpc>
                <a:spcPct val="90000"/>
              </a:lnSpc>
              <a:buFont typeface="+mj-lt"/>
              <a:buAutoNum type="arabicPeriod"/>
              <a:defRPr/>
            </a:pPr>
            <a:r>
              <a:rPr lang="ru-RU" b="1" dirty="0" err="1" smtClean="0">
                <a:solidFill>
                  <a:srgbClr val="254061"/>
                </a:solidFill>
              </a:rPr>
              <a:t>Мистагогический</a:t>
            </a:r>
            <a:r>
              <a:rPr lang="ru-RU" b="1" dirty="0" smtClean="0">
                <a:solidFill>
                  <a:srgbClr val="254061"/>
                </a:solidFill>
              </a:rPr>
              <a:t>  </a:t>
            </a:r>
          </a:p>
          <a:p>
            <a:pPr marL="514350" indent="-514350" eaLnBrk="1" hangingPunct="1">
              <a:lnSpc>
                <a:spcPct val="90000"/>
              </a:lnSpc>
              <a:buFont typeface="+mj-lt"/>
              <a:buAutoNum type="arabicPeriod"/>
              <a:defRPr/>
            </a:pPr>
            <a:r>
              <a:rPr lang="ru-RU" b="1" dirty="0" err="1" smtClean="0">
                <a:solidFill>
                  <a:srgbClr val="254061"/>
                </a:solidFill>
              </a:rPr>
              <a:t>Иконический</a:t>
            </a:r>
            <a:r>
              <a:rPr lang="ru-RU" b="1" dirty="0" smtClean="0">
                <a:solidFill>
                  <a:srgbClr val="254061"/>
                </a:solidFill>
              </a:rPr>
              <a:t> </a:t>
            </a:r>
          </a:p>
          <a:p>
            <a:pPr marL="514350" indent="-514350" eaLnBrk="1" hangingPunct="1">
              <a:lnSpc>
                <a:spcPct val="90000"/>
              </a:lnSpc>
              <a:buFont typeface="+mj-lt"/>
              <a:buAutoNum type="arabicPeriod"/>
              <a:defRPr/>
            </a:pPr>
            <a:r>
              <a:rPr lang="ru-RU" b="1" dirty="0" smtClean="0">
                <a:solidFill>
                  <a:srgbClr val="254061"/>
                </a:solidFill>
              </a:rPr>
              <a:t>сострадательной жертвенной любви   </a:t>
            </a:r>
          </a:p>
          <a:p>
            <a:pPr>
              <a:buNone/>
              <a:defRPr/>
            </a:pPr>
            <a:r>
              <a:rPr lang="ru-RU" sz="2100" dirty="0" smtClean="0">
                <a:solidFill>
                  <a:schemeClr val="accent5">
                    <a:lumMod val="50000"/>
                  </a:schemeClr>
                </a:solidFill>
              </a:rPr>
              <a:t>Митрополит </a:t>
            </a:r>
            <a:r>
              <a:rPr lang="ru-RU" sz="2100" dirty="0" err="1" smtClean="0">
                <a:solidFill>
                  <a:schemeClr val="accent5">
                    <a:lumMod val="50000"/>
                  </a:schemeClr>
                </a:solidFill>
              </a:rPr>
              <a:t>Амфилохий</a:t>
            </a:r>
            <a:r>
              <a:rPr lang="ru-RU" sz="2100" dirty="0" smtClean="0">
                <a:solidFill>
                  <a:schemeClr val="accent5">
                    <a:lumMod val="50000"/>
                  </a:schemeClr>
                </a:solidFill>
              </a:rPr>
              <a:t> (</a:t>
            </a:r>
            <a:r>
              <a:rPr lang="ru-RU" sz="2100" dirty="0" err="1" smtClean="0">
                <a:solidFill>
                  <a:schemeClr val="accent5">
                    <a:lumMod val="50000"/>
                  </a:schemeClr>
                </a:solidFill>
              </a:rPr>
              <a:t>Радович</a:t>
            </a:r>
            <a:r>
              <a:rPr lang="ru-RU" sz="2100" dirty="0" smtClean="0">
                <a:solidFill>
                  <a:schemeClr val="accent5">
                    <a:lumMod val="50000"/>
                  </a:schemeClr>
                </a:solidFill>
              </a:rPr>
              <a:t>)</a:t>
            </a:r>
          </a:p>
          <a:p>
            <a:pPr>
              <a:buNone/>
              <a:defRPr/>
            </a:pPr>
            <a:r>
              <a:rPr lang="ru-RU" sz="2100" dirty="0" smtClean="0">
                <a:solidFill>
                  <a:schemeClr val="accent5">
                    <a:lumMod val="50000"/>
                  </a:schemeClr>
                </a:solidFill>
              </a:rPr>
              <a:t>«Основы православного воспитания»</a:t>
            </a:r>
          </a:p>
          <a:p>
            <a:pPr>
              <a:buNone/>
              <a:defRPr/>
            </a:pPr>
            <a:r>
              <a:rPr lang="ru-RU" sz="2100" dirty="0" smtClean="0">
                <a:solidFill>
                  <a:schemeClr val="accent5">
                    <a:lumMod val="50000"/>
                  </a:schemeClr>
                </a:solidFill>
              </a:rPr>
              <a:t> Пермь: "Панагия", 2000  (глава: </a:t>
            </a:r>
          </a:p>
          <a:p>
            <a:pPr>
              <a:buNone/>
              <a:defRPr/>
            </a:pPr>
            <a:r>
              <a:rPr lang="ru-RU" sz="2100" dirty="0" smtClean="0">
                <a:solidFill>
                  <a:schemeClr val="accent5">
                    <a:lumMod val="50000"/>
                  </a:schemeClr>
                </a:solidFill>
              </a:rPr>
              <a:t>«Миссия Церкви и её методика  </a:t>
            </a:r>
          </a:p>
          <a:p>
            <a:pPr>
              <a:buNone/>
              <a:defRPr/>
            </a:pPr>
            <a:r>
              <a:rPr lang="ru-RU" sz="2100" dirty="0" smtClean="0">
                <a:solidFill>
                  <a:schemeClr val="accent5">
                    <a:lumMod val="50000"/>
                  </a:schemeClr>
                </a:solidFill>
              </a:rPr>
              <a:t>(в исторической перспективе)</a:t>
            </a:r>
          </a:p>
          <a:p>
            <a:pPr>
              <a:buNone/>
              <a:defRPr/>
            </a:pPr>
            <a:r>
              <a:rPr lang="en-US" sz="1400" dirty="0" smtClean="0">
                <a:hlinkClick r:id="rId2"/>
              </a:rPr>
              <a:t>http://www.pravbeseda.ru/forum/view.php?bn=pb_program&amp;key=1326007490</a:t>
            </a:r>
            <a:endParaRPr lang="ru-RU" sz="1400" dirty="0" smtClean="0">
              <a:solidFill>
                <a:schemeClr val="accent5">
                  <a:lumMod val="50000"/>
                </a:schemeClr>
              </a:solidFill>
            </a:endParaRPr>
          </a:p>
          <a:p>
            <a:pPr marL="514350" indent="-514350" eaLnBrk="1" hangingPunct="1">
              <a:lnSpc>
                <a:spcPct val="90000"/>
              </a:lnSpc>
              <a:buNone/>
              <a:defRPr/>
            </a:pPr>
            <a:endParaRPr lang="ru-RU" b="1" dirty="0" smtClean="0">
              <a:solidFill>
                <a:srgbClr val="254061"/>
              </a:solidFill>
            </a:endParaRPr>
          </a:p>
          <a:p>
            <a:pPr>
              <a:buFont typeface="Arial" charset="0"/>
              <a:buNone/>
              <a:defRPr/>
            </a:pPr>
            <a:endParaRPr lang="ru-RU" dirty="0"/>
          </a:p>
        </p:txBody>
      </p:sp>
      <p:pic>
        <p:nvPicPr>
          <p:cNvPr id="4098" name="Picture 2" descr="D:\О.А\ДИВИНАР РИСУНКИ\рис.11 див\images.jpg"/>
          <p:cNvPicPr>
            <a:picLocks noChangeAspect="1" noChangeArrowheads="1"/>
          </p:cNvPicPr>
          <p:nvPr/>
        </p:nvPicPr>
        <p:blipFill>
          <a:blip r:embed="rId3" cstate="print"/>
          <a:srcRect/>
          <a:stretch>
            <a:fillRect/>
          </a:stretch>
        </p:blipFill>
        <p:spPr bwMode="auto">
          <a:xfrm>
            <a:off x="381000" y="381000"/>
            <a:ext cx="3429000" cy="5915525"/>
          </a:xfrm>
          <a:prstGeom prst="rect">
            <a:avLst/>
          </a:prstGeom>
          <a:noFill/>
        </p:spPr>
      </p:pic>
    </p:spTree>
    <p:extLst>
      <p:ext uri="{BB962C8B-B14F-4D97-AF65-F5344CB8AC3E}">
        <p14:creationId xmlns:p14="http://schemas.microsoft.com/office/powerpoint/2010/main" val="330207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3"/>
          <p:cNvSpPr txBox="1">
            <a:spLocks/>
          </p:cNvSpPr>
          <p:nvPr/>
        </p:nvSpPr>
        <p:spPr>
          <a:xfrm>
            <a:off x="3657600" y="0"/>
            <a:ext cx="5486400" cy="1295399"/>
          </a:xfrm>
          <a:prstGeom prst="rect">
            <a:avLst/>
          </a:prstGeom>
        </p:spPr>
        <p:txBody>
          <a:bodyPr/>
          <a:lstStyle/>
          <a:p>
            <a:pPr lvl="0">
              <a:lnSpc>
                <a:spcPct val="90000"/>
              </a:lnSpc>
              <a:spcBef>
                <a:spcPct val="0"/>
              </a:spcBef>
              <a:defRPr/>
            </a:pPr>
            <a:r>
              <a:rPr lang="ru-RU" sz="2400" b="1" dirty="0" smtClean="0">
                <a:solidFill>
                  <a:srgbClr val="0070C0"/>
                </a:solidFill>
              </a:rPr>
              <a:t>Литургический</a:t>
            </a:r>
            <a:r>
              <a:rPr lang="ru-RU" sz="2800" b="1" dirty="0" smtClean="0">
                <a:solidFill>
                  <a:srgbClr val="0070C0"/>
                </a:solidFill>
              </a:rPr>
              <a:t> </a:t>
            </a:r>
            <a:r>
              <a:rPr lang="ru-RU" sz="2400" b="1" dirty="0" smtClean="0">
                <a:solidFill>
                  <a:srgbClr val="0070C0"/>
                </a:solidFill>
              </a:rPr>
              <a:t>метод</a:t>
            </a:r>
            <a:r>
              <a:rPr lang="ru-RU" sz="2800" b="1" dirty="0" smtClean="0">
                <a:solidFill>
                  <a:srgbClr val="0070C0"/>
                </a:solidFill>
              </a:rPr>
              <a:t/>
            </a:r>
            <a:br>
              <a:rPr lang="ru-RU" sz="2800" b="1" dirty="0" smtClean="0">
                <a:solidFill>
                  <a:srgbClr val="0070C0"/>
                </a:solidFill>
              </a:rPr>
            </a:br>
            <a:r>
              <a:rPr lang="ru-RU" sz="2400" b="1" dirty="0" smtClean="0"/>
              <a:t> </a:t>
            </a:r>
            <a:r>
              <a:rPr lang="ru-RU" b="1" dirty="0" smtClean="0">
                <a:solidFill>
                  <a:srgbClr val="254061"/>
                </a:solidFill>
              </a:rPr>
              <a:t>Богослужение - незаменимая благодатная школа, </a:t>
            </a:r>
            <a:br>
              <a:rPr lang="ru-RU" b="1" dirty="0" smtClean="0">
                <a:solidFill>
                  <a:srgbClr val="254061"/>
                </a:solidFill>
              </a:rPr>
            </a:br>
            <a:r>
              <a:rPr lang="ru-RU" b="1" dirty="0" smtClean="0">
                <a:solidFill>
                  <a:srgbClr val="254061"/>
                </a:solidFill>
              </a:rPr>
              <a:t>воспитывающая не просто накоплением знаний,  </a:t>
            </a:r>
            <a:br>
              <a:rPr lang="ru-RU" b="1" dirty="0" smtClean="0">
                <a:solidFill>
                  <a:srgbClr val="254061"/>
                </a:solidFill>
              </a:rPr>
            </a:br>
            <a:r>
              <a:rPr lang="ru-RU" b="1" dirty="0" smtClean="0">
                <a:solidFill>
                  <a:srgbClr val="254061"/>
                </a:solidFill>
              </a:rPr>
              <a:t>а образовывающая,  формирующая человека </a:t>
            </a:r>
            <a:br>
              <a:rPr lang="ru-RU" b="1" dirty="0" smtClean="0">
                <a:solidFill>
                  <a:srgbClr val="254061"/>
                </a:solidFill>
              </a:rPr>
            </a:br>
            <a:r>
              <a:rPr lang="ru-RU" b="1" dirty="0" smtClean="0">
                <a:solidFill>
                  <a:srgbClr val="254061"/>
                </a:solidFill>
              </a:rPr>
              <a:t>как целостную личность </a:t>
            </a:r>
          </a:p>
        </p:txBody>
      </p:sp>
      <p:sp>
        <p:nvSpPr>
          <p:cNvPr id="3" name="Прямоугольник 2"/>
          <p:cNvSpPr/>
          <p:nvPr/>
        </p:nvSpPr>
        <p:spPr>
          <a:xfrm>
            <a:off x="228600" y="3352800"/>
            <a:ext cx="4419600" cy="1231106"/>
          </a:xfrm>
          <a:prstGeom prst="rect">
            <a:avLst/>
          </a:prstGeom>
        </p:spPr>
        <p:txBody>
          <a:bodyPr wrap="square">
            <a:spAutoFit/>
          </a:bodyPr>
          <a:lstStyle/>
          <a:p>
            <a:r>
              <a:rPr lang="ru-RU" sz="2000" b="1" dirty="0" smtClean="0">
                <a:solidFill>
                  <a:srgbClr val="0070C0"/>
                </a:solidFill>
              </a:rPr>
              <a:t>Соборный метод Церкви </a:t>
            </a:r>
            <a:r>
              <a:rPr lang="ru-RU" b="1" dirty="0" smtClean="0">
                <a:solidFill>
                  <a:srgbClr val="0070C0"/>
                </a:solidFill>
              </a:rPr>
              <a:t/>
            </a:r>
            <a:br>
              <a:rPr lang="ru-RU" b="1" dirty="0" smtClean="0">
                <a:solidFill>
                  <a:srgbClr val="0070C0"/>
                </a:solidFill>
              </a:rPr>
            </a:br>
            <a:r>
              <a:rPr lang="ru-RU" b="1" dirty="0" smtClean="0">
                <a:solidFill>
                  <a:srgbClr val="254061"/>
                </a:solidFill>
              </a:rPr>
              <a:t>– это метод совместного переживания одной всеобъемлющей и неисчерпаемой Истины</a:t>
            </a:r>
            <a:endParaRPr lang="ru-RU" dirty="0"/>
          </a:p>
        </p:txBody>
      </p:sp>
      <p:sp>
        <p:nvSpPr>
          <p:cNvPr id="4" name="Прямоугольник 3"/>
          <p:cNvSpPr/>
          <p:nvPr/>
        </p:nvSpPr>
        <p:spPr>
          <a:xfrm>
            <a:off x="4572000" y="3352800"/>
            <a:ext cx="4572000" cy="1508105"/>
          </a:xfrm>
          <a:prstGeom prst="rect">
            <a:avLst/>
          </a:prstGeom>
        </p:spPr>
        <p:txBody>
          <a:bodyPr>
            <a:spAutoFit/>
          </a:bodyPr>
          <a:lstStyle/>
          <a:p>
            <a:r>
              <a:rPr lang="ru-RU" sz="2000" b="1" dirty="0" smtClean="0">
                <a:solidFill>
                  <a:srgbClr val="0070C0"/>
                </a:solidFill>
              </a:rPr>
              <a:t>Молитвенный метод Церкви</a:t>
            </a:r>
            <a:br>
              <a:rPr lang="ru-RU" sz="2000" b="1" dirty="0" smtClean="0">
                <a:solidFill>
                  <a:srgbClr val="0070C0"/>
                </a:solidFill>
              </a:rPr>
            </a:br>
            <a:r>
              <a:rPr lang="ru-RU" b="1" dirty="0" smtClean="0">
                <a:solidFill>
                  <a:srgbClr val="254061"/>
                </a:solidFill>
              </a:rPr>
              <a:t>Молитва направляет к Вечному, открывает неизреченные глубины Вечного и даёт возможность Вечному пробудить, </a:t>
            </a:r>
            <a:br>
              <a:rPr lang="ru-RU" b="1" dirty="0" smtClean="0">
                <a:solidFill>
                  <a:srgbClr val="254061"/>
                </a:solidFill>
              </a:rPr>
            </a:br>
            <a:r>
              <a:rPr lang="ru-RU" b="1" dirty="0" smtClean="0">
                <a:solidFill>
                  <a:srgbClr val="254061"/>
                </a:solidFill>
              </a:rPr>
              <a:t>возвысить и преобразовать человека</a:t>
            </a:r>
            <a:endParaRPr lang="ru-RU" dirty="0"/>
          </a:p>
        </p:txBody>
      </p:sp>
      <p:sp>
        <p:nvSpPr>
          <p:cNvPr id="6" name="Прямоугольник 5"/>
          <p:cNvSpPr/>
          <p:nvPr/>
        </p:nvSpPr>
        <p:spPr>
          <a:xfrm>
            <a:off x="228600" y="4724400"/>
            <a:ext cx="4343400" cy="1846659"/>
          </a:xfrm>
          <a:prstGeom prst="rect">
            <a:avLst/>
          </a:prstGeom>
        </p:spPr>
        <p:txBody>
          <a:bodyPr wrap="square">
            <a:spAutoFit/>
          </a:bodyPr>
          <a:lstStyle/>
          <a:p>
            <a:r>
              <a:rPr lang="ru-RU" sz="2000" b="1" dirty="0" err="1" smtClean="0">
                <a:solidFill>
                  <a:srgbClr val="0070C0"/>
                </a:solidFill>
              </a:rPr>
              <a:t>Мистагогический</a:t>
            </a:r>
            <a:r>
              <a:rPr lang="ru-RU" sz="2000" b="1" dirty="0" smtClean="0">
                <a:solidFill>
                  <a:srgbClr val="0070C0"/>
                </a:solidFill>
              </a:rPr>
              <a:t> (ведущий в тайну) </a:t>
            </a:r>
            <a:br>
              <a:rPr lang="ru-RU" sz="2000" b="1" dirty="0" smtClean="0">
                <a:solidFill>
                  <a:srgbClr val="0070C0"/>
                </a:solidFill>
              </a:rPr>
            </a:br>
            <a:r>
              <a:rPr lang="ru-RU" sz="2000" b="1" dirty="0" smtClean="0">
                <a:solidFill>
                  <a:srgbClr val="0070C0"/>
                </a:solidFill>
              </a:rPr>
              <a:t>метод Церкви имеет библейские корни - </a:t>
            </a:r>
            <a:r>
              <a:rPr lang="ru-RU" b="1" dirty="0" smtClean="0">
                <a:solidFill>
                  <a:srgbClr val="002060"/>
                </a:solidFill>
              </a:rPr>
              <a:t>Бог постепенно открывает Свою вечную тайну по мере человеческой способности принять её</a:t>
            </a:r>
            <a:r>
              <a:rPr lang="ru-RU" sz="2000" dirty="0" smtClean="0">
                <a:solidFill>
                  <a:srgbClr val="002060"/>
                </a:solidFill>
              </a:rPr>
              <a:t/>
            </a:r>
            <a:br>
              <a:rPr lang="ru-RU" sz="2000" dirty="0" smtClean="0">
                <a:solidFill>
                  <a:srgbClr val="002060"/>
                </a:solidFill>
              </a:rPr>
            </a:br>
            <a:endParaRPr lang="ru-RU" dirty="0"/>
          </a:p>
        </p:txBody>
      </p:sp>
      <p:sp>
        <p:nvSpPr>
          <p:cNvPr id="7" name="Прямоугольник 6"/>
          <p:cNvSpPr/>
          <p:nvPr/>
        </p:nvSpPr>
        <p:spPr>
          <a:xfrm>
            <a:off x="4572000" y="5105400"/>
            <a:ext cx="4572000" cy="1538883"/>
          </a:xfrm>
          <a:prstGeom prst="rect">
            <a:avLst/>
          </a:prstGeom>
        </p:spPr>
        <p:txBody>
          <a:bodyPr>
            <a:spAutoFit/>
          </a:bodyPr>
          <a:lstStyle/>
          <a:p>
            <a:r>
              <a:rPr lang="ru-RU" sz="2000" b="1" dirty="0" err="1" smtClean="0">
                <a:solidFill>
                  <a:srgbClr val="0070C0"/>
                </a:solidFill>
              </a:rPr>
              <a:t>Иконический</a:t>
            </a:r>
            <a:r>
              <a:rPr lang="ru-RU" sz="2000" b="1" dirty="0" smtClean="0">
                <a:solidFill>
                  <a:srgbClr val="0070C0"/>
                </a:solidFill>
              </a:rPr>
              <a:t> </a:t>
            </a:r>
          </a:p>
          <a:p>
            <a:r>
              <a:rPr lang="ru-RU" sz="2000" b="1" dirty="0" smtClean="0">
                <a:solidFill>
                  <a:srgbClr val="0070C0"/>
                </a:solidFill>
              </a:rPr>
              <a:t>(символико-типологический) </a:t>
            </a:r>
            <a:r>
              <a:rPr lang="ru-RU" b="1" dirty="0" smtClean="0">
                <a:solidFill>
                  <a:srgbClr val="254061"/>
                </a:solidFill>
              </a:rPr>
              <a:t/>
            </a:r>
            <a:br>
              <a:rPr lang="ru-RU" b="1" dirty="0" smtClean="0">
                <a:solidFill>
                  <a:srgbClr val="254061"/>
                </a:solidFill>
              </a:rPr>
            </a:br>
            <a:r>
              <a:rPr lang="ru-RU" b="1" dirty="0" smtClean="0">
                <a:solidFill>
                  <a:srgbClr val="254061"/>
                </a:solidFill>
              </a:rPr>
              <a:t>метод Церкви заключается в языке Церкви – языке иконы, символа, образа</a:t>
            </a:r>
            <a:r>
              <a:rPr lang="ru-RU" dirty="0" smtClean="0"/>
              <a:t/>
            </a:r>
            <a:br>
              <a:rPr lang="ru-RU" dirty="0" smtClean="0"/>
            </a:br>
            <a:endParaRPr lang="ru-RU" dirty="0">
              <a:solidFill>
                <a:srgbClr val="FFC000"/>
              </a:solidFill>
            </a:endParaRPr>
          </a:p>
        </p:txBody>
      </p:sp>
      <p:sp>
        <p:nvSpPr>
          <p:cNvPr id="8" name="Прямоугольник 7"/>
          <p:cNvSpPr/>
          <p:nvPr/>
        </p:nvSpPr>
        <p:spPr>
          <a:xfrm>
            <a:off x="4572000" y="1828800"/>
            <a:ext cx="4572000" cy="1261884"/>
          </a:xfrm>
          <a:prstGeom prst="rect">
            <a:avLst/>
          </a:prstGeom>
        </p:spPr>
        <p:txBody>
          <a:bodyPr>
            <a:spAutoFit/>
          </a:bodyPr>
          <a:lstStyle/>
          <a:p>
            <a:r>
              <a:rPr lang="ru-RU" sz="2000" b="1" dirty="0" smtClean="0">
                <a:solidFill>
                  <a:srgbClr val="0070C0"/>
                </a:solidFill>
              </a:rPr>
              <a:t>Метод сострадательной жертвенной любви </a:t>
            </a:r>
            <a:r>
              <a:rPr lang="ru-RU" b="1" dirty="0" smtClean="0">
                <a:solidFill>
                  <a:srgbClr val="254061"/>
                </a:solidFill>
              </a:rPr>
              <a:t>заключается в просьбе Христа </a:t>
            </a:r>
            <a:br>
              <a:rPr lang="ru-RU" b="1" dirty="0" smtClean="0">
                <a:solidFill>
                  <a:srgbClr val="254061"/>
                </a:solidFill>
              </a:rPr>
            </a:br>
            <a:r>
              <a:rPr lang="ru-RU" b="1" dirty="0" smtClean="0">
                <a:solidFill>
                  <a:srgbClr val="254061"/>
                </a:solidFill>
              </a:rPr>
              <a:t>«радуйтесь с радующимися и плачьте с плачущими»</a:t>
            </a:r>
            <a:endParaRPr lang="ru-RU" dirty="0"/>
          </a:p>
        </p:txBody>
      </p:sp>
      <p:sp>
        <p:nvSpPr>
          <p:cNvPr id="9" name="Текст 2"/>
          <p:cNvSpPr txBox="1">
            <a:spLocks/>
          </p:cNvSpPr>
          <p:nvPr/>
        </p:nvSpPr>
        <p:spPr>
          <a:xfrm>
            <a:off x="0" y="1600200"/>
            <a:ext cx="3581400" cy="1676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2000" b="1" dirty="0" smtClean="0">
                <a:solidFill>
                  <a:srgbClr val="FF3300"/>
                </a:solidFill>
              </a:rPr>
              <a:t>      Основа методики Церкви– </a:t>
            </a:r>
            <a:r>
              <a:rPr lang="ru-RU" b="1" dirty="0" smtClean="0">
                <a:solidFill>
                  <a:srgbClr val="254061"/>
                </a:solidFill>
              </a:rPr>
              <a:t>практическая жизнь по церковным канонам , которая открывает возможность </a:t>
            </a:r>
            <a:r>
              <a:rPr lang="ru-RU" b="1" dirty="0" err="1" smtClean="0">
                <a:solidFill>
                  <a:srgbClr val="254061"/>
                </a:solidFill>
              </a:rPr>
              <a:t>богопознания</a:t>
            </a:r>
            <a:r>
              <a:rPr lang="ru-RU" b="1" dirty="0" smtClean="0">
                <a:solidFill>
                  <a:srgbClr val="254061"/>
                </a:solidFill>
              </a:rPr>
              <a:t> и </a:t>
            </a:r>
            <a:r>
              <a:rPr lang="ru-RU" b="1" dirty="0" err="1" smtClean="0">
                <a:solidFill>
                  <a:srgbClr val="254061"/>
                </a:solidFill>
              </a:rPr>
              <a:t>боговидения</a:t>
            </a:r>
            <a:r>
              <a:rPr lang="ru-RU" b="1" dirty="0" smtClean="0">
                <a:solidFill>
                  <a:srgbClr val="254061"/>
                </a:solidFill>
              </a:rPr>
              <a:t> </a:t>
            </a:r>
            <a:endParaRPr kumimoji="0" lang="ru-RU"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0" name="Picture 1" descr="D:\фото\фото для брошюры\рыбки.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228600"/>
            <a:ext cx="1826971" cy="1371600"/>
          </a:xfrm>
          <a:prstGeom prst="rect">
            <a:avLst/>
          </a:prstGeom>
          <a:noFill/>
          <a:effectLst>
            <a:softEdge rad="3175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0"/>
            <a:ext cx="6858000" cy="1981200"/>
          </a:xfrm>
          <a:solidFill>
            <a:schemeClr val="accent1">
              <a:lumMod val="20000"/>
              <a:lumOff val="80000"/>
            </a:schemeClr>
          </a:solidFill>
        </p:spPr>
        <p:txBody>
          <a:bodyPr>
            <a:noAutofit/>
          </a:bodyPr>
          <a:lstStyle/>
          <a:p>
            <a:r>
              <a:rPr lang="ru-RU" sz="3200" b="1" dirty="0" smtClean="0">
                <a:solidFill>
                  <a:srgbClr val="002060"/>
                </a:solidFill>
              </a:rPr>
              <a:t>Православная  педагогика </a:t>
            </a:r>
            <a:r>
              <a:rPr lang="ru-RU" sz="3200" dirty="0" smtClean="0"/>
              <a:t/>
            </a:r>
            <a:br>
              <a:rPr lang="ru-RU" sz="3200" dirty="0" smtClean="0"/>
            </a:br>
            <a:r>
              <a:rPr lang="ru-RU" sz="1800" b="1" dirty="0" smtClean="0">
                <a:solidFill>
                  <a:srgbClr val="002060"/>
                </a:solidFill>
              </a:rPr>
              <a:t/>
            </a:r>
            <a:br>
              <a:rPr lang="ru-RU" sz="1800" b="1" dirty="0" smtClean="0">
                <a:solidFill>
                  <a:srgbClr val="002060"/>
                </a:solidFill>
              </a:rPr>
            </a:br>
            <a:r>
              <a:rPr lang="ru-RU" sz="2000" b="1" dirty="0" smtClean="0">
                <a:solidFill>
                  <a:srgbClr val="002060"/>
                </a:solidFill>
              </a:rPr>
              <a:t>Одна педагогическая практика без теории</a:t>
            </a:r>
            <a:br>
              <a:rPr lang="ru-RU" sz="2000" b="1" dirty="0" smtClean="0">
                <a:solidFill>
                  <a:srgbClr val="002060"/>
                </a:solidFill>
              </a:rPr>
            </a:br>
            <a:r>
              <a:rPr lang="ru-RU" sz="2000" b="1" dirty="0" smtClean="0">
                <a:solidFill>
                  <a:srgbClr val="002060"/>
                </a:solidFill>
              </a:rPr>
              <a:t> — то же, что знахарство в медицине.</a:t>
            </a:r>
            <a:br>
              <a:rPr lang="ru-RU" sz="2000" b="1" dirty="0" smtClean="0">
                <a:solidFill>
                  <a:srgbClr val="002060"/>
                </a:solidFill>
              </a:rPr>
            </a:br>
            <a:r>
              <a:rPr lang="ru-RU" sz="1800" b="1" dirty="0" smtClean="0">
                <a:solidFill>
                  <a:srgbClr val="002060"/>
                </a:solidFill>
              </a:rPr>
              <a:t/>
            </a:r>
            <a:br>
              <a:rPr lang="ru-RU" sz="1800" b="1" dirty="0" smtClean="0">
                <a:solidFill>
                  <a:srgbClr val="002060"/>
                </a:solidFill>
              </a:rPr>
            </a:br>
            <a:r>
              <a:rPr lang="ru-RU" sz="1800" i="1" dirty="0" smtClean="0">
                <a:solidFill>
                  <a:srgbClr val="002060"/>
                </a:solidFill>
              </a:rPr>
              <a:t>Константин Дмитриевич Ушинский</a:t>
            </a:r>
            <a:endParaRPr lang="ru-RU" sz="1600" i="1" dirty="0">
              <a:solidFill>
                <a:srgbClr val="002060"/>
              </a:solidFill>
            </a:endParaRPr>
          </a:p>
        </p:txBody>
      </p:sp>
      <p:sp>
        <p:nvSpPr>
          <p:cNvPr id="3" name="Содержимое 2"/>
          <p:cNvSpPr>
            <a:spLocks noGrp="1"/>
          </p:cNvSpPr>
          <p:nvPr>
            <p:ph sz="half" idx="1"/>
          </p:nvPr>
        </p:nvSpPr>
        <p:spPr>
          <a:xfrm>
            <a:off x="228600" y="2362200"/>
            <a:ext cx="7772400" cy="4495800"/>
          </a:xfrm>
        </p:spPr>
        <p:txBody>
          <a:bodyPr>
            <a:normAutofit fontScale="92500" lnSpcReduction="10000"/>
          </a:bodyPr>
          <a:lstStyle/>
          <a:p>
            <a:pPr>
              <a:buNone/>
            </a:pPr>
            <a:r>
              <a:rPr lang="ru-RU" sz="2600" dirty="0" smtClean="0">
                <a:solidFill>
                  <a:srgbClr val="002060"/>
                </a:solidFill>
              </a:rPr>
              <a:t>если у человека нет </a:t>
            </a:r>
            <a:r>
              <a:rPr lang="ru-RU" sz="2600" i="1" dirty="0" smtClean="0">
                <a:solidFill>
                  <a:srgbClr val="002060"/>
                </a:solidFill>
              </a:rPr>
              <a:t>серьезной</a:t>
            </a:r>
            <a:r>
              <a:rPr lang="ru-RU" sz="2600" dirty="0" smtClean="0">
                <a:solidFill>
                  <a:srgbClr val="002060"/>
                </a:solidFill>
              </a:rPr>
              <a:t> цели  в жизни, </a:t>
            </a:r>
          </a:p>
          <a:p>
            <a:pPr>
              <a:buNone/>
            </a:pPr>
            <a:r>
              <a:rPr lang="ru-RU" sz="2600" dirty="0" smtClean="0">
                <a:solidFill>
                  <a:srgbClr val="002060"/>
                </a:solidFill>
              </a:rPr>
              <a:t>т.е. такой цели, которую он  преследует не из-за удовольствий или страданий, а </a:t>
            </a:r>
            <a:r>
              <a:rPr lang="ru-RU" sz="2600" i="1" dirty="0" smtClean="0">
                <a:solidFill>
                  <a:srgbClr val="002060"/>
                </a:solidFill>
              </a:rPr>
              <a:t>из любви</a:t>
            </a:r>
            <a:r>
              <a:rPr lang="ru-RU" sz="2600" dirty="0" smtClean="0">
                <a:solidFill>
                  <a:srgbClr val="002060"/>
                </a:solidFill>
              </a:rPr>
              <a:t> к тому делу, которое делает, то он может найти себе деятельность только в смене наслаждений и страданий, причем, конечно, он будет  гнаться за наслаждением, стараясь  увернуться от страдания, - и как раз настолько лишится наслаждения, насколько будет избегать страдания, т.е. попадет на </a:t>
            </a:r>
            <a:r>
              <a:rPr lang="ru-RU" sz="2600" i="1" dirty="0" smtClean="0">
                <a:solidFill>
                  <a:srgbClr val="002060"/>
                </a:solidFill>
              </a:rPr>
              <a:t>фальшивую</a:t>
            </a:r>
            <a:r>
              <a:rPr lang="ru-RU" sz="2600" dirty="0" smtClean="0">
                <a:solidFill>
                  <a:srgbClr val="002060"/>
                </a:solidFill>
              </a:rPr>
              <a:t> дорогу в жизни: </a:t>
            </a:r>
          </a:p>
          <a:p>
            <a:pPr>
              <a:buNone/>
            </a:pPr>
            <a:r>
              <a:rPr lang="ru-RU" sz="2600" dirty="0" smtClean="0">
                <a:solidFill>
                  <a:srgbClr val="002060"/>
                </a:solidFill>
              </a:rPr>
              <a:t>фальшивую не по каким-нибудь высшим философским и </a:t>
            </a:r>
          </a:p>
          <a:p>
            <a:pPr>
              <a:buNone/>
            </a:pPr>
            <a:r>
              <a:rPr lang="ru-RU" sz="2600" dirty="0" smtClean="0">
                <a:solidFill>
                  <a:srgbClr val="002060"/>
                </a:solidFill>
              </a:rPr>
              <a:t>нравственным принципам, а именно потому, что </a:t>
            </a:r>
            <a:r>
              <a:rPr lang="ru-RU" sz="2600" i="1" dirty="0" smtClean="0">
                <a:solidFill>
                  <a:srgbClr val="002060"/>
                </a:solidFill>
              </a:rPr>
              <a:t>она ведет человека не туда, куда он сам же хочет идти</a:t>
            </a:r>
            <a:r>
              <a:rPr lang="ru-RU" i="1" dirty="0" smtClean="0">
                <a:solidFill>
                  <a:srgbClr val="002060"/>
                </a:solidFill>
              </a:rPr>
              <a:t>. </a:t>
            </a:r>
            <a:endParaRPr lang="ru-RU" dirty="0">
              <a:solidFill>
                <a:srgbClr val="002060"/>
              </a:solidFill>
            </a:endParaRPr>
          </a:p>
        </p:txBody>
      </p:sp>
      <p:pic>
        <p:nvPicPr>
          <p:cNvPr id="5" name="Picture 2" descr="Konstantin Dmitrievich Ushinskii .jpg"/>
          <p:cNvPicPr>
            <a:picLocks noChangeAspect="1" noChangeArrowheads="1"/>
          </p:cNvPicPr>
          <p:nvPr/>
        </p:nvPicPr>
        <p:blipFill>
          <a:blip r:embed="rId2"/>
          <a:srcRect/>
          <a:stretch>
            <a:fillRect/>
          </a:stretch>
        </p:blipFill>
        <p:spPr bwMode="auto">
          <a:xfrm>
            <a:off x="7149503" y="0"/>
            <a:ext cx="1994497" cy="2971800"/>
          </a:xfrm>
          <a:prstGeom prst="rect">
            <a:avLst/>
          </a:prstGeom>
          <a:noFill/>
          <a:effectLst>
            <a:softEdge rad="1270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152400"/>
            <a:ext cx="6019800" cy="1143000"/>
          </a:xfrm>
          <a:solidFill>
            <a:schemeClr val="accent1">
              <a:lumMod val="20000"/>
              <a:lumOff val="80000"/>
            </a:schemeClr>
          </a:solidFill>
        </p:spPr>
        <p:txBody>
          <a:bodyPr>
            <a:normAutofit/>
          </a:bodyPr>
          <a:lstStyle/>
          <a:p>
            <a:pPr lvl="0"/>
            <a:r>
              <a:rPr lang="ru-RU" sz="3600" b="1" dirty="0" smtClean="0">
                <a:solidFill>
                  <a:srgbClr val="002060"/>
                </a:solidFill>
              </a:rPr>
              <a:t>Православная  эстетика </a:t>
            </a:r>
            <a:r>
              <a:rPr lang="ru-RU" sz="4000" dirty="0" smtClean="0">
                <a:solidFill>
                  <a:srgbClr val="002060"/>
                </a:solidFill>
              </a:rPr>
              <a:t/>
            </a:r>
            <a:br>
              <a:rPr lang="ru-RU" sz="4000" dirty="0" smtClean="0">
                <a:solidFill>
                  <a:srgbClr val="002060"/>
                </a:solidFill>
              </a:rPr>
            </a:br>
            <a:r>
              <a:rPr lang="ru-RU" sz="3200" dirty="0" smtClean="0"/>
              <a:t> </a:t>
            </a:r>
            <a:r>
              <a:rPr lang="ru-RU" sz="2800" i="1" dirty="0" smtClean="0">
                <a:solidFill>
                  <a:srgbClr val="002060"/>
                </a:solidFill>
              </a:rPr>
              <a:t>Виктор Васильевич Бычков</a:t>
            </a:r>
            <a:endParaRPr lang="ru-RU" sz="3200" i="1" dirty="0">
              <a:solidFill>
                <a:srgbClr val="002060"/>
              </a:solidFill>
            </a:endParaRPr>
          </a:p>
        </p:txBody>
      </p:sp>
      <p:sp>
        <p:nvSpPr>
          <p:cNvPr id="3" name="Содержимое 2"/>
          <p:cNvSpPr>
            <a:spLocks noGrp="1"/>
          </p:cNvSpPr>
          <p:nvPr>
            <p:ph idx="1"/>
          </p:nvPr>
        </p:nvSpPr>
        <p:spPr>
          <a:xfrm>
            <a:off x="228600" y="1828801"/>
            <a:ext cx="8686800" cy="5029200"/>
          </a:xfrm>
        </p:spPr>
        <p:txBody>
          <a:bodyPr>
            <a:normAutofit fontScale="62500" lnSpcReduction="20000"/>
          </a:bodyPr>
          <a:lstStyle/>
          <a:p>
            <a:pPr>
              <a:buNone/>
            </a:pPr>
            <a:r>
              <a:rPr lang="ru-RU" sz="3400" dirty="0" smtClean="0">
                <a:solidFill>
                  <a:srgbClr val="002060"/>
                </a:solidFill>
              </a:rPr>
              <a:t>          Он, как один из немногих еще сохранившихся </a:t>
            </a:r>
          </a:p>
          <a:p>
            <a:pPr>
              <a:buNone/>
            </a:pPr>
            <a:r>
              <a:rPr lang="ru-RU" sz="3400" dirty="0" smtClean="0">
                <a:solidFill>
                  <a:srgbClr val="002060"/>
                </a:solidFill>
              </a:rPr>
              <a:t>могикан уходящей Культуры, ставит перед собой </a:t>
            </a:r>
          </a:p>
          <a:p>
            <a:pPr>
              <a:buNone/>
            </a:pPr>
            <a:r>
              <a:rPr lang="ru-RU" sz="3400" dirty="0" smtClean="0">
                <a:solidFill>
                  <a:srgbClr val="002060"/>
                </a:solidFill>
              </a:rPr>
              <a:t>задачу передать некую живую частицу смысловой </a:t>
            </a:r>
          </a:p>
          <a:p>
            <a:pPr>
              <a:buNone/>
            </a:pPr>
            <a:r>
              <a:rPr lang="ru-RU" sz="3400" dirty="0" smtClean="0">
                <a:solidFill>
                  <a:srgbClr val="002060"/>
                </a:solidFill>
              </a:rPr>
              <a:t>предметности этой Культуры новым людям, устремленным</a:t>
            </a:r>
          </a:p>
          <a:p>
            <a:pPr>
              <a:buNone/>
            </a:pPr>
            <a:r>
              <a:rPr lang="ru-RU" sz="3400" dirty="0" smtClean="0">
                <a:solidFill>
                  <a:srgbClr val="002060"/>
                </a:solidFill>
              </a:rPr>
              <a:t> в какие-то ему уже неведомые дали, ощущающим какие-то </a:t>
            </a:r>
          </a:p>
          <a:p>
            <a:pPr>
              <a:buNone/>
            </a:pPr>
            <a:r>
              <a:rPr lang="ru-RU" sz="3400" dirty="0" smtClean="0">
                <a:solidFill>
                  <a:srgbClr val="002060"/>
                </a:solidFill>
              </a:rPr>
              <a:t>манящие принципиально иные горизонты, закрытые от него </a:t>
            </a:r>
          </a:p>
          <a:p>
            <a:pPr>
              <a:buNone/>
            </a:pPr>
            <a:r>
              <a:rPr lang="ru-RU" sz="3400" dirty="0" smtClean="0">
                <a:solidFill>
                  <a:srgbClr val="002060"/>
                </a:solidFill>
              </a:rPr>
              <a:t>маревом </a:t>
            </a:r>
            <a:r>
              <a:rPr lang="ru-RU" sz="3400" dirty="0" err="1" smtClean="0">
                <a:solidFill>
                  <a:srgbClr val="002060"/>
                </a:solidFill>
              </a:rPr>
              <a:t>цивилизационного</a:t>
            </a:r>
            <a:r>
              <a:rPr lang="ru-RU" sz="3400" dirty="0" smtClean="0">
                <a:solidFill>
                  <a:srgbClr val="002060"/>
                </a:solidFill>
              </a:rPr>
              <a:t> смога.</a:t>
            </a:r>
          </a:p>
          <a:p>
            <a:pPr>
              <a:buNone/>
            </a:pPr>
            <a:endParaRPr lang="ru-RU" sz="3400" dirty="0" smtClean="0">
              <a:solidFill>
                <a:srgbClr val="002060"/>
              </a:solidFill>
            </a:endParaRPr>
          </a:p>
          <a:p>
            <a:pPr>
              <a:buNone/>
            </a:pPr>
            <a:r>
              <a:rPr lang="ru-RU" sz="3400" dirty="0" smtClean="0">
                <a:solidFill>
                  <a:srgbClr val="002060"/>
                </a:solidFill>
              </a:rPr>
              <a:t>           Он ставит задачу показать нам, что в том, что многие из нас </a:t>
            </a:r>
          </a:p>
          <a:p>
            <a:pPr>
              <a:buNone/>
            </a:pPr>
            <a:r>
              <a:rPr lang="ru-RU" sz="3400" dirty="0" smtClean="0">
                <a:solidFill>
                  <a:srgbClr val="002060"/>
                </a:solidFill>
              </a:rPr>
              <a:t>с пренебрежением попирают ногами как устаревшую рухлядь, есть нечто</a:t>
            </a:r>
          </a:p>
          <a:p>
            <a:pPr>
              <a:buNone/>
            </a:pPr>
            <a:r>
              <a:rPr lang="ru-RU" sz="3400" dirty="0" smtClean="0">
                <a:solidFill>
                  <a:srgbClr val="002060"/>
                </a:solidFill>
              </a:rPr>
              <a:t> непреходящее, изначально генетически и онтологически присущее </a:t>
            </a:r>
          </a:p>
          <a:p>
            <a:pPr>
              <a:buNone/>
            </a:pPr>
            <a:r>
              <a:rPr lang="ru-RU" sz="3400" dirty="0" smtClean="0">
                <a:solidFill>
                  <a:srgbClr val="002060"/>
                </a:solidFill>
              </a:rPr>
              <a:t>человеку как </a:t>
            </a:r>
            <a:r>
              <a:rPr lang="ru-RU" sz="3400" dirty="0" err="1" smtClean="0">
                <a:solidFill>
                  <a:srgbClr val="002060"/>
                </a:solidFill>
              </a:rPr>
              <a:t>homo</a:t>
            </a:r>
            <a:r>
              <a:rPr lang="ru-RU" sz="3400" dirty="0" smtClean="0">
                <a:solidFill>
                  <a:srgbClr val="002060"/>
                </a:solidFill>
              </a:rPr>
              <a:t> </a:t>
            </a:r>
            <a:r>
              <a:rPr lang="ru-RU" sz="3400" dirty="0" err="1" smtClean="0">
                <a:solidFill>
                  <a:srgbClr val="002060"/>
                </a:solidFill>
              </a:rPr>
              <a:t>sapiens</a:t>
            </a:r>
            <a:r>
              <a:rPr lang="ru-RU" sz="3400" dirty="0" smtClean="0">
                <a:solidFill>
                  <a:srgbClr val="002060"/>
                </a:solidFill>
              </a:rPr>
              <a:t>, а не просто «твари, дрожащей» перед </a:t>
            </a:r>
          </a:p>
          <a:p>
            <a:pPr>
              <a:buNone/>
            </a:pPr>
            <a:r>
              <a:rPr lang="ru-RU" sz="3400" dirty="0" smtClean="0">
                <a:solidFill>
                  <a:srgbClr val="002060"/>
                </a:solidFill>
              </a:rPr>
              <a:t>властями предержащими или карман имеющими.</a:t>
            </a:r>
          </a:p>
          <a:p>
            <a:pPr>
              <a:buNone/>
            </a:pPr>
            <a:endParaRPr lang="ru-RU" sz="3400" dirty="0" smtClean="0">
              <a:solidFill>
                <a:srgbClr val="002060"/>
              </a:solidFill>
            </a:endParaRPr>
          </a:p>
          <a:p>
            <a:pPr>
              <a:buNone/>
            </a:pPr>
            <a:r>
              <a:rPr lang="ru-RU" dirty="0" smtClean="0">
                <a:solidFill>
                  <a:srgbClr val="002060"/>
                </a:solidFill>
              </a:rPr>
              <a:t>В.В.Бычков. Эстетика  </a:t>
            </a:r>
            <a:r>
              <a:rPr lang="ru-RU" u="sng" dirty="0" smtClean="0">
                <a:hlinkClick r:id="rId2"/>
              </a:rPr>
              <a:t>http://www.philosophy.rusoil.net/pages/331/Byhchkov.pdf</a:t>
            </a:r>
            <a:r>
              <a:rPr lang="ru-RU" dirty="0" smtClean="0"/>
              <a:t> </a:t>
            </a:r>
          </a:p>
          <a:p>
            <a:endParaRPr lang="ru-RU" dirty="0"/>
          </a:p>
        </p:txBody>
      </p:sp>
      <p:pic>
        <p:nvPicPr>
          <p:cNvPr id="4" name="Picture 2" descr="http://iph.ras.ru/uplfile/aesthet/post-non-classical_aesthetic_research_groups/photo/v-bychkov.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0400" y="152400"/>
            <a:ext cx="1906416" cy="2543175"/>
          </a:xfrm>
          <a:prstGeom prst="rect">
            <a:avLst/>
          </a:prstGeom>
          <a:noFill/>
          <a:effectLst>
            <a:softEdge rad="63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encrypted-tbn0.gstatic.com/images?q=tbn:ANd9GcTIvNUksElkCDdFy0Q_LiiR3vSR3DGaa0YGQ6-covPC4wxTRhX3U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4499996">
            <a:off x="6912334" y="5166712"/>
            <a:ext cx="2362200" cy="1113415"/>
          </a:xfrm>
          <a:prstGeom prst="ellipse">
            <a:avLst/>
          </a:prstGeom>
          <a:noFill/>
        </p:spPr>
      </p:pic>
      <p:sp>
        <p:nvSpPr>
          <p:cNvPr id="2" name="Заголовок 1"/>
          <p:cNvSpPr>
            <a:spLocks noGrp="1"/>
          </p:cNvSpPr>
          <p:nvPr>
            <p:ph type="title"/>
          </p:nvPr>
        </p:nvSpPr>
        <p:spPr>
          <a:xfrm>
            <a:off x="152400" y="1905000"/>
            <a:ext cx="8991600" cy="4953000"/>
          </a:xfrm>
        </p:spPr>
        <p:txBody>
          <a:bodyPr>
            <a:noAutofit/>
          </a:bodyPr>
          <a:lstStyle/>
          <a:p>
            <a:pPr algn="l"/>
            <a:r>
              <a:rPr lang="ru-RU" sz="2400" dirty="0" smtClean="0"/>
              <a:t/>
            </a:r>
            <a:br>
              <a:rPr lang="ru-RU" sz="2400" dirty="0" smtClean="0"/>
            </a:br>
            <a:r>
              <a:rPr lang="ru-RU" sz="2400" dirty="0" smtClean="0">
                <a:solidFill>
                  <a:srgbClr val="002060"/>
                </a:solidFill>
              </a:rPr>
              <a:t>Именно благодаря духовной общности возможен диалог как событие «события», а без этого возможен только обмен репликами, информацией, разноголосица внутренних голосов. </a:t>
            </a:r>
            <a:br>
              <a:rPr lang="ru-RU" sz="2400" dirty="0" smtClean="0">
                <a:solidFill>
                  <a:srgbClr val="002060"/>
                </a:solidFill>
              </a:rPr>
            </a:br>
            <a:r>
              <a:rPr lang="ru-RU" sz="2400" dirty="0" smtClean="0">
                <a:solidFill>
                  <a:srgbClr val="002060"/>
                </a:solidFill>
              </a:rPr>
              <a:t/>
            </a:r>
            <a:br>
              <a:rPr lang="ru-RU" sz="2400" dirty="0" smtClean="0">
                <a:solidFill>
                  <a:srgbClr val="002060"/>
                </a:solidFill>
              </a:rPr>
            </a:br>
            <a:r>
              <a:rPr lang="ru-RU" sz="2400" dirty="0" smtClean="0">
                <a:solidFill>
                  <a:srgbClr val="002060"/>
                </a:solidFill>
              </a:rPr>
              <a:t> «Из того факта, что мы признаем духовное Я в человеке, следует, что мы не можем воздействовать</a:t>
            </a:r>
            <a:r>
              <a:rPr lang="ru-RU" sz="2400" b="1" i="1" dirty="0" smtClean="0">
                <a:solidFill>
                  <a:srgbClr val="002060"/>
                </a:solidFill>
              </a:rPr>
              <a:t> </a:t>
            </a:r>
            <a:r>
              <a:rPr lang="ru-RU" sz="2400" dirty="0" smtClean="0">
                <a:solidFill>
                  <a:srgbClr val="002060"/>
                </a:solidFill>
              </a:rPr>
              <a:t>на собеседника и управлять им, потому что глубина личности является тайной для нас,     мы не в состоянии постичь глубину образа Божия в человеке… </a:t>
            </a:r>
            <a:br>
              <a:rPr lang="ru-RU" sz="2400" dirty="0" smtClean="0">
                <a:solidFill>
                  <a:srgbClr val="002060"/>
                </a:solidFill>
              </a:rPr>
            </a:br>
            <a:r>
              <a:rPr lang="ru-RU" sz="2400" dirty="0" smtClean="0">
                <a:solidFill>
                  <a:srgbClr val="002060"/>
                </a:solidFill>
              </a:rPr>
              <a:t>В диалогических отношений одной из основных ценностей </a:t>
            </a:r>
            <a:br>
              <a:rPr lang="ru-RU" sz="2400" dirty="0" smtClean="0">
                <a:solidFill>
                  <a:srgbClr val="002060"/>
                </a:solidFill>
              </a:rPr>
            </a:br>
            <a:r>
              <a:rPr lang="ru-RU" sz="2400" dirty="0" smtClean="0">
                <a:solidFill>
                  <a:srgbClr val="002060"/>
                </a:solidFill>
              </a:rPr>
              <a:t>является свобода. Человек сам принимает решение, </a:t>
            </a:r>
            <a:br>
              <a:rPr lang="ru-RU" sz="2400" dirty="0" smtClean="0">
                <a:solidFill>
                  <a:srgbClr val="002060"/>
                </a:solidFill>
              </a:rPr>
            </a:br>
            <a:r>
              <a:rPr lang="ru-RU" sz="2400" dirty="0" smtClean="0">
                <a:solidFill>
                  <a:srgbClr val="002060"/>
                </a:solidFill>
              </a:rPr>
              <a:t>беря ответственность за собственную жизнь». </a:t>
            </a:r>
            <a:br>
              <a:rPr lang="ru-RU" sz="2400" dirty="0" smtClean="0">
                <a:solidFill>
                  <a:srgbClr val="002060"/>
                </a:solidFill>
              </a:rPr>
            </a:br>
            <a:endParaRPr lang="ru-RU" sz="2400" dirty="0">
              <a:solidFill>
                <a:srgbClr val="002060"/>
              </a:solidFill>
            </a:endParaRPr>
          </a:p>
        </p:txBody>
      </p:sp>
      <p:pic>
        <p:nvPicPr>
          <p:cNvPr id="5" name="Picture 2" descr="http://img1.liveinternet.ru/images/attach/b/3/18/435/18435307_809_0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81000"/>
            <a:ext cx="2047875" cy="1581151"/>
          </a:xfrm>
          <a:prstGeom prst="rect">
            <a:avLst/>
          </a:prstGeom>
          <a:noFill/>
          <a:effectLst>
            <a:softEdge rad="63500"/>
          </a:effectLst>
        </p:spPr>
      </p:pic>
      <p:sp>
        <p:nvSpPr>
          <p:cNvPr id="6" name="Заголовок 1"/>
          <p:cNvSpPr txBox="1">
            <a:spLocks/>
          </p:cNvSpPr>
          <p:nvPr/>
        </p:nvSpPr>
        <p:spPr>
          <a:xfrm>
            <a:off x="2438400" y="152400"/>
            <a:ext cx="6553200" cy="1981200"/>
          </a:xfrm>
          <a:prstGeom prst="rect">
            <a:avLst/>
          </a:prstGeom>
          <a:solidFill>
            <a:srgbClr val="E9EFF7"/>
          </a:solidFill>
        </p:spPr>
        <p:txBody>
          <a:bodyPr vert="horz" lIns="91440" tIns="45720" rIns="91440" bIns="45720" rtlCol="0" anchor="ctr">
            <a:normAutofit fontScale="25000" lnSpcReduction="20000"/>
          </a:bodyPr>
          <a:lstStyle/>
          <a:p>
            <a:pPr lvl="0">
              <a:spcBef>
                <a:spcPct val="0"/>
              </a:spcBef>
            </a:pPr>
            <a:r>
              <a:rPr kumimoji="0" lang="ru-RU" sz="3100" b="1" i="0" u="none" strike="noStrike" kern="1200" cap="none" spc="0" normalizeH="0" baseline="0" noProof="0" dirty="0" smtClean="0">
                <a:ln>
                  <a:noFill/>
                </a:ln>
                <a:solidFill>
                  <a:srgbClr val="0070C0"/>
                </a:solidFill>
                <a:effectLst/>
                <a:uLnTx/>
                <a:uFillTx/>
                <a:latin typeface="+mj-lt"/>
                <a:ea typeface="+mj-ea"/>
                <a:cs typeface="+mj-cs"/>
              </a:rPr>
              <a:t/>
            </a:r>
            <a:br>
              <a:rPr kumimoji="0" lang="ru-RU" sz="3100" b="1" i="0" u="none" strike="noStrike" kern="1200" cap="none" spc="0" normalizeH="0" baseline="0" noProof="0" dirty="0" smtClean="0">
                <a:ln>
                  <a:noFill/>
                </a:ln>
                <a:solidFill>
                  <a:srgbClr val="0070C0"/>
                </a:solidFill>
                <a:effectLst/>
                <a:uLnTx/>
                <a:uFillTx/>
                <a:latin typeface="+mj-lt"/>
                <a:ea typeface="+mj-ea"/>
                <a:cs typeface="+mj-cs"/>
              </a:rPr>
            </a:br>
            <a:r>
              <a:rPr lang="ru-RU" sz="9600" b="1" dirty="0" smtClean="0">
                <a:solidFill>
                  <a:srgbClr val="0070C0"/>
                </a:solidFill>
              </a:rPr>
              <a:t> Духовно-ориентированный диалог </a:t>
            </a:r>
            <a:r>
              <a:rPr lang="ru-RU" sz="9600" dirty="0" smtClean="0"/>
              <a:t>            </a:t>
            </a:r>
            <a:br>
              <a:rPr lang="ru-RU" sz="9600" dirty="0" smtClean="0"/>
            </a:br>
            <a:r>
              <a:rPr lang="ru-RU" sz="9600" dirty="0" smtClean="0"/>
              <a:t> </a:t>
            </a:r>
            <a:r>
              <a:rPr lang="ru-RU" sz="8000" dirty="0" smtClean="0">
                <a:solidFill>
                  <a:srgbClr val="002060"/>
                </a:solidFill>
              </a:rPr>
              <a:t>(как межличностного, так и  </a:t>
            </a:r>
            <a:r>
              <a:rPr lang="ru-RU" sz="8000" dirty="0" err="1" smtClean="0">
                <a:solidFill>
                  <a:srgbClr val="002060"/>
                </a:solidFill>
              </a:rPr>
              <a:t>внутриличностного</a:t>
            </a:r>
            <a:r>
              <a:rPr lang="ru-RU" sz="8000" dirty="0" smtClean="0">
                <a:solidFill>
                  <a:srgbClr val="002060"/>
                </a:solidFill>
              </a:rPr>
              <a:t>), </a:t>
            </a:r>
          </a:p>
          <a:p>
            <a:pPr lvl="0">
              <a:spcBef>
                <a:spcPct val="0"/>
              </a:spcBef>
            </a:pPr>
            <a:r>
              <a:rPr lang="ru-RU" sz="8000" dirty="0" smtClean="0">
                <a:solidFill>
                  <a:srgbClr val="002060"/>
                </a:solidFill>
              </a:rPr>
              <a:t>  </a:t>
            </a:r>
            <a:r>
              <a:rPr lang="ru-RU" sz="9600" dirty="0" smtClean="0">
                <a:solidFill>
                  <a:srgbClr val="002060"/>
                </a:solidFill>
              </a:rPr>
              <a:t>по мысли Т.А. Флоренской,                </a:t>
            </a:r>
            <a:br>
              <a:rPr lang="ru-RU" sz="9600" dirty="0" smtClean="0">
                <a:solidFill>
                  <a:srgbClr val="002060"/>
                </a:solidFill>
              </a:rPr>
            </a:br>
            <a:r>
              <a:rPr lang="ru-RU" sz="9600" dirty="0" smtClean="0">
                <a:solidFill>
                  <a:srgbClr val="002060"/>
                </a:solidFill>
              </a:rPr>
              <a:t> имеет обращенность к духовному началу </a:t>
            </a:r>
            <a:br>
              <a:rPr lang="ru-RU" sz="9600" dirty="0" smtClean="0">
                <a:solidFill>
                  <a:srgbClr val="002060"/>
                </a:solidFill>
              </a:rPr>
            </a:br>
            <a:r>
              <a:rPr lang="ru-RU" sz="9600" dirty="0" smtClean="0">
                <a:solidFill>
                  <a:srgbClr val="002060"/>
                </a:solidFill>
              </a:rPr>
              <a:t> в человеке, к его духовному Я    </a:t>
            </a:r>
            <a:r>
              <a:rPr lang="ru-RU" sz="9600" dirty="0" smtClean="0"/>
              <a:t/>
            </a:r>
            <a:br>
              <a:rPr lang="ru-RU" sz="9600" dirty="0" smtClean="0"/>
            </a:br>
            <a:r>
              <a:rPr lang="ru-RU" sz="9600" dirty="0" smtClean="0"/>
              <a:t> </a:t>
            </a:r>
            <a:endParaRPr kumimoji="0" lang="ru-RU" sz="9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0800" y="304800"/>
            <a:ext cx="6324600" cy="715962"/>
          </a:xfrm>
        </p:spPr>
        <p:txBody>
          <a:bodyPr>
            <a:normAutofit fontScale="90000"/>
          </a:bodyPr>
          <a:lstStyle/>
          <a:p>
            <a:r>
              <a:rPr lang="ru-RU" b="1" dirty="0" smtClean="0">
                <a:solidFill>
                  <a:srgbClr val="0070C0"/>
                </a:solidFill>
              </a:rPr>
              <a:t/>
            </a:r>
            <a:br>
              <a:rPr lang="ru-RU" b="1" dirty="0" smtClean="0">
                <a:solidFill>
                  <a:srgbClr val="0070C0"/>
                </a:solidFill>
              </a:rPr>
            </a:br>
            <a:r>
              <a:rPr lang="ru-RU" sz="3300" b="1" dirty="0" smtClean="0">
                <a:solidFill>
                  <a:srgbClr val="0070C0"/>
                </a:solidFill>
              </a:rPr>
              <a:t>Диалог - как смысло-деятельность </a:t>
            </a:r>
            <a:r>
              <a:rPr lang="ru-RU" sz="3100" b="1" dirty="0" smtClean="0">
                <a:solidFill>
                  <a:srgbClr val="0070C0"/>
                </a:solidFill>
              </a:rPr>
              <a:t/>
            </a:r>
            <a:br>
              <a:rPr lang="ru-RU" sz="3100" b="1" dirty="0" smtClean="0">
                <a:solidFill>
                  <a:srgbClr val="0070C0"/>
                </a:solidFill>
              </a:rPr>
            </a:br>
            <a:endParaRPr lang="ru-RU" b="1" dirty="0">
              <a:solidFill>
                <a:srgbClr val="0070C0"/>
              </a:solidFill>
            </a:endParaRPr>
          </a:p>
        </p:txBody>
      </p:sp>
      <p:sp>
        <p:nvSpPr>
          <p:cNvPr id="3" name="Содержимое 2"/>
          <p:cNvSpPr>
            <a:spLocks noGrp="1"/>
          </p:cNvSpPr>
          <p:nvPr>
            <p:ph idx="1"/>
          </p:nvPr>
        </p:nvSpPr>
        <p:spPr>
          <a:xfrm>
            <a:off x="304800" y="3200400"/>
            <a:ext cx="8610600" cy="3429000"/>
          </a:xfrm>
        </p:spPr>
        <p:txBody>
          <a:bodyPr>
            <a:normAutofit/>
          </a:bodyPr>
          <a:lstStyle/>
          <a:p>
            <a:pPr lvl="0">
              <a:buNone/>
            </a:pPr>
            <a:r>
              <a:rPr lang="ru-RU" sz="2600" dirty="0" smtClean="0">
                <a:solidFill>
                  <a:srgbClr val="002060"/>
                </a:solidFill>
              </a:rPr>
              <a:t>Овладение подобного рода деятельностью способствует становлению и развитию активного, гибкого мышления обучающихся, позволяющего им легко адаптироваться к любым обстоятельствам окружающей жизни, быстро ориентироваться в мире, соответствовать времени, изменяться по отношению к информации, знанию, способам и формам  деятельности</a:t>
            </a:r>
          </a:p>
          <a:p>
            <a:endParaRPr lang="ru-RU" dirty="0"/>
          </a:p>
        </p:txBody>
      </p:sp>
      <p:sp>
        <p:nvSpPr>
          <p:cNvPr id="7" name="Содержимое 2"/>
          <p:cNvSpPr txBox="1">
            <a:spLocks/>
          </p:cNvSpPr>
          <p:nvPr/>
        </p:nvSpPr>
        <p:spPr>
          <a:xfrm>
            <a:off x="2438400" y="1219200"/>
            <a:ext cx="6248400" cy="1524000"/>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buFontTx/>
              <a:buChar char="-"/>
              <a:tabLst/>
              <a:defRPr/>
            </a:pPr>
            <a:r>
              <a:rPr kumimoji="0" lang="ru-RU" sz="2600" b="0" i="0" u="none" strike="noStrike" kern="1200" cap="none" spc="0" normalizeH="0" baseline="0" noProof="0" dirty="0" smtClean="0">
                <a:ln>
                  <a:noFill/>
                </a:ln>
                <a:solidFill>
                  <a:srgbClr val="002060"/>
                </a:solidFill>
                <a:effectLst/>
                <a:uLnTx/>
                <a:uFillTx/>
                <a:latin typeface="+mn-lt"/>
                <a:ea typeface="+mn-ea"/>
                <a:cs typeface="+mn-cs"/>
              </a:rPr>
              <a:t>это деятельность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u-RU" sz="2600" b="0" i="0" u="none" strike="noStrike" kern="1200" cap="none" spc="0" normalizeH="0" baseline="0" noProof="0" dirty="0" smtClean="0">
                <a:ln>
                  <a:noFill/>
                </a:ln>
                <a:solidFill>
                  <a:srgbClr val="002060"/>
                </a:solidFill>
                <a:effectLst/>
                <a:uLnTx/>
                <a:uFillTx/>
                <a:latin typeface="+mn-lt"/>
                <a:ea typeface="+mn-ea"/>
                <a:cs typeface="+mn-cs"/>
              </a:rPr>
              <a:t>по </a:t>
            </a:r>
            <a:r>
              <a:rPr kumimoji="0" lang="ru-RU" sz="2600" b="1" i="0" u="none" strike="noStrike" kern="1200" cap="none" spc="0" normalizeH="0" baseline="0" noProof="0" dirty="0" smtClean="0">
                <a:ln>
                  <a:noFill/>
                </a:ln>
                <a:solidFill>
                  <a:srgbClr val="002060"/>
                </a:solidFill>
                <a:effectLst/>
                <a:uLnTx/>
                <a:uFillTx/>
                <a:latin typeface="+mn-lt"/>
                <a:ea typeface="+mn-ea"/>
                <a:cs typeface="+mn-cs"/>
              </a:rPr>
              <a:t>порождению, проявлению и развитию </a:t>
            </a:r>
            <a:r>
              <a:rPr kumimoji="0" lang="ru-RU" sz="2600" b="0" i="0" u="none" strike="noStrike" kern="1200" cap="none" spc="0" normalizeH="0" baseline="0" noProof="0" dirty="0" smtClean="0">
                <a:ln>
                  <a:noFill/>
                </a:ln>
                <a:solidFill>
                  <a:srgbClr val="002060"/>
                </a:solidFill>
                <a:effectLst/>
                <a:uLnTx/>
                <a:uFillTx/>
                <a:latin typeface="+mn-lt"/>
                <a:ea typeface="+mn-ea"/>
                <a:cs typeface="+mn-cs"/>
              </a:rPr>
              <a:t>личностных смыслов </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Рисунок 8" descr="Платон и Аристотель на фреске "/>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228600"/>
            <a:ext cx="2038350" cy="278606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3562"/>
          </a:xfrm>
          <a:noFill/>
        </p:spPr>
        <p:txBody>
          <a:bodyPr>
            <a:normAutofit fontScale="90000"/>
          </a:bodyPr>
          <a:lstStyle/>
          <a:p>
            <a:r>
              <a:rPr lang="ru-RU" sz="3100" b="1" dirty="0" smtClean="0">
                <a:solidFill>
                  <a:srgbClr val="0070C0"/>
                </a:solidFill>
              </a:rPr>
              <a:t/>
            </a:r>
            <a:br>
              <a:rPr lang="ru-RU" sz="3100" b="1" dirty="0" smtClean="0">
                <a:solidFill>
                  <a:srgbClr val="0070C0"/>
                </a:solidFill>
              </a:rPr>
            </a:br>
            <a:r>
              <a:rPr lang="ru-RU" sz="3100" b="1" dirty="0" smtClean="0">
                <a:solidFill>
                  <a:srgbClr val="0070C0"/>
                </a:solidFill>
              </a:rPr>
              <a:t>Для ведения ДОД от куратора требуется</a:t>
            </a:r>
            <a:r>
              <a:rPr lang="ru-RU" dirty="0" smtClean="0"/>
              <a:t/>
            </a:r>
            <a:br>
              <a:rPr lang="ru-RU" dirty="0" smtClean="0"/>
            </a:br>
            <a:endParaRPr lang="ru-RU" dirty="0"/>
          </a:p>
        </p:txBody>
      </p:sp>
      <p:sp>
        <p:nvSpPr>
          <p:cNvPr id="3" name="Содержимое 2"/>
          <p:cNvSpPr>
            <a:spLocks noGrp="1"/>
          </p:cNvSpPr>
          <p:nvPr>
            <p:ph sz="half" idx="1"/>
          </p:nvPr>
        </p:nvSpPr>
        <p:spPr>
          <a:xfrm>
            <a:off x="457200" y="1143000"/>
            <a:ext cx="4038600" cy="4983163"/>
          </a:xfrm>
        </p:spPr>
        <p:txBody>
          <a:bodyPr>
            <a:normAutofit fontScale="92500" lnSpcReduction="20000"/>
          </a:bodyPr>
          <a:lstStyle/>
          <a:p>
            <a:pPr lvl="0"/>
            <a:r>
              <a:rPr lang="ru-RU" dirty="0" smtClean="0">
                <a:solidFill>
                  <a:srgbClr val="002060"/>
                </a:solidFill>
              </a:rPr>
              <a:t>особое внимание к слову, молчание</a:t>
            </a:r>
          </a:p>
          <a:p>
            <a:pPr lvl="0"/>
            <a:r>
              <a:rPr lang="ru-RU" dirty="0" smtClean="0">
                <a:solidFill>
                  <a:srgbClr val="002060"/>
                </a:solidFill>
              </a:rPr>
              <a:t>установление дистанции – </a:t>
            </a:r>
            <a:r>
              <a:rPr lang="ru-RU" dirty="0" err="1" smtClean="0">
                <a:solidFill>
                  <a:srgbClr val="002060"/>
                </a:solidFill>
              </a:rPr>
              <a:t>вненаходимости</a:t>
            </a:r>
            <a:r>
              <a:rPr lang="ru-RU" dirty="0" smtClean="0">
                <a:solidFill>
                  <a:srgbClr val="002060"/>
                </a:solidFill>
              </a:rPr>
              <a:t> </a:t>
            </a:r>
          </a:p>
          <a:p>
            <a:pPr lvl="0"/>
            <a:r>
              <a:rPr lang="ru-RU" dirty="0" smtClean="0">
                <a:solidFill>
                  <a:srgbClr val="002060"/>
                </a:solidFill>
              </a:rPr>
              <a:t>доминанта на собеседнике</a:t>
            </a:r>
          </a:p>
          <a:p>
            <a:pPr lvl="0"/>
            <a:r>
              <a:rPr lang="ru-RU" dirty="0" smtClean="0">
                <a:solidFill>
                  <a:srgbClr val="002060"/>
                </a:solidFill>
              </a:rPr>
              <a:t>открытость</a:t>
            </a:r>
          </a:p>
          <a:p>
            <a:pPr lvl="0"/>
            <a:r>
              <a:rPr lang="ru-RU" dirty="0" smtClean="0">
                <a:solidFill>
                  <a:srgbClr val="002060"/>
                </a:solidFill>
              </a:rPr>
              <a:t>умение выслушивать</a:t>
            </a:r>
          </a:p>
          <a:p>
            <a:pPr lvl="0"/>
            <a:r>
              <a:rPr lang="ru-RU" dirty="0" smtClean="0">
                <a:solidFill>
                  <a:srgbClr val="002060"/>
                </a:solidFill>
              </a:rPr>
              <a:t>навык подтверждать голос совести собеседника</a:t>
            </a:r>
          </a:p>
          <a:p>
            <a:pPr lvl="0"/>
            <a:r>
              <a:rPr lang="ru-RU" b="1" dirty="0" smtClean="0">
                <a:solidFill>
                  <a:srgbClr val="002060"/>
                </a:solidFill>
              </a:rPr>
              <a:t>ВИДЕТЬ ОБРАЗ БОЖИЙ В ЧЕЛОВЕКЕ</a:t>
            </a:r>
            <a:endParaRPr lang="ru-RU" dirty="0"/>
          </a:p>
        </p:txBody>
      </p:sp>
      <p:pic>
        <p:nvPicPr>
          <p:cNvPr id="5" name="Picture 2" descr="D:\фото\оооооооооо\1294926583_acid_picdump_87.jpg"/>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bwMode="auto">
          <a:xfrm>
            <a:off x="5029200" y="990600"/>
            <a:ext cx="3654955" cy="5482432"/>
          </a:xfrm>
          <a:prstGeom prst="rect">
            <a:avLst/>
          </a:prstGeom>
          <a:noFill/>
          <a:effectLst>
            <a:softEdge rad="3175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82000" cy="1143000"/>
          </a:xfrm>
          <a:solidFill>
            <a:srgbClr val="E9EFF7"/>
          </a:solidFill>
        </p:spPr>
        <p:txBody>
          <a:bodyPr>
            <a:normAutofit/>
          </a:bodyPr>
          <a:lstStyle/>
          <a:p>
            <a:r>
              <a:rPr lang="ru-RU" sz="2800" b="1" dirty="0" err="1" smtClean="0">
                <a:solidFill>
                  <a:srgbClr val="002060"/>
                </a:solidFill>
              </a:rPr>
              <a:t>Вненаходимость</a:t>
            </a:r>
            <a:r>
              <a:rPr lang="ru-RU" sz="2800" b="1" dirty="0" smtClean="0">
                <a:solidFill>
                  <a:srgbClr val="002060"/>
                </a:solidFill>
              </a:rPr>
              <a:t> – это желание и старание смотреть на человека как на творение Божие</a:t>
            </a:r>
          </a:p>
        </p:txBody>
      </p:sp>
      <p:pic>
        <p:nvPicPr>
          <p:cNvPr id="2050" name="Picture 2" descr="C:\Users\Master\Desktop\images.jpg"/>
          <p:cNvPicPr>
            <a:picLocks noGrp="1" noChangeAspect="1" noChangeArrowheads="1"/>
          </p:cNvPicPr>
          <p:nvPr>
            <p:ph sz="half" idx="1"/>
          </p:nvPr>
        </p:nvPicPr>
        <p:blipFill>
          <a:blip r:embed="rId3" cstate="print"/>
          <a:srcRect/>
          <a:stretch>
            <a:fillRect/>
          </a:stretch>
        </p:blipFill>
        <p:spPr bwMode="auto">
          <a:xfrm>
            <a:off x="457200" y="4267200"/>
            <a:ext cx="3352800" cy="2351964"/>
          </a:xfrm>
          <a:prstGeom prst="rect">
            <a:avLst/>
          </a:prstGeom>
          <a:noFill/>
        </p:spPr>
      </p:pic>
      <p:pic>
        <p:nvPicPr>
          <p:cNvPr id="2052" name="Picture 4" descr="C:\Users\Master\Desktop\Сотворение_Адама.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1447800"/>
            <a:ext cx="3211439" cy="2705100"/>
          </a:xfrm>
          <a:prstGeom prst="rect">
            <a:avLst/>
          </a:prstGeom>
          <a:noFill/>
        </p:spPr>
      </p:pic>
      <p:sp>
        <p:nvSpPr>
          <p:cNvPr id="8" name="Прямоугольник 7"/>
          <p:cNvSpPr/>
          <p:nvPr/>
        </p:nvSpPr>
        <p:spPr>
          <a:xfrm>
            <a:off x="4038600" y="4343400"/>
            <a:ext cx="4800600" cy="2246769"/>
          </a:xfrm>
          <a:prstGeom prst="rect">
            <a:avLst/>
          </a:prstGeom>
        </p:spPr>
        <p:txBody>
          <a:bodyPr wrap="square">
            <a:spAutoFit/>
          </a:bodyPr>
          <a:lstStyle/>
          <a:p>
            <a:r>
              <a:rPr lang="ru-RU" sz="2000" dirty="0" smtClean="0">
                <a:solidFill>
                  <a:srgbClr val="002060"/>
                </a:solidFill>
              </a:rPr>
              <a:t>«И создал Господь Бог человека из праха земного». (Быт. 2, 7)</a:t>
            </a:r>
          </a:p>
          <a:p>
            <a:endParaRPr lang="ru-RU" sz="2000" dirty="0" smtClean="0">
              <a:solidFill>
                <a:srgbClr val="002060"/>
              </a:solidFill>
            </a:endParaRPr>
          </a:p>
          <a:p>
            <a:r>
              <a:rPr lang="ru-RU" sz="2000" dirty="0" smtClean="0">
                <a:solidFill>
                  <a:srgbClr val="002060"/>
                </a:solidFill>
              </a:rPr>
              <a:t>«И сказал Господь Бог: не хорошо быть человеку одному; сотворим ему помощника, соответственного ему» (Быт. 2, 18)</a:t>
            </a:r>
            <a:endParaRPr lang="ru-RU" sz="2000" dirty="0">
              <a:solidFill>
                <a:srgbClr val="002060"/>
              </a:solidFill>
            </a:endParaRPr>
          </a:p>
        </p:txBody>
      </p:sp>
      <p:sp>
        <p:nvSpPr>
          <p:cNvPr id="7" name="Содержимое 6"/>
          <p:cNvSpPr>
            <a:spLocks noGrp="1"/>
          </p:cNvSpPr>
          <p:nvPr>
            <p:ph sz="half" idx="2"/>
          </p:nvPr>
        </p:nvSpPr>
        <p:spPr>
          <a:xfrm>
            <a:off x="3962400" y="1981200"/>
            <a:ext cx="4953000" cy="2514600"/>
          </a:xfrm>
          <a:noFill/>
        </p:spPr>
        <p:txBody>
          <a:bodyPr/>
          <a:lstStyle/>
          <a:p>
            <a:pPr>
              <a:buNone/>
            </a:pPr>
            <a:r>
              <a:rPr lang="ru-RU" dirty="0" smtClean="0">
                <a:solidFill>
                  <a:srgbClr val="002060"/>
                </a:solidFill>
              </a:rPr>
              <a:t>    </a:t>
            </a:r>
            <a:r>
              <a:rPr lang="ru-RU" dirty="0" err="1" smtClean="0">
                <a:solidFill>
                  <a:srgbClr val="002060"/>
                </a:solidFill>
              </a:rPr>
              <a:t>Вненаходимость</a:t>
            </a:r>
            <a:r>
              <a:rPr lang="ru-RU" dirty="0" smtClean="0">
                <a:solidFill>
                  <a:srgbClr val="002060"/>
                </a:solidFill>
              </a:rPr>
              <a:t>  </a:t>
            </a:r>
          </a:p>
          <a:p>
            <a:pPr>
              <a:buNone/>
            </a:pPr>
            <a:r>
              <a:rPr lang="ru-RU" dirty="0" smtClean="0">
                <a:solidFill>
                  <a:srgbClr val="002060"/>
                </a:solidFill>
              </a:rPr>
              <a:t>– это бережно-созерцательное отношение к другому без навязывания себя</a:t>
            </a:r>
            <a:endParaRPr lang="ru-RU" dirty="0">
              <a:solidFill>
                <a:srgbClr val="00206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ravoslavie.ru/sas/image/100290/29073.p.jpg?0.9973556265928523"/>
          <p:cNvPicPr>
            <a:picLocks noChangeAspect="1" noChangeArrowheads="1"/>
          </p:cNvPicPr>
          <p:nvPr/>
        </p:nvPicPr>
        <p:blipFill>
          <a:blip r:embed="rId2"/>
          <a:srcRect/>
          <a:stretch>
            <a:fillRect/>
          </a:stretch>
        </p:blipFill>
        <p:spPr bwMode="auto">
          <a:xfrm>
            <a:off x="0" y="0"/>
            <a:ext cx="2381250" cy="2447926"/>
          </a:xfrm>
          <a:prstGeom prst="rect">
            <a:avLst/>
          </a:prstGeom>
          <a:noFill/>
          <a:effectLst>
            <a:softEdge rad="63500"/>
          </a:effectLst>
        </p:spPr>
      </p:pic>
      <p:sp>
        <p:nvSpPr>
          <p:cNvPr id="2" name="Заголовок 1"/>
          <p:cNvSpPr>
            <a:spLocks noGrp="1"/>
          </p:cNvSpPr>
          <p:nvPr>
            <p:ph type="title"/>
          </p:nvPr>
        </p:nvSpPr>
        <p:spPr>
          <a:xfrm>
            <a:off x="2514600" y="274638"/>
            <a:ext cx="6172200" cy="1143000"/>
          </a:xfrm>
          <a:solidFill>
            <a:srgbClr val="E9EFF7"/>
          </a:solidFill>
        </p:spPr>
        <p:txBody>
          <a:bodyPr>
            <a:noAutofit/>
          </a:bodyPr>
          <a:lstStyle/>
          <a:p>
            <a:r>
              <a:rPr lang="ru-RU" sz="3200" dirty="0" smtClean="0">
                <a:solidFill>
                  <a:srgbClr val="002060"/>
                </a:solidFill>
              </a:rPr>
              <a:t>Основной принцип диалога </a:t>
            </a:r>
            <a:br>
              <a:rPr lang="ru-RU" sz="3200" dirty="0" smtClean="0">
                <a:solidFill>
                  <a:srgbClr val="002060"/>
                </a:solidFill>
              </a:rPr>
            </a:br>
            <a:r>
              <a:rPr lang="ru-RU" sz="3200" dirty="0" smtClean="0">
                <a:solidFill>
                  <a:srgbClr val="002060"/>
                </a:solidFill>
              </a:rPr>
              <a:t>— </a:t>
            </a:r>
            <a:r>
              <a:rPr lang="ru-RU" sz="3200" b="1" dirty="0" smtClean="0">
                <a:solidFill>
                  <a:srgbClr val="002060"/>
                </a:solidFill>
              </a:rPr>
              <a:t>доминанта на собеседнике</a:t>
            </a:r>
            <a:endParaRPr lang="ru-RU" sz="3200" dirty="0">
              <a:solidFill>
                <a:srgbClr val="002060"/>
              </a:solidFill>
            </a:endParaRPr>
          </a:p>
        </p:txBody>
      </p:sp>
      <p:sp>
        <p:nvSpPr>
          <p:cNvPr id="3" name="Содержимое 2"/>
          <p:cNvSpPr>
            <a:spLocks noGrp="1"/>
          </p:cNvSpPr>
          <p:nvPr>
            <p:ph idx="1"/>
          </p:nvPr>
        </p:nvSpPr>
        <p:spPr>
          <a:xfrm>
            <a:off x="228600" y="1905000"/>
            <a:ext cx="8686800" cy="4800600"/>
          </a:xfrm>
        </p:spPr>
        <p:txBody>
          <a:bodyPr>
            <a:noAutofit/>
          </a:bodyPr>
          <a:lstStyle/>
          <a:p>
            <a:pPr>
              <a:buNone/>
            </a:pPr>
            <a:r>
              <a:rPr lang="ru-RU" sz="2000" dirty="0" smtClean="0">
                <a:solidFill>
                  <a:srgbClr val="00297A"/>
                </a:solidFill>
              </a:rPr>
              <a:t>                                       </a:t>
            </a:r>
            <a:r>
              <a:rPr lang="ru-RU" sz="2000" dirty="0" smtClean="0">
                <a:solidFill>
                  <a:srgbClr val="002060"/>
                </a:solidFill>
              </a:rPr>
              <a:t>Если у человека доминирует свое «Я», он видит в других                        </a:t>
            </a:r>
          </a:p>
          <a:p>
            <a:pPr>
              <a:buNone/>
            </a:pPr>
            <a:r>
              <a:rPr lang="ru-RU" sz="2000" dirty="0" smtClean="0">
                <a:solidFill>
                  <a:srgbClr val="002060"/>
                </a:solidFill>
              </a:rPr>
              <a:t>                                       людях свою проекцию, по словам Ухтомского, «Двойника», он, как обычно говорят, «судит по себе». «Эгоист, именно потому, что он эгоист, объявляет всех принципиально эгоистами…». Эгоистичные люди не могут освободиться от своего Двойника и пробиться сквозь эту скорлупу </a:t>
            </a:r>
            <a:r>
              <a:rPr lang="ru-RU" sz="2000" dirty="0" err="1" smtClean="0">
                <a:solidFill>
                  <a:srgbClr val="002060"/>
                </a:solidFill>
              </a:rPr>
              <a:t>самозамкнутости</a:t>
            </a:r>
            <a:r>
              <a:rPr lang="ru-RU" sz="2000" dirty="0" smtClean="0">
                <a:solidFill>
                  <a:srgbClr val="002060"/>
                </a:solidFill>
              </a:rPr>
              <a:t> к другому, к Собеседнику. </a:t>
            </a:r>
          </a:p>
          <a:p>
            <a:pPr>
              <a:buNone/>
            </a:pPr>
            <a:r>
              <a:rPr lang="ru-RU" sz="2000" dirty="0" smtClean="0">
                <a:solidFill>
                  <a:srgbClr val="002060"/>
                </a:solidFill>
              </a:rPr>
              <a:t>Но если стараться отодвигать себя на второй план, а на первый ставить другого человека, то постепенно вырабатывается «доминанта на другом» или «доминанта на Собеседнике», как называет ее Ухтомский. </a:t>
            </a:r>
          </a:p>
          <a:p>
            <a:pPr>
              <a:buNone/>
            </a:pPr>
            <a:r>
              <a:rPr lang="ru-RU" sz="2000" dirty="0" smtClean="0">
                <a:solidFill>
                  <a:srgbClr val="002060"/>
                </a:solidFill>
              </a:rPr>
              <a:t>Это нелегкая задача перестройки своей личности, от решения которой зависит способность понимания и другого человека как индивидуальности, и самого себя: «Вот, если хотите, подлинная «диалектика»: только переключив себя и свою деятельность на других, человек находит себя как лицо!»</a:t>
            </a:r>
          </a:p>
          <a:p>
            <a:pPr algn="r">
              <a:buNone/>
            </a:pPr>
            <a:r>
              <a:rPr lang="ru-RU" sz="2000" i="1" dirty="0" smtClean="0">
                <a:solidFill>
                  <a:srgbClr val="002060"/>
                </a:solidFill>
              </a:rPr>
              <a:t>Слово и молчание в диалоге. Т.А.Флорен</a:t>
            </a:r>
            <a:r>
              <a:rPr lang="ru-RU" sz="2000" dirty="0" smtClean="0">
                <a:solidFill>
                  <a:srgbClr val="002060"/>
                </a:solidFill>
              </a:rPr>
              <a:t>ская</a:t>
            </a:r>
            <a:br>
              <a:rPr lang="ru-RU" sz="2000" dirty="0" smtClean="0">
                <a:solidFill>
                  <a:srgbClr val="002060"/>
                </a:solidFill>
              </a:rPr>
            </a:br>
            <a:endParaRPr lang="ru-RU" sz="2000" dirty="0">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5105400" cy="1295400"/>
          </a:xfrm>
          <a:solidFill>
            <a:srgbClr val="E9EFF7"/>
          </a:solidFill>
        </p:spPr>
        <p:txBody>
          <a:bodyPr>
            <a:normAutofit fontScale="90000"/>
          </a:bodyPr>
          <a:lstStyle/>
          <a:p>
            <a:r>
              <a:rPr lang="ru-RU" sz="3200" b="1" dirty="0" smtClean="0">
                <a:solidFill>
                  <a:srgbClr val="002060"/>
                </a:solidFill>
              </a:rPr>
              <a:t>Развивающее обучение – </a:t>
            </a:r>
            <a:br>
              <a:rPr lang="ru-RU" sz="3200" b="1" dirty="0" smtClean="0">
                <a:solidFill>
                  <a:srgbClr val="002060"/>
                </a:solidFill>
              </a:rPr>
            </a:br>
            <a:r>
              <a:rPr lang="ru-RU" sz="3200" b="1" dirty="0" err="1" smtClean="0">
                <a:solidFill>
                  <a:srgbClr val="002060"/>
                </a:solidFill>
              </a:rPr>
              <a:t>активно-деятельностный</a:t>
            </a:r>
            <a:r>
              <a:rPr lang="ru-RU" sz="3200" b="1" dirty="0" smtClean="0">
                <a:solidFill>
                  <a:srgbClr val="002060"/>
                </a:solidFill>
              </a:rPr>
              <a:t> способ обучения</a:t>
            </a:r>
          </a:p>
        </p:txBody>
      </p:sp>
      <p:pic>
        <p:nvPicPr>
          <p:cNvPr id="3074" name="Picture 2" descr="D:\фото\оооооооооо\1295028838_061-baby-animals.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609600" y="1447800"/>
            <a:ext cx="2963568" cy="1981200"/>
          </a:xfrm>
          <a:prstGeom prst="rect">
            <a:avLst/>
          </a:prstGeom>
          <a:noFill/>
          <a:effectLst>
            <a:softEdge rad="31750"/>
          </a:effectLst>
        </p:spPr>
      </p:pic>
      <p:sp>
        <p:nvSpPr>
          <p:cNvPr id="6" name="Прямоугольник 5"/>
          <p:cNvSpPr/>
          <p:nvPr/>
        </p:nvSpPr>
        <p:spPr>
          <a:xfrm>
            <a:off x="457200" y="3505200"/>
            <a:ext cx="3810000" cy="1877437"/>
          </a:xfrm>
          <a:prstGeom prst="rect">
            <a:avLst/>
          </a:prstGeom>
        </p:spPr>
        <p:txBody>
          <a:bodyPr wrap="square">
            <a:spAutoFit/>
          </a:bodyPr>
          <a:lstStyle/>
          <a:p>
            <a:r>
              <a:rPr lang="ru-RU" sz="2000" dirty="0" smtClean="0">
                <a:solidFill>
                  <a:srgbClr val="002060"/>
                </a:solidFill>
              </a:rPr>
              <a:t>- учитывает и использует закономерности развития, приспосабливается к уровню</a:t>
            </a:r>
          </a:p>
          <a:p>
            <a:r>
              <a:rPr lang="ru-RU" sz="2000" dirty="0" smtClean="0">
                <a:solidFill>
                  <a:srgbClr val="002060"/>
                </a:solidFill>
              </a:rPr>
              <a:t>и особенностям ученика</a:t>
            </a:r>
          </a:p>
          <a:p>
            <a:endParaRPr lang="ru-RU" dirty="0" smtClean="0">
              <a:solidFill>
                <a:srgbClr val="002060"/>
              </a:solidFill>
            </a:endParaRPr>
          </a:p>
          <a:p>
            <a:endParaRPr lang="ru-RU" dirty="0">
              <a:solidFill>
                <a:srgbClr val="002060"/>
              </a:solidFill>
            </a:endParaRPr>
          </a:p>
        </p:txBody>
      </p:sp>
      <p:sp>
        <p:nvSpPr>
          <p:cNvPr id="7" name="Прямоугольник 6"/>
          <p:cNvSpPr/>
          <p:nvPr/>
        </p:nvSpPr>
        <p:spPr>
          <a:xfrm>
            <a:off x="4343400" y="3995678"/>
            <a:ext cx="4648200" cy="2862322"/>
          </a:xfrm>
          <a:prstGeom prst="rect">
            <a:avLst/>
          </a:prstGeom>
        </p:spPr>
        <p:txBody>
          <a:bodyPr wrap="square">
            <a:spAutoFit/>
          </a:bodyPr>
          <a:lstStyle/>
          <a:p>
            <a:r>
              <a:rPr lang="ru-RU" sz="2000" dirty="0" smtClean="0">
                <a:solidFill>
                  <a:srgbClr val="002060"/>
                </a:solidFill>
              </a:rPr>
              <a:t>- развивается способность к анализу, умению аргументировано рассуждать и излагать свою точку зрения, способность нетрадиционно мыслить и находить нестандартные решения. </a:t>
            </a:r>
          </a:p>
          <a:p>
            <a:endParaRPr lang="ru-RU" sz="2000" dirty="0" smtClean="0">
              <a:solidFill>
                <a:srgbClr val="002060"/>
              </a:solidFill>
            </a:endParaRPr>
          </a:p>
          <a:p>
            <a:r>
              <a:rPr lang="ru-RU" sz="2000" dirty="0" smtClean="0">
                <a:solidFill>
                  <a:srgbClr val="002060"/>
                </a:solidFill>
              </a:rPr>
              <a:t>Эта активная форма обучения развивает самооценку учащихся и снижает фактор закомплексованности.</a:t>
            </a:r>
            <a:endParaRPr lang="ru-RU" sz="2000" dirty="0">
              <a:solidFill>
                <a:srgbClr val="002060"/>
              </a:solidFill>
            </a:endParaRPr>
          </a:p>
        </p:txBody>
      </p:sp>
      <p:pic>
        <p:nvPicPr>
          <p:cNvPr id="1026" name="Picture 2" descr="D:\О.А\ДИВИНАР\див.блоки все\див.4 блок\див.13 Молитвослов\ослик.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4953000"/>
            <a:ext cx="3438144" cy="1115568"/>
          </a:xfrm>
          <a:prstGeom prst="rect">
            <a:avLst/>
          </a:prstGeom>
          <a:noFill/>
        </p:spPr>
      </p:pic>
      <p:pic>
        <p:nvPicPr>
          <p:cNvPr id="34818" name="Picture 2" descr="http://www.bestiary.us/files/images/KonekGorbunok07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381000"/>
            <a:ext cx="3171825" cy="35052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04800"/>
            <a:ext cx="6172200" cy="563562"/>
          </a:xfrm>
          <a:solidFill>
            <a:srgbClr val="E9EFF7"/>
          </a:solidFill>
        </p:spPr>
        <p:txBody>
          <a:bodyPr>
            <a:normAutofit/>
          </a:bodyPr>
          <a:lstStyle/>
          <a:p>
            <a:r>
              <a:rPr lang="ru-RU" sz="2800" b="1" dirty="0" smtClean="0">
                <a:solidFill>
                  <a:srgbClr val="002060"/>
                </a:solidFill>
              </a:rPr>
              <a:t>Принципы развивающего обучения</a:t>
            </a:r>
            <a:endParaRPr lang="ru-RU" sz="2800" b="1" dirty="0">
              <a:solidFill>
                <a:srgbClr val="002060"/>
              </a:solidFill>
            </a:endParaRPr>
          </a:p>
        </p:txBody>
      </p:sp>
      <p:sp>
        <p:nvSpPr>
          <p:cNvPr id="3" name="Содержимое 2"/>
          <p:cNvSpPr>
            <a:spLocks noGrp="1"/>
          </p:cNvSpPr>
          <p:nvPr>
            <p:ph idx="1"/>
          </p:nvPr>
        </p:nvSpPr>
        <p:spPr>
          <a:xfrm>
            <a:off x="228600" y="1066800"/>
            <a:ext cx="8458200" cy="5791200"/>
          </a:xfrm>
        </p:spPr>
        <p:txBody>
          <a:bodyPr>
            <a:noAutofit/>
          </a:bodyPr>
          <a:lstStyle/>
          <a:p>
            <a:r>
              <a:rPr lang="ru-RU" sz="2000" dirty="0" smtClean="0">
                <a:solidFill>
                  <a:srgbClr val="002060"/>
                </a:solidFill>
              </a:rPr>
              <a:t>“</a:t>
            </a:r>
            <a:r>
              <a:rPr lang="ru-RU" sz="2000" b="1" dirty="0" smtClean="0">
                <a:solidFill>
                  <a:srgbClr val="002060"/>
                </a:solidFill>
              </a:rPr>
              <a:t>восхождения от абстрактного к конкретному</a:t>
            </a:r>
            <a:r>
              <a:rPr lang="ru-RU" sz="2000" dirty="0" smtClean="0">
                <a:solidFill>
                  <a:srgbClr val="002060"/>
                </a:solidFill>
              </a:rPr>
              <a:t>”. </a:t>
            </a:r>
          </a:p>
          <a:p>
            <a:pPr>
              <a:buNone/>
            </a:pPr>
            <a:r>
              <a:rPr lang="ru-RU" sz="2000" dirty="0" smtClean="0">
                <a:solidFill>
                  <a:srgbClr val="002060"/>
                </a:solidFill>
              </a:rPr>
              <a:t>        Начинаем с освоения наиболее общих понятий</a:t>
            </a:r>
          </a:p>
          <a:p>
            <a:pPr>
              <a:buNone/>
            </a:pPr>
            <a:endParaRPr lang="ru-RU" sz="2000" dirty="0" smtClean="0">
              <a:solidFill>
                <a:srgbClr val="002060"/>
              </a:solidFill>
            </a:endParaRPr>
          </a:p>
          <a:p>
            <a:r>
              <a:rPr lang="ru-RU" sz="2000" b="1" dirty="0" smtClean="0">
                <a:solidFill>
                  <a:srgbClr val="002060"/>
                </a:solidFill>
              </a:rPr>
              <a:t>моделирования</a:t>
            </a:r>
            <a:r>
              <a:rPr lang="ru-RU" sz="2000" dirty="0" smtClean="0">
                <a:solidFill>
                  <a:srgbClr val="002060"/>
                </a:solidFill>
              </a:rPr>
              <a:t>. Существенные свойства изучаемого </a:t>
            </a:r>
          </a:p>
          <a:p>
            <a:pPr>
              <a:buNone/>
            </a:pPr>
            <a:r>
              <a:rPr lang="ru-RU" sz="2000" dirty="0" smtClean="0">
                <a:solidFill>
                  <a:srgbClr val="002060"/>
                </a:solidFill>
              </a:rPr>
              <a:t>    предмета специально выделяются для учащихся с помощью </a:t>
            </a:r>
          </a:p>
          <a:p>
            <a:pPr>
              <a:buNone/>
            </a:pPr>
            <a:r>
              <a:rPr lang="ru-RU" sz="2000" dirty="0" smtClean="0">
                <a:solidFill>
                  <a:srgbClr val="002060"/>
                </a:solidFill>
              </a:rPr>
              <a:t>    особых средств - учебных моделей, которые могут быть представлены</a:t>
            </a:r>
          </a:p>
          <a:p>
            <a:pPr>
              <a:buNone/>
            </a:pPr>
            <a:r>
              <a:rPr lang="ru-RU" sz="2000" dirty="0" smtClean="0">
                <a:solidFill>
                  <a:srgbClr val="002060"/>
                </a:solidFill>
              </a:rPr>
              <a:t>    как в графическо-знаковой, так и в словесной форме</a:t>
            </a:r>
          </a:p>
          <a:p>
            <a:pPr>
              <a:buNone/>
            </a:pPr>
            <a:endParaRPr lang="ru-RU" sz="2000" dirty="0" smtClean="0">
              <a:solidFill>
                <a:srgbClr val="002060"/>
              </a:solidFill>
            </a:endParaRPr>
          </a:p>
          <a:p>
            <a:r>
              <a:rPr lang="ru-RU" sz="2000" b="1" dirty="0" smtClean="0">
                <a:solidFill>
                  <a:srgbClr val="002060"/>
                </a:solidFill>
              </a:rPr>
              <a:t>поиска</a:t>
            </a:r>
            <a:r>
              <a:rPr lang="ru-RU" sz="2000" dirty="0" smtClean="0">
                <a:solidFill>
                  <a:srgbClr val="002060"/>
                </a:solidFill>
              </a:rPr>
              <a:t>. Существенные свойства изучаемого не сообщаются обучающимся в готовом виде. Куратор выстраивает обсуждение таким образом, чтобы помочь учащимся дать ответы самостоятельно на поставленные вопросы. Поиск мотивирован для учащихся внутренней логикой содержания занятия </a:t>
            </a:r>
          </a:p>
          <a:p>
            <a:pPr>
              <a:buNone/>
            </a:pPr>
            <a:endParaRPr lang="ru-RU" sz="2000" dirty="0" smtClean="0">
              <a:solidFill>
                <a:srgbClr val="002060"/>
              </a:solidFill>
            </a:endParaRPr>
          </a:p>
          <a:p>
            <a:r>
              <a:rPr lang="ru-RU" sz="2000" b="1" dirty="0" smtClean="0">
                <a:solidFill>
                  <a:srgbClr val="002060"/>
                </a:solidFill>
              </a:rPr>
              <a:t>действия</a:t>
            </a:r>
            <a:r>
              <a:rPr lang="ru-RU" sz="2000" dirty="0" smtClean="0">
                <a:solidFill>
                  <a:srgbClr val="002060"/>
                </a:solidFill>
              </a:rPr>
              <a:t>. Учащиеся</a:t>
            </a:r>
            <a:r>
              <a:rPr lang="ru-RU" sz="2000" dirty="0" smtClean="0">
                <a:solidFill>
                  <a:srgbClr val="00B050"/>
                </a:solidFill>
              </a:rPr>
              <a:t> </a:t>
            </a:r>
            <a:r>
              <a:rPr lang="ru-RU" sz="2000" dirty="0" smtClean="0">
                <a:solidFill>
                  <a:srgbClr val="002060"/>
                </a:solidFill>
              </a:rPr>
              <a:t>открывают новые способы действия, и осуществляют эти  реальные действия</a:t>
            </a:r>
          </a:p>
        </p:txBody>
      </p:sp>
      <p:pic>
        <p:nvPicPr>
          <p:cNvPr id="5" name="Picture 2" descr="https://encrypted-tbn0.gstatic.com/images?q=tbn:ANd9GcTCvKxD5X7BjA7Bk0Vc9o__M3ADdljB7DofGIQZrWRlODjVQgdm6Q"/>
          <p:cNvPicPr>
            <a:picLocks noChangeAspect="1" noChangeArrowheads="1"/>
          </p:cNvPicPr>
          <p:nvPr/>
        </p:nvPicPr>
        <p:blipFill>
          <a:blip r:embed="rId2"/>
          <a:srcRect/>
          <a:stretch>
            <a:fillRect/>
          </a:stretch>
        </p:blipFill>
        <p:spPr bwMode="auto">
          <a:xfrm>
            <a:off x="6677025" y="685800"/>
            <a:ext cx="2466975" cy="1847851"/>
          </a:xfrm>
          <a:prstGeom prst="rect">
            <a:avLst/>
          </a:prstGeom>
          <a:noFill/>
          <a:effectLst>
            <a:softEdge rad="63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5562600" cy="1828800"/>
          </a:xfrm>
          <a:solidFill>
            <a:srgbClr val="E9EFF7"/>
          </a:solidFill>
        </p:spPr>
        <p:txBody>
          <a:bodyPr>
            <a:normAutofit fontScale="90000"/>
          </a:bodyPr>
          <a:lstStyle/>
          <a:p>
            <a:r>
              <a:rPr lang="en-US" sz="2400" b="1" dirty="0" smtClean="0">
                <a:solidFill>
                  <a:srgbClr val="0070C0"/>
                </a:solidFill>
              </a:rPr>
              <a:t/>
            </a:r>
            <a:br>
              <a:rPr lang="en-US" sz="2400" b="1" dirty="0" smtClean="0">
                <a:solidFill>
                  <a:srgbClr val="0070C0"/>
                </a:solidFill>
              </a:rPr>
            </a:br>
            <a:r>
              <a:rPr lang="ru-RU" sz="2400" b="1" dirty="0" smtClean="0">
                <a:solidFill>
                  <a:srgbClr val="0070C0"/>
                </a:solidFill>
              </a:rPr>
              <a:t/>
            </a:r>
            <a:br>
              <a:rPr lang="ru-RU" sz="2400" b="1" dirty="0" smtClean="0">
                <a:solidFill>
                  <a:srgbClr val="0070C0"/>
                </a:solidFill>
              </a:rPr>
            </a:br>
            <a:r>
              <a:rPr lang="ru-RU" sz="2400" b="1" dirty="0" err="1" smtClean="0">
                <a:solidFill>
                  <a:srgbClr val="0070C0"/>
                </a:solidFill>
              </a:rPr>
              <a:t>Андрагогика</a:t>
            </a:r>
            <a:r>
              <a:rPr lang="ru-RU" sz="2400" b="1" dirty="0" smtClean="0">
                <a:solidFill>
                  <a:srgbClr val="0070C0"/>
                </a:solidFill>
              </a:rPr>
              <a:t> – педагогика для взрослых</a:t>
            </a:r>
            <a:br>
              <a:rPr lang="ru-RU" sz="2400" b="1" dirty="0" smtClean="0">
                <a:solidFill>
                  <a:srgbClr val="0070C0"/>
                </a:solidFill>
              </a:rPr>
            </a:br>
            <a:r>
              <a:rPr lang="ru-RU" sz="1800" dirty="0" smtClean="0"/>
              <a:t>(от греч. </a:t>
            </a:r>
            <a:r>
              <a:rPr lang="en-US" sz="1800" dirty="0" err="1" smtClean="0"/>
              <a:t>andros</a:t>
            </a:r>
            <a:r>
              <a:rPr lang="ru-RU" sz="1800" dirty="0" smtClean="0"/>
              <a:t> —взрослый человек,</a:t>
            </a:r>
            <a:r>
              <a:rPr lang="en-US" sz="1800" dirty="0" smtClean="0"/>
              <a:t/>
            </a:r>
            <a:br>
              <a:rPr lang="en-US" sz="1800" dirty="0" smtClean="0"/>
            </a:br>
            <a:r>
              <a:rPr lang="ru-RU" sz="1800" dirty="0" smtClean="0"/>
              <a:t>мужчина; </a:t>
            </a:r>
            <a:r>
              <a:rPr lang="en-US" sz="1800" dirty="0" err="1" smtClean="0"/>
              <a:t>agogane</a:t>
            </a:r>
            <a:r>
              <a:rPr lang="ru-RU" sz="1800" dirty="0" smtClean="0"/>
              <a:t> — вести)</a:t>
            </a:r>
            <a:r>
              <a:rPr lang="ru-RU" sz="1800" b="1" dirty="0" smtClean="0">
                <a:solidFill>
                  <a:srgbClr val="0070C0"/>
                </a:solidFill>
              </a:rPr>
              <a:t/>
            </a:r>
            <a:br>
              <a:rPr lang="ru-RU" sz="1800" b="1" dirty="0" smtClean="0">
                <a:solidFill>
                  <a:srgbClr val="0070C0"/>
                </a:solidFill>
              </a:rPr>
            </a:br>
            <a:r>
              <a:rPr lang="ru-RU" sz="2200" dirty="0" smtClean="0">
                <a:solidFill>
                  <a:srgbClr val="002060"/>
                </a:solidFill>
              </a:rPr>
              <a:t>«</a:t>
            </a:r>
            <a:r>
              <a:rPr lang="ru-RU" sz="2200" dirty="0" err="1" smtClean="0">
                <a:solidFill>
                  <a:srgbClr val="002060"/>
                </a:solidFill>
              </a:rPr>
              <a:t>Non</a:t>
            </a:r>
            <a:r>
              <a:rPr lang="ru-RU" sz="2200" dirty="0" smtClean="0">
                <a:solidFill>
                  <a:srgbClr val="002060"/>
                </a:solidFill>
              </a:rPr>
              <a:t> </a:t>
            </a:r>
            <a:r>
              <a:rPr lang="ru-RU" sz="2200" dirty="0" err="1" smtClean="0">
                <a:solidFill>
                  <a:srgbClr val="002060"/>
                </a:solidFill>
              </a:rPr>
              <a:t>scholae</a:t>
            </a:r>
            <a:r>
              <a:rPr lang="ru-RU" sz="2200" dirty="0" smtClean="0">
                <a:solidFill>
                  <a:srgbClr val="002060"/>
                </a:solidFill>
              </a:rPr>
              <a:t> </a:t>
            </a:r>
            <a:r>
              <a:rPr lang="ru-RU" sz="2200" dirty="0" err="1" smtClean="0">
                <a:solidFill>
                  <a:srgbClr val="002060"/>
                </a:solidFill>
              </a:rPr>
              <a:t>sed</a:t>
            </a:r>
            <a:r>
              <a:rPr lang="ru-RU" sz="2200" dirty="0" smtClean="0">
                <a:solidFill>
                  <a:srgbClr val="002060"/>
                </a:solidFill>
              </a:rPr>
              <a:t> </a:t>
            </a:r>
            <a:r>
              <a:rPr lang="ru-RU" sz="2200" dirty="0" err="1" smtClean="0">
                <a:solidFill>
                  <a:srgbClr val="002060"/>
                </a:solidFill>
              </a:rPr>
              <a:t>vitae</a:t>
            </a:r>
            <a:r>
              <a:rPr lang="ru-RU" sz="2200" dirty="0" smtClean="0">
                <a:solidFill>
                  <a:srgbClr val="002060"/>
                </a:solidFill>
              </a:rPr>
              <a:t> </a:t>
            </a:r>
            <a:r>
              <a:rPr lang="ru-RU" sz="2200" dirty="0" err="1" smtClean="0">
                <a:solidFill>
                  <a:srgbClr val="002060"/>
                </a:solidFill>
              </a:rPr>
              <a:t>discimus</a:t>
            </a:r>
            <a:r>
              <a:rPr lang="ru-RU" sz="2200" dirty="0" smtClean="0">
                <a:solidFill>
                  <a:srgbClr val="002060"/>
                </a:solidFill>
              </a:rPr>
              <a:t>» </a:t>
            </a:r>
            <a:r>
              <a:rPr lang="en-US" sz="2200" dirty="0" smtClean="0">
                <a:solidFill>
                  <a:srgbClr val="002060"/>
                </a:solidFill>
              </a:rPr>
              <a:t/>
            </a:r>
            <a:br>
              <a:rPr lang="en-US" sz="2200" dirty="0" smtClean="0">
                <a:solidFill>
                  <a:srgbClr val="002060"/>
                </a:solidFill>
              </a:rPr>
            </a:br>
            <a:r>
              <a:rPr lang="ru-RU" sz="2200" dirty="0" smtClean="0">
                <a:solidFill>
                  <a:srgbClr val="002060"/>
                </a:solidFill>
              </a:rPr>
              <a:t>«Не для школы, а для жизни учимся»  </a:t>
            </a:r>
            <a:r>
              <a:rPr lang="en-US" sz="2200" dirty="0" smtClean="0">
                <a:solidFill>
                  <a:srgbClr val="002060"/>
                </a:solidFill>
              </a:rPr>
              <a:t>                    </a:t>
            </a:r>
            <a:r>
              <a:rPr lang="en-US" sz="2700" dirty="0" smtClean="0">
                <a:solidFill>
                  <a:srgbClr val="002060"/>
                </a:solidFill>
              </a:rPr>
              <a:t/>
            </a:r>
            <a:br>
              <a:rPr lang="en-US" sz="2700" dirty="0" smtClean="0">
                <a:solidFill>
                  <a:srgbClr val="002060"/>
                </a:solidFill>
              </a:rPr>
            </a:br>
            <a:r>
              <a:rPr lang="en-US" sz="2700" dirty="0" smtClean="0">
                <a:solidFill>
                  <a:srgbClr val="002060"/>
                </a:solidFill>
              </a:rPr>
              <a:t>                                                                 </a:t>
            </a:r>
            <a:r>
              <a:rPr lang="ru-RU" sz="2000" i="1" dirty="0" smtClean="0">
                <a:solidFill>
                  <a:srgbClr val="002060"/>
                </a:solidFill>
              </a:rPr>
              <a:t>Сенека</a:t>
            </a:r>
            <a:r>
              <a:rPr lang="ru-RU" sz="3200" b="1" dirty="0" smtClean="0">
                <a:solidFill>
                  <a:srgbClr val="0070C0"/>
                </a:solidFill>
              </a:rPr>
              <a:t/>
            </a:r>
            <a:br>
              <a:rPr lang="ru-RU" sz="3200" b="1" dirty="0" smtClean="0">
                <a:solidFill>
                  <a:srgbClr val="0070C0"/>
                </a:solidFill>
              </a:rPr>
            </a:br>
            <a:r>
              <a:rPr lang="ru-RU" sz="1800" b="1" dirty="0" smtClean="0">
                <a:solidFill>
                  <a:srgbClr val="002060"/>
                </a:solidFill>
              </a:rPr>
              <a:t/>
            </a:r>
            <a:br>
              <a:rPr lang="ru-RU" sz="1800" b="1" dirty="0" smtClean="0">
                <a:solidFill>
                  <a:srgbClr val="002060"/>
                </a:solidFill>
              </a:rPr>
            </a:br>
            <a:endParaRPr lang="ru-RU" sz="3200" b="1" dirty="0">
              <a:solidFill>
                <a:srgbClr val="0070C0"/>
              </a:solidFill>
            </a:endParaRPr>
          </a:p>
        </p:txBody>
      </p:sp>
      <p:sp>
        <p:nvSpPr>
          <p:cNvPr id="4" name="Содержимое 3"/>
          <p:cNvSpPr>
            <a:spLocks noGrp="1"/>
          </p:cNvSpPr>
          <p:nvPr>
            <p:ph sz="half" idx="2"/>
          </p:nvPr>
        </p:nvSpPr>
        <p:spPr>
          <a:xfrm>
            <a:off x="0" y="1828800"/>
            <a:ext cx="9144000" cy="2362200"/>
          </a:xfrm>
        </p:spPr>
        <p:txBody>
          <a:bodyPr>
            <a:normAutofit lnSpcReduction="10000"/>
          </a:bodyPr>
          <a:lstStyle/>
          <a:p>
            <a:pPr>
              <a:buNone/>
            </a:pPr>
            <a:r>
              <a:rPr lang="ru-RU" sz="2400" b="1" dirty="0" smtClean="0">
                <a:solidFill>
                  <a:srgbClr val="002060"/>
                </a:solidFill>
              </a:rPr>
              <a:t>      </a:t>
            </a:r>
          </a:p>
          <a:p>
            <a:r>
              <a:rPr lang="ru-RU" sz="2100" dirty="0" smtClean="0">
                <a:solidFill>
                  <a:srgbClr val="002060"/>
                </a:solidFill>
              </a:rPr>
              <a:t>Осознанность обучения</a:t>
            </a:r>
            <a:r>
              <a:rPr lang="ru-RU" sz="2100" b="1" dirty="0" smtClean="0">
                <a:solidFill>
                  <a:srgbClr val="002060"/>
                </a:solidFill>
              </a:rPr>
              <a:t> </a:t>
            </a:r>
            <a:endParaRPr lang="ru-RU" sz="2100" b="1" i="1" dirty="0" smtClean="0">
              <a:solidFill>
                <a:schemeClr val="lt1"/>
              </a:solidFill>
            </a:endParaRPr>
          </a:p>
          <a:p>
            <a:pPr lvl="0"/>
            <a:r>
              <a:rPr lang="ru-RU" sz="2100" dirty="0" smtClean="0">
                <a:solidFill>
                  <a:srgbClr val="002060"/>
                </a:solidFill>
              </a:rPr>
              <a:t>Опора на опыт обучаемого</a:t>
            </a:r>
          </a:p>
          <a:p>
            <a:pPr lvl="0"/>
            <a:r>
              <a:rPr lang="ru-RU" sz="2100" dirty="0" smtClean="0">
                <a:solidFill>
                  <a:srgbClr val="002060"/>
                </a:solidFill>
              </a:rPr>
              <a:t>Индивидуализация обучения                    </a:t>
            </a:r>
            <a:r>
              <a:rPr lang="ru-RU" sz="2000" b="1" dirty="0" smtClean="0">
                <a:solidFill>
                  <a:srgbClr val="002060"/>
                </a:solidFill>
              </a:rPr>
              <a:t>Основные принципы</a:t>
            </a:r>
            <a:endParaRPr lang="ru-RU" sz="2100" dirty="0" smtClean="0">
              <a:solidFill>
                <a:srgbClr val="002060"/>
              </a:solidFill>
            </a:endParaRPr>
          </a:p>
          <a:p>
            <a:pPr lvl="0"/>
            <a:r>
              <a:rPr lang="ru-RU" sz="2100" dirty="0" smtClean="0">
                <a:solidFill>
                  <a:srgbClr val="002060"/>
                </a:solidFill>
              </a:rPr>
              <a:t>Системность обучения </a:t>
            </a:r>
          </a:p>
          <a:p>
            <a:pPr lvl="0"/>
            <a:r>
              <a:rPr lang="ru-RU" sz="2100" dirty="0" smtClean="0">
                <a:solidFill>
                  <a:srgbClr val="002060"/>
                </a:solidFill>
              </a:rPr>
              <a:t>Актуализация результатов обучения</a:t>
            </a:r>
          </a:p>
          <a:p>
            <a:pPr>
              <a:buNone/>
            </a:pPr>
            <a:endParaRPr lang="ru-RU" dirty="0"/>
          </a:p>
        </p:txBody>
      </p:sp>
      <p:pic>
        <p:nvPicPr>
          <p:cNvPr id="5" name="Содержимое 4" descr="D:\фото\сестричество\учеба.jpg"/>
          <p:cNvPicPr>
            <a:picLocks noGrp="1"/>
          </p:cNvPicPr>
          <p:nvPr>
            <p:ph sz="half" idx="1"/>
          </p:nvPr>
        </p:nvPicPr>
        <p:blipFill>
          <a:blip r:embed="rId2" cstate="email">
            <a:extLst>
              <a:ext uri="{28A0092B-C50C-407E-A947-70E740481C1C}">
                <a14:useLocalDpi xmlns:a14="http://schemas.microsoft.com/office/drawing/2010/main"/>
              </a:ext>
            </a:extLst>
          </a:blip>
          <a:srcRect/>
          <a:stretch>
            <a:fillRect/>
          </a:stretch>
        </p:blipFill>
        <p:spPr bwMode="auto">
          <a:xfrm>
            <a:off x="685800" y="4038600"/>
            <a:ext cx="3276600" cy="2590800"/>
          </a:xfrm>
          <a:prstGeom prst="rect">
            <a:avLst/>
          </a:prstGeom>
          <a:noFill/>
          <a:ln w="9525">
            <a:noFill/>
            <a:miter lim="800000"/>
            <a:headEnd/>
            <a:tailEnd/>
          </a:ln>
          <a:effectLst>
            <a:softEdge rad="31750"/>
          </a:effectLst>
        </p:spPr>
      </p:pic>
      <p:pic>
        <p:nvPicPr>
          <p:cNvPr id="6" name="Содержимое 4" descr="D:\фото\сестричество\Оля ученица.jpg"/>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228600"/>
            <a:ext cx="3200400" cy="2634456"/>
          </a:xfrm>
          <a:prstGeom prst="rect">
            <a:avLst/>
          </a:prstGeom>
          <a:noFill/>
          <a:ln w="9525">
            <a:noFill/>
            <a:miter lim="800000"/>
            <a:headEnd/>
            <a:tailEnd/>
          </a:ln>
          <a:effectLst>
            <a:softEdge rad="63500"/>
          </a:effectLst>
        </p:spPr>
      </p:pic>
      <p:pic>
        <p:nvPicPr>
          <p:cNvPr id="7" name="Picture 2" descr="C:\Users\Master\AppData\Local\Temp\Rar$DI00.562\DSC0515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00600" y="3581399"/>
            <a:ext cx="4191000" cy="2789131"/>
          </a:xfrm>
          <a:prstGeom prst="rect">
            <a:avLst/>
          </a:prstGeom>
          <a:noFill/>
          <a:ln w="9525">
            <a:noFill/>
            <a:miter lim="800000"/>
            <a:headEnd/>
            <a:tailEnd/>
          </a:ln>
        </p:spPr>
      </p:pic>
      <p:sp>
        <p:nvSpPr>
          <p:cNvPr id="8" name="Правая фигурная скобка 7"/>
          <p:cNvSpPr/>
          <p:nvPr/>
        </p:nvSpPr>
        <p:spPr>
          <a:xfrm>
            <a:off x="4419600" y="2286000"/>
            <a:ext cx="381000" cy="16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D:\О.А\ДИВИНАР\див.2 блок\8 див.13.06.12\p27_semicvetik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67600" y="228600"/>
            <a:ext cx="1387475" cy="1447800"/>
          </a:xfrm>
          <a:prstGeom prst="rect">
            <a:avLst/>
          </a:prstGeom>
          <a:noFill/>
        </p:spPr>
      </p:pic>
      <p:sp>
        <p:nvSpPr>
          <p:cNvPr id="3" name="Содержимое 2"/>
          <p:cNvSpPr>
            <a:spLocks noGrp="1"/>
          </p:cNvSpPr>
          <p:nvPr>
            <p:ph idx="1"/>
          </p:nvPr>
        </p:nvSpPr>
        <p:spPr>
          <a:xfrm>
            <a:off x="228600" y="1676400"/>
            <a:ext cx="8686800" cy="4876800"/>
          </a:xfrm>
        </p:spPr>
        <p:txBody>
          <a:bodyPr>
            <a:normAutofit fontScale="40000" lnSpcReduction="20000"/>
          </a:bodyPr>
          <a:lstStyle/>
          <a:p>
            <a:pPr marL="514350" indent="-514350">
              <a:buNone/>
            </a:pPr>
            <a:r>
              <a:rPr lang="ru-RU" sz="5100" dirty="0">
                <a:solidFill>
                  <a:srgbClr val="0070C0"/>
                </a:solidFill>
              </a:rPr>
              <a:t>1.</a:t>
            </a:r>
            <a:r>
              <a:rPr lang="ru-RU" sz="5100" b="1" dirty="0" smtClean="0">
                <a:solidFill>
                  <a:srgbClr val="0070C0"/>
                </a:solidFill>
              </a:rPr>
              <a:t>Обучающемуся принадлежит ведущая роль </a:t>
            </a:r>
            <a:r>
              <a:rPr lang="ru-RU" sz="5100" dirty="0" smtClean="0">
                <a:solidFill>
                  <a:srgbClr val="002060"/>
                </a:solidFill>
              </a:rPr>
              <a:t>в процессе своего обучения</a:t>
            </a:r>
          </a:p>
          <a:p>
            <a:pPr marL="514350" indent="-514350">
              <a:buNone/>
            </a:pPr>
            <a:endParaRPr lang="ru-RU" sz="5100" dirty="0" smtClean="0">
              <a:solidFill>
                <a:srgbClr val="002060"/>
              </a:solidFill>
            </a:endParaRPr>
          </a:p>
          <a:p>
            <a:pPr>
              <a:buNone/>
            </a:pPr>
            <a:r>
              <a:rPr lang="ru-RU" sz="5100" dirty="0" smtClean="0">
                <a:solidFill>
                  <a:srgbClr val="002060"/>
                </a:solidFill>
              </a:rPr>
              <a:t>3. Взрослый обучающийся </a:t>
            </a:r>
            <a:r>
              <a:rPr lang="ru-RU" sz="5100" b="1" dirty="0">
                <a:solidFill>
                  <a:srgbClr val="0070C0"/>
                </a:solidFill>
              </a:rPr>
              <a:t>обладает жизненным опытом</a:t>
            </a:r>
            <a:r>
              <a:rPr lang="ru-RU" sz="5100" dirty="0" smtClean="0">
                <a:solidFill>
                  <a:srgbClr val="002060"/>
                </a:solidFill>
              </a:rPr>
              <a:t>, который может быть использован в качестве важного источника обучения как его самого, так и его коллег</a:t>
            </a:r>
            <a:endParaRPr lang="ru-RU" sz="5100" dirty="0">
              <a:solidFill>
                <a:srgbClr val="002060"/>
              </a:solidFill>
            </a:endParaRPr>
          </a:p>
          <a:p>
            <a:pPr>
              <a:buNone/>
            </a:pPr>
            <a:endParaRPr lang="ru-RU" sz="5100" dirty="0" smtClean="0">
              <a:solidFill>
                <a:srgbClr val="002060"/>
              </a:solidFill>
            </a:endParaRPr>
          </a:p>
          <a:p>
            <a:pPr>
              <a:buNone/>
            </a:pPr>
            <a:r>
              <a:rPr lang="ru-RU" sz="5100" dirty="0" smtClean="0">
                <a:solidFill>
                  <a:srgbClr val="002060"/>
                </a:solidFill>
              </a:rPr>
              <a:t>4. Взрослый человек </a:t>
            </a:r>
            <a:r>
              <a:rPr lang="ru-RU" sz="5100" b="1" dirty="0" smtClean="0">
                <a:solidFill>
                  <a:srgbClr val="0070C0"/>
                </a:solidFill>
              </a:rPr>
              <a:t>обучается для решения важной жизненной проблемы и достижения конкретной цели</a:t>
            </a:r>
            <a:endParaRPr lang="ru-RU" sz="5100" b="1" dirty="0">
              <a:solidFill>
                <a:srgbClr val="0070C0"/>
              </a:solidFill>
            </a:endParaRPr>
          </a:p>
          <a:p>
            <a:pPr>
              <a:buNone/>
            </a:pPr>
            <a:endParaRPr lang="ru-RU" sz="5100" b="1" dirty="0" smtClean="0">
              <a:solidFill>
                <a:srgbClr val="0000FF"/>
              </a:solidFill>
            </a:endParaRPr>
          </a:p>
          <a:p>
            <a:pPr>
              <a:buNone/>
            </a:pPr>
            <a:r>
              <a:rPr lang="ru-RU" sz="5100" dirty="0" smtClean="0">
                <a:solidFill>
                  <a:srgbClr val="002060"/>
                </a:solidFill>
              </a:rPr>
              <a:t>5. Взрослый обучающийся рассчитывает на </a:t>
            </a:r>
            <a:r>
              <a:rPr lang="ru-RU" sz="5100" b="1" dirty="0">
                <a:solidFill>
                  <a:srgbClr val="0070C0"/>
                </a:solidFill>
              </a:rPr>
              <a:t>безотлагательное применение </a:t>
            </a:r>
            <a:r>
              <a:rPr lang="ru-RU" sz="5100" dirty="0" smtClean="0">
                <a:solidFill>
                  <a:srgbClr val="002060"/>
                </a:solidFill>
              </a:rPr>
              <a:t>полученных в ходе обучения умений, навыков, знаний и качеств.</a:t>
            </a:r>
          </a:p>
          <a:p>
            <a:pPr>
              <a:buNone/>
            </a:pPr>
            <a:endParaRPr lang="ru-RU" sz="5100" dirty="0" smtClean="0">
              <a:solidFill>
                <a:srgbClr val="002060"/>
              </a:solidFill>
            </a:endParaRPr>
          </a:p>
          <a:p>
            <a:pPr>
              <a:buNone/>
            </a:pPr>
            <a:r>
              <a:rPr lang="ru-RU" sz="5100" dirty="0">
                <a:solidFill>
                  <a:srgbClr val="002060"/>
                </a:solidFill>
              </a:rPr>
              <a:t>6</a:t>
            </a:r>
            <a:r>
              <a:rPr lang="ru-RU" sz="5100" dirty="0" smtClean="0">
                <a:solidFill>
                  <a:srgbClr val="002060"/>
                </a:solidFill>
              </a:rPr>
              <a:t>. </a:t>
            </a:r>
            <a:r>
              <a:rPr lang="ru-RU" sz="5100" b="1" dirty="0" smtClean="0">
                <a:solidFill>
                  <a:srgbClr val="0070C0"/>
                </a:solidFill>
              </a:rPr>
              <a:t>Процесс обучения взрослого обучающегося организован в виде совместной деятельности обучающегося и обучающего на всех его этапах</a:t>
            </a:r>
            <a:r>
              <a:rPr lang="ru-RU" sz="5100" dirty="0" smtClean="0">
                <a:solidFill>
                  <a:srgbClr val="002060"/>
                </a:solidFill>
              </a:rPr>
              <a:t>: планирования, реализации, оценивания и, в определенной мере, коррекции.</a:t>
            </a:r>
          </a:p>
          <a:p>
            <a:pPr>
              <a:buNone/>
            </a:pPr>
            <a:endParaRPr lang="ru-RU" sz="4300" dirty="0" smtClean="0">
              <a:solidFill>
                <a:srgbClr val="002060"/>
              </a:solidFill>
            </a:endParaRPr>
          </a:p>
          <a:p>
            <a:pPr>
              <a:buNone/>
            </a:pPr>
            <a:endParaRPr lang="ru-RU" sz="6500" b="1" dirty="0">
              <a:solidFill>
                <a:srgbClr val="0000FF"/>
              </a:solidFill>
            </a:endParaRPr>
          </a:p>
        </p:txBody>
      </p:sp>
      <p:sp>
        <p:nvSpPr>
          <p:cNvPr id="2" name="Заголовок 1"/>
          <p:cNvSpPr>
            <a:spLocks noGrp="1"/>
          </p:cNvSpPr>
          <p:nvPr>
            <p:ph type="title"/>
          </p:nvPr>
        </p:nvSpPr>
        <p:spPr>
          <a:xfrm>
            <a:off x="304800" y="304800"/>
            <a:ext cx="7086600" cy="838200"/>
          </a:xfrm>
          <a:noFill/>
        </p:spPr>
        <p:txBody>
          <a:bodyPr>
            <a:normAutofit fontScale="90000"/>
          </a:bodyPr>
          <a:lstStyle/>
          <a:p>
            <a:r>
              <a:rPr lang="ru-RU" sz="3100" b="1" dirty="0" smtClean="0">
                <a:solidFill>
                  <a:srgbClr val="0070C0"/>
                </a:solidFill>
              </a:rPr>
              <a:t>        </a:t>
            </a:r>
            <a:br>
              <a:rPr lang="ru-RU" sz="3100" b="1" dirty="0" smtClean="0">
                <a:solidFill>
                  <a:srgbClr val="0070C0"/>
                </a:solidFill>
              </a:rPr>
            </a:br>
            <a:r>
              <a:rPr lang="ru-RU" sz="3100" b="1" dirty="0" smtClean="0">
                <a:solidFill>
                  <a:srgbClr val="0070C0"/>
                </a:solidFill>
              </a:rPr>
              <a:t/>
            </a:r>
            <a:br>
              <a:rPr lang="ru-RU" sz="3100" b="1" dirty="0" smtClean="0">
                <a:solidFill>
                  <a:srgbClr val="0070C0"/>
                </a:solidFill>
              </a:rPr>
            </a:br>
            <a:r>
              <a:rPr lang="ru-RU" sz="3100" b="1" dirty="0" err="1" smtClean="0">
                <a:solidFill>
                  <a:srgbClr val="0070C0"/>
                </a:solidFill>
                <a:latin typeface="+mn-lt"/>
                <a:ea typeface="+mn-ea"/>
                <a:cs typeface="+mn-cs"/>
              </a:rPr>
              <a:t>Андрагогическая</a:t>
            </a:r>
            <a:r>
              <a:rPr lang="ru-RU" sz="3100" b="1" dirty="0" smtClean="0">
                <a:solidFill>
                  <a:srgbClr val="0070C0"/>
                </a:solidFill>
                <a:latin typeface="+mn-lt"/>
                <a:ea typeface="+mn-ea"/>
                <a:cs typeface="+mn-cs"/>
              </a:rPr>
              <a:t> </a:t>
            </a:r>
            <a:r>
              <a:rPr lang="ru-RU" sz="3100" b="1" dirty="0">
                <a:solidFill>
                  <a:srgbClr val="0070C0"/>
                </a:solidFill>
                <a:latin typeface="+mn-lt"/>
                <a:ea typeface="+mn-ea"/>
                <a:cs typeface="+mn-cs"/>
              </a:rPr>
              <a:t>модель </a:t>
            </a:r>
            <a:r>
              <a:rPr lang="ru-RU" sz="3100" b="1" dirty="0" smtClean="0">
                <a:solidFill>
                  <a:srgbClr val="0070C0"/>
                </a:solidFill>
                <a:latin typeface="+mn-lt"/>
                <a:ea typeface="+mn-ea"/>
                <a:cs typeface="+mn-cs"/>
              </a:rPr>
              <a:t>обучения</a:t>
            </a:r>
            <a:br>
              <a:rPr lang="ru-RU" sz="3100" b="1" dirty="0" smtClean="0">
                <a:solidFill>
                  <a:srgbClr val="0070C0"/>
                </a:solidFill>
                <a:latin typeface="+mn-lt"/>
                <a:ea typeface="+mn-ea"/>
                <a:cs typeface="+mn-cs"/>
              </a:rPr>
            </a:br>
            <a:r>
              <a:rPr lang="ru-RU" sz="3100" b="1" dirty="0" smtClean="0">
                <a:solidFill>
                  <a:srgbClr val="002060"/>
                </a:solidFill>
                <a:ea typeface="Adobe Heiti Std R" pitchFamily="34" charset="-128"/>
              </a:rPr>
              <a:t/>
            </a:r>
            <a:br>
              <a:rPr lang="ru-RU" sz="3100" b="1" dirty="0" smtClean="0">
                <a:solidFill>
                  <a:srgbClr val="002060"/>
                </a:solidFill>
                <a:ea typeface="Adobe Heiti Std R" pitchFamily="34" charset="-128"/>
              </a:rPr>
            </a:br>
            <a:r>
              <a:rPr lang="ru-RU" sz="2000" b="1" dirty="0" smtClean="0">
                <a:ea typeface="Adobe Heiti Std R" pitchFamily="34" charset="-128"/>
              </a:rPr>
              <a:t/>
            </a:r>
            <a:br>
              <a:rPr lang="ru-RU" sz="2000" b="1" dirty="0" smtClean="0">
                <a:ea typeface="Adobe Heiti Std R" pitchFamily="34" charset="-128"/>
              </a:rPr>
            </a:br>
            <a:endParaRPr lang="ru-RU" sz="1900" dirty="0">
              <a:solidFill>
                <a:srgbClr val="0000FF"/>
              </a:solidFill>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74638"/>
            <a:ext cx="8458200" cy="1143000"/>
          </a:xfrm>
        </p:spPr>
        <p:txBody>
          <a:bodyPr>
            <a:normAutofit/>
          </a:bodyPr>
          <a:lstStyle/>
          <a:p>
            <a:r>
              <a:rPr lang="ru-RU" sz="3600" b="1" dirty="0" smtClean="0">
                <a:solidFill>
                  <a:srgbClr val="0033CC"/>
                </a:solidFill>
              </a:rPr>
              <a:t>                               Учитель и куратор</a:t>
            </a:r>
          </a:p>
        </p:txBody>
      </p:sp>
      <p:sp>
        <p:nvSpPr>
          <p:cNvPr id="3" name="Содержимое 2"/>
          <p:cNvSpPr>
            <a:spLocks noGrp="1"/>
          </p:cNvSpPr>
          <p:nvPr>
            <p:ph sz="half" idx="1"/>
          </p:nvPr>
        </p:nvSpPr>
        <p:spPr>
          <a:xfrm>
            <a:off x="457200" y="1447800"/>
            <a:ext cx="3505200" cy="5105400"/>
          </a:xfrm>
        </p:spPr>
        <p:txBody>
          <a:bodyPr>
            <a:normAutofit lnSpcReduction="10000"/>
          </a:bodyPr>
          <a:lstStyle/>
          <a:p>
            <a:pPr>
              <a:buNone/>
            </a:pPr>
            <a:r>
              <a:rPr lang="ru-RU" b="1" dirty="0" smtClean="0">
                <a:solidFill>
                  <a:srgbClr val="002060"/>
                </a:solidFill>
              </a:rPr>
              <a:t>   </a:t>
            </a:r>
          </a:p>
          <a:p>
            <a:pPr>
              <a:buNone/>
            </a:pPr>
            <a:endParaRPr lang="ru-RU" b="1" dirty="0" smtClean="0">
              <a:solidFill>
                <a:srgbClr val="002060"/>
              </a:solidFill>
            </a:endParaRPr>
          </a:p>
          <a:p>
            <a:pPr>
              <a:buNone/>
            </a:pPr>
            <a:endParaRPr lang="ru-RU" b="1" dirty="0" smtClean="0">
              <a:solidFill>
                <a:srgbClr val="002060"/>
              </a:solidFill>
            </a:endParaRPr>
          </a:p>
          <a:p>
            <a:pPr>
              <a:buNone/>
            </a:pPr>
            <a:endParaRPr lang="ru-RU" b="1" dirty="0" smtClean="0">
              <a:solidFill>
                <a:srgbClr val="002060"/>
              </a:solidFill>
            </a:endParaRPr>
          </a:p>
          <a:p>
            <a:pPr>
              <a:buNone/>
            </a:pPr>
            <a:endParaRPr lang="ru-RU" b="1" dirty="0" smtClean="0">
              <a:solidFill>
                <a:srgbClr val="002060"/>
              </a:solidFill>
            </a:endParaRPr>
          </a:p>
          <a:p>
            <a:pPr>
              <a:buNone/>
            </a:pPr>
            <a:endParaRPr lang="ru-RU" b="1" dirty="0" smtClean="0">
              <a:solidFill>
                <a:srgbClr val="002060"/>
              </a:solidFill>
            </a:endParaRPr>
          </a:p>
          <a:p>
            <a:pPr>
              <a:buNone/>
            </a:pPr>
            <a:r>
              <a:rPr lang="ru-RU" sz="2000" b="1" dirty="0" smtClean="0">
                <a:solidFill>
                  <a:srgbClr val="002060"/>
                </a:solidFill>
              </a:rPr>
              <a:t>Учитель</a:t>
            </a:r>
            <a:r>
              <a:rPr lang="ru-RU" sz="2000" dirty="0" smtClean="0">
                <a:solidFill>
                  <a:srgbClr val="002060"/>
                </a:solidFill>
              </a:rPr>
              <a:t>, приходя на урок, </a:t>
            </a:r>
          </a:p>
          <a:p>
            <a:pPr>
              <a:buNone/>
            </a:pPr>
            <a:r>
              <a:rPr lang="ru-RU" sz="2000" dirty="0" smtClean="0">
                <a:solidFill>
                  <a:srgbClr val="002060"/>
                </a:solidFill>
              </a:rPr>
              <a:t>имеет  и реализует </a:t>
            </a:r>
          </a:p>
          <a:p>
            <a:pPr>
              <a:buNone/>
            </a:pPr>
            <a:r>
              <a:rPr lang="ru-RU" sz="2000" i="1" u="sng" dirty="0" smtClean="0">
                <a:solidFill>
                  <a:srgbClr val="002060"/>
                </a:solidFill>
              </a:rPr>
              <a:t>свои образовательные </a:t>
            </a:r>
          </a:p>
          <a:p>
            <a:pPr>
              <a:buNone/>
            </a:pPr>
            <a:r>
              <a:rPr lang="ru-RU" sz="2000" i="1" u="sng" dirty="0" smtClean="0">
                <a:solidFill>
                  <a:srgbClr val="002060"/>
                </a:solidFill>
              </a:rPr>
              <a:t>интересы и цели</a:t>
            </a:r>
            <a:r>
              <a:rPr lang="ru-RU" sz="2000" dirty="0" smtClean="0">
                <a:solidFill>
                  <a:srgbClr val="002060"/>
                </a:solidFill>
              </a:rPr>
              <a:t>. </a:t>
            </a:r>
          </a:p>
          <a:p>
            <a:pPr>
              <a:buNone/>
            </a:pPr>
            <a:r>
              <a:rPr lang="ru-RU" sz="2000" dirty="0" smtClean="0">
                <a:solidFill>
                  <a:srgbClr val="002060"/>
                </a:solidFill>
              </a:rPr>
              <a:t>Учитель</a:t>
            </a:r>
            <a:r>
              <a:rPr lang="ru-RU" sz="2000" b="1" dirty="0" smtClean="0">
                <a:solidFill>
                  <a:srgbClr val="002060"/>
                </a:solidFill>
              </a:rPr>
              <a:t> </a:t>
            </a:r>
            <a:r>
              <a:rPr lang="ru-RU" sz="2000" dirty="0" smtClean="0">
                <a:solidFill>
                  <a:srgbClr val="002060"/>
                </a:solidFill>
              </a:rPr>
              <a:t>задает нормы, </a:t>
            </a:r>
          </a:p>
          <a:p>
            <a:pPr>
              <a:buNone/>
            </a:pPr>
            <a:r>
              <a:rPr lang="ru-RU" sz="2000" dirty="0" smtClean="0">
                <a:solidFill>
                  <a:srgbClr val="002060"/>
                </a:solidFill>
              </a:rPr>
              <a:t>содержание, маршрут и темп.</a:t>
            </a:r>
          </a:p>
          <a:p>
            <a:pPr>
              <a:buNone/>
            </a:pPr>
            <a:endParaRPr lang="ru-RU" sz="2400" dirty="0"/>
          </a:p>
        </p:txBody>
      </p:sp>
      <p:sp>
        <p:nvSpPr>
          <p:cNvPr id="4" name="Содержимое 3"/>
          <p:cNvSpPr>
            <a:spLocks noGrp="1"/>
          </p:cNvSpPr>
          <p:nvPr>
            <p:ph sz="half" idx="2"/>
          </p:nvPr>
        </p:nvSpPr>
        <p:spPr>
          <a:xfrm>
            <a:off x="3962400" y="1447800"/>
            <a:ext cx="4724400" cy="4678363"/>
          </a:xfrm>
        </p:spPr>
        <p:txBody>
          <a:bodyPr>
            <a:normAutofit lnSpcReduction="10000"/>
          </a:bodyPr>
          <a:lstStyle/>
          <a:p>
            <a:pPr>
              <a:buNone/>
            </a:pPr>
            <a:r>
              <a:rPr lang="ru-RU" b="1" dirty="0" smtClean="0"/>
              <a:t>   </a:t>
            </a:r>
          </a:p>
          <a:p>
            <a:pPr>
              <a:buNone/>
            </a:pPr>
            <a:r>
              <a:rPr lang="ru-RU" sz="2400" b="1" dirty="0" smtClean="0">
                <a:solidFill>
                  <a:srgbClr val="002060"/>
                </a:solidFill>
              </a:rPr>
              <a:t>    Куратор</a:t>
            </a:r>
            <a:r>
              <a:rPr lang="ru-RU" sz="2400" dirty="0" smtClean="0">
                <a:solidFill>
                  <a:srgbClr val="002060"/>
                </a:solidFill>
              </a:rPr>
              <a:t>  двигается </a:t>
            </a:r>
            <a:r>
              <a:rPr lang="ru-RU" sz="2400" u="sng" dirty="0" smtClean="0">
                <a:solidFill>
                  <a:srgbClr val="002060"/>
                </a:solidFill>
              </a:rPr>
              <a:t>от </a:t>
            </a:r>
            <a:r>
              <a:rPr lang="ru-RU" sz="2400" i="1" u="sng" dirty="0" smtClean="0">
                <a:solidFill>
                  <a:srgbClr val="002060"/>
                </a:solidFill>
              </a:rPr>
              <a:t>интересов </a:t>
            </a:r>
            <a:r>
              <a:rPr lang="ru-RU" sz="2400" u="sng" dirty="0" smtClean="0">
                <a:solidFill>
                  <a:srgbClr val="002060"/>
                </a:solidFill>
              </a:rPr>
              <a:t>учащегося, </a:t>
            </a:r>
            <a:r>
              <a:rPr lang="ru-RU" sz="2400" dirty="0" smtClean="0">
                <a:solidFill>
                  <a:srgbClr val="002060"/>
                </a:solidFill>
              </a:rPr>
              <a:t>помогая ему реализовать его цели. </a:t>
            </a:r>
          </a:p>
          <a:p>
            <a:pPr>
              <a:buNone/>
            </a:pPr>
            <a:r>
              <a:rPr lang="ru-RU" sz="2400" dirty="0" smtClean="0">
                <a:solidFill>
                  <a:srgbClr val="002060"/>
                </a:solidFill>
              </a:rPr>
              <a:t>    </a:t>
            </a:r>
          </a:p>
          <a:p>
            <a:pPr>
              <a:buNone/>
            </a:pPr>
            <a:r>
              <a:rPr lang="ru-RU" sz="2400" dirty="0" smtClean="0">
                <a:solidFill>
                  <a:srgbClr val="002060"/>
                </a:solidFill>
              </a:rPr>
              <a:t>    Ключевой инструмент куратора </a:t>
            </a:r>
          </a:p>
          <a:p>
            <a:pPr>
              <a:buNone/>
            </a:pPr>
            <a:r>
              <a:rPr lang="ru-RU" sz="2400" dirty="0" smtClean="0">
                <a:solidFill>
                  <a:srgbClr val="002060"/>
                </a:solidFill>
              </a:rPr>
              <a:t>    - </a:t>
            </a:r>
            <a:r>
              <a:rPr lang="ru-RU" sz="2400" i="1" u="sng" dirty="0" smtClean="0">
                <a:solidFill>
                  <a:srgbClr val="002060"/>
                </a:solidFill>
              </a:rPr>
              <a:t>вопрос</a:t>
            </a:r>
            <a:r>
              <a:rPr lang="ru-RU" sz="2400" dirty="0" smtClean="0">
                <a:solidFill>
                  <a:srgbClr val="002060"/>
                </a:solidFill>
              </a:rPr>
              <a:t> </a:t>
            </a:r>
          </a:p>
          <a:p>
            <a:pPr>
              <a:buNone/>
            </a:pPr>
            <a:r>
              <a:rPr lang="ru-RU" sz="2400" dirty="0" smtClean="0">
                <a:solidFill>
                  <a:srgbClr val="002060"/>
                </a:solidFill>
              </a:rPr>
              <a:t>       и умение  с ним работать.</a:t>
            </a:r>
          </a:p>
          <a:p>
            <a:pPr>
              <a:buNone/>
            </a:pPr>
            <a:endParaRPr lang="ru-RU" dirty="0"/>
          </a:p>
        </p:txBody>
      </p:sp>
      <p:pic>
        <p:nvPicPr>
          <p:cNvPr id="25601" name="Picture 1" descr="D:\О.А\ДИВИНАР\див.2 блок\8 див.13.06.12\урок матерматики.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304800"/>
            <a:ext cx="3124200" cy="365497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4600" y="274638"/>
            <a:ext cx="6172200" cy="715962"/>
          </a:xfrm>
          <a:solidFill>
            <a:srgbClr val="E9EFF7"/>
          </a:solidFill>
        </p:spPr>
        <p:txBody>
          <a:bodyPr>
            <a:normAutofit/>
          </a:bodyPr>
          <a:lstStyle/>
          <a:p>
            <a:r>
              <a:rPr lang="ru-RU" sz="3200" b="1" dirty="0" smtClean="0">
                <a:solidFill>
                  <a:srgbClr val="0070C0"/>
                </a:solidFill>
              </a:rPr>
              <a:t>Позиция куратора</a:t>
            </a:r>
            <a:endParaRPr lang="ru-RU" sz="3200" b="1" dirty="0">
              <a:solidFill>
                <a:srgbClr val="0070C0"/>
              </a:solidFill>
            </a:endParaRPr>
          </a:p>
        </p:txBody>
      </p:sp>
      <p:sp>
        <p:nvSpPr>
          <p:cNvPr id="3" name="Содержимое 2"/>
          <p:cNvSpPr>
            <a:spLocks noGrp="1"/>
          </p:cNvSpPr>
          <p:nvPr>
            <p:ph idx="1"/>
          </p:nvPr>
        </p:nvSpPr>
        <p:spPr>
          <a:xfrm>
            <a:off x="609600" y="2057400"/>
            <a:ext cx="8229600" cy="4525963"/>
          </a:xfrm>
        </p:spPr>
        <p:txBody>
          <a:bodyPr/>
          <a:lstStyle/>
          <a:p>
            <a:pPr lvl="0">
              <a:buNone/>
            </a:pPr>
            <a:r>
              <a:rPr lang="ru-RU" sz="2800" dirty="0" smtClean="0">
                <a:solidFill>
                  <a:srgbClr val="002060"/>
                </a:solidFill>
              </a:rPr>
              <a:t>                            Методика развивающего обучения обращает особое внимание на   посредническую позицию учителя.  Он должен уметь </a:t>
            </a:r>
          </a:p>
          <a:p>
            <a:r>
              <a:rPr lang="ru-RU" sz="2800" dirty="0" smtClean="0">
                <a:solidFill>
                  <a:srgbClr val="002060"/>
                </a:solidFill>
              </a:rPr>
              <a:t>разрабатывать, использовать приемы и методы вовлечения обучаемых в пространство совместной деятельности, </a:t>
            </a:r>
          </a:p>
          <a:p>
            <a:r>
              <a:rPr lang="ru-RU" sz="2800" dirty="0" smtClean="0">
                <a:solidFill>
                  <a:srgbClr val="002060"/>
                </a:solidFill>
              </a:rPr>
              <a:t>вычленять </a:t>
            </a:r>
            <a:r>
              <a:rPr lang="ru-RU" sz="2800" dirty="0" err="1" smtClean="0">
                <a:solidFill>
                  <a:srgbClr val="002060"/>
                </a:solidFill>
              </a:rPr>
              <a:t>со-вместность</a:t>
            </a:r>
            <a:r>
              <a:rPr lang="ru-RU" sz="2800" dirty="0" smtClean="0">
                <a:solidFill>
                  <a:srgbClr val="002060"/>
                </a:solidFill>
              </a:rPr>
              <a:t>, </a:t>
            </a:r>
            <a:r>
              <a:rPr lang="ru-RU" sz="2800" dirty="0" err="1" smtClean="0">
                <a:solidFill>
                  <a:srgbClr val="002060"/>
                </a:solidFill>
              </a:rPr>
              <a:t>со-организацию</a:t>
            </a:r>
            <a:r>
              <a:rPr lang="ru-RU" sz="2800" dirty="0" smtClean="0">
                <a:solidFill>
                  <a:srgbClr val="002060"/>
                </a:solidFill>
              </a:rPr>
              <a:t> </a:t>
            </a:r>
          </a:p>
          <a:p>
            <a:pPr>
              <a:buNone/>
            </a:pPr>
            <a:r>
              <a:rPr lang="ru-RU" sz="2800" dirty="0" smtClean="0">
                <a:solidFill>
                  <a:srgbClr val="002060"/>
                </a:solidFill>
              </a:rPr>
              <a:t>    как предмет своей деятельности. </a:t>
            </a:r>
          </a:p>
          <a:p>
            <a:endParaRPr lang="ru-RU" dirty="0"/>
          </a:p>
        </p:txBody>
      </p:sp>
      <p:pic>
        <p:nvPicPr>
          <p:cNvPr id="1026" name="Picture 2" descr="C:\Users\ASUS\Desktop\к и к.jpg"/>
          <p:cNvPicPr>
            <a:picLocks noChangeAspect="1" noChangeArrowheads="1"/>
          </p:cNvPicPr>
          <p:nvPr/>
        </p:nvPicPr>
        <p:blipFill>
          <a:blip r:embed="rId2"/>
          <a:srcRect/>
          <a:stretch>
            <a:fillRect/>
          </a:stretch>
        </p:blipFill>
        <p:spPr bwMode="auto">
          <a:xfrm>
            <a:off x="0" y="0"/>
            <a:ext cx="2286000" cy="1933575"/>
          </a:xfrm>
          <a:prstGeom prst="rect">
            <a:avLst/>
          </a:prstGeom>
          <a:noFill/>
          <a:effectLst>
            <a:softEdge rad="6350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86200" y="274638"/>
            <a:ext cx="4800600" cy="1143000"/>
          </a:xfrm>
        </p:spPr>
        <p:txBody>
          <a:bodyPr>
            <a:normAutofit/>
          </a:bodyPr>
          <a:lstStyle/>
          <a:p>
            <a:pPr lvl="0"/>
            <a:r>
              <a:rPr lang="ru-RU" sz="3600" b="1" dirty="0" smtClean="0">
                <a:solidFill>
                  <a:srgbClr val="0070C0"/>
                </a:solidFill>
              </a:rPr>
              <a:t>«Ж</a:t>
            </a:r>
            <a:r>
              <a:rPr lang="ru-RU" sz="2800" b="1" dirty="0" smtClean="0">
                <a:solidFill>
                  <a:srgbClr val="0070C0"/>
                </a:solidFill>
              </a:rPr>
              <a:t>езл говорящего», игры </a:t>
            </a:r>
            <a:br>
              <a:rPr lang="ru-RU" sz="2800" b="1" dirty="0" smtClean="0">
                <a:solidFill>
                  <a:srgbClr val="0070C0"/>
                </a:solidFill>
              </a:rPr>
            </a:br>
            <a:r>
              <a:rPr lang="ru-RU" sz="2800" b="1" dirty="0" smtClean="0">
                <a:solidFill>
                  <a:srgbClr val="0070C0"/>
                </a:solidFill>
              </a:rPr>
              <a:t>на учебной сессии</a:t>
            </a:r>
            <a:endParaRPr lang="ru-RU" sz="3600" dirty="0">
              <a:solidFill>
                <a:srgbClr val="0070C0"/>
              </a:solidFill>
            </a:endParaRPr>
          </a:p>
        </p:txBody>
      </p:sp>
      <p:sp>
        <p:nvSpPr>
          <p:cNvPr id="8" name="Содержимое 7"/>
          <p:cNvSpPr>
            <a:spLocks noGrp="1"/>
          </p:cNvSpPr>
          <p:nvPr>
            <p:ph idx="1"/>
          </p:nvPr>
        </p:nvSpPr>
        <p:spPr/>
        <p:txBody>
          <a:bodyPr/>
          <a:lstStyle/>
          <a:p>
            <a:pPr lvl="0"/>
            <a:endParaRPr lang="ru-RU" dirty="0" smtClean="0"/>
          </a:p>
          <a:p>
            <a:endParaRPr lang="ru-RU" dirty="0"/>
          </a:p>
        </p:txBody>
      </p:sp>
      <p:sp>
        <p:nvSpPr>
          <p:cNvPr id="9" name="Скругленный прямоугольник 8"/>
          <p:cNvSpPr/>
          <p:nvPr/>
        </p:nvSpPr>
        <p:spPr>
          <a:xfrm>
            <a:off x="4495800" y="1600200"/>
            <a:ext cx="3890491" cy="3182801"/>
          </a:xfrm>
          <a:prstGeom prst="roundRect">
            <a:avLst>
              <a:gd name="adj" fmla="val 10000"/>
            </a:avLst>
          </a:prstGeom>
          <a:blipFill rotWithShape="0">
            <a:blip r:embed="rId2" cstate="email">
              <a:extLst>
                <a:ext uri="{28A0092B-C50C-407E-A947-70E740481C1C}">
                  <a14:useLocalDpi xmlns:a14="http://schemas.microsoft.com/office/drawing/2010/main"/>
                </a:ext>
              </a:extLst>
            </a:blip>
            <a:stretch>
              <a:fillRect/>
            </a:stretch>
          </a:blip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pic>
        <p:nvPicPr>
          <p:cNvPr id="10" name="Рисунок 9" descr="photo_4cc6eddb6680d.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28600" y="381000"/>
            <a:ext cx="3229149" cy="3657600"/>
          </a:xfrm>
          <a:prstGeom prst="roundRect">
            <a:avLst>
              <a:gd name="adj" fmla="val 16667"/>
            </a:avLst>
          </a:prstGeom>
          <a:blipFill rotWithShape="0">
            <a:blip r:embed="rId4" cstate="email">
              <a:extLst>
                <a:ext uri="{28A0092B-C50C-407E-A947-70E740481C1C}">
                  <a14:useLocalDpi xmlns:a14="http://schemas.microsoft.com/office/drawing/2010/main"/>
                </a:ext>
              </a:extLst>
            </a:blip>
            <a:stretch>
              <a:fillRect/>
            </a:stretch>
          </a:blipFill>
          <a:ln>
            <a:solidFill>
              <a:srgbClr val="0070C0"/>
            </a:solidFill>
          </a:ln>
        </p:spPr>
      </p:pic>
      <p:grpSp>
        <p:nvGrpSpPr>
          <p:cNvPr id="3" name="Группа 4"/>
          <p:cNvGrpSpPr/>
          <p:nvPr/>
        </p:nvGrpSpPr>
        <p:grpSpPr>
          <a:xfrm>
            <a:off x="-685800" y="3352800"/>
            <a:ext cx="5951673" cy="3300740"/>
            <a:chOff x="4815929" y="3596740"/>
            <a:chExt cx="5951673" cy="3300740"/>
          </a:xfrm>
        </p:grpSpPr>
        <p:sp>
          <p:nvSpPr>
            <p:cNvPr id="6" name="Скругленный прямоугольник 5"/>
            <p:cNvSpPr/>
            <p:nvPr/>
          </p:nvSpPr>
          <p:spPr>
            <a:xfrm>
              <a:off x="6840399" y="3772366"/>
              <a:ext cx="3927203" cy="3125114"/>
            </a:xfrm>
            <a:prstGeom prst="roundRect">
              <a:avLst>
                <a:gd name="adj" fmla="val 10000"/>
              </a:avLst>
            </a:prstGeom>
            <a:blipFill rotWithShape="0">
              <a:blip r:embed="rId5" cstate="email">
                <a:extLst>
                  <a:ext uri="{28A0092B-C50C-407E-A947-70E740481C1C}">
                    <a14:useLocalDpi xmlns:a14="http://schemas.microsoft.com/office/drawing/2010/main"/>
                  </a:ext>
                </a:extLst>
              </a:blip>
              <a:stretch>
                <a:fillRect/>
              </a:stretch>
            </a:blip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 name="Скругленный прямоугольник 4"/>
            <p:cNvSpPr/>
            <p:nvPr/>
          </p:nvSpPr>
          <p:spPr>
            <a:xfrm>
              <a:off x="4815929" y="3596740"/>
              <a:ext cx="3744141" cy="29420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endParaRPr lang="ru-RU" sz="6500" kern="1200" dirty="0"/>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Рисунок 1" descr="1285768021.jpg"/>
          <p:cNvPicPr>
            <a:picLocks noChangeAspect="1"/>
          </p:cNvPicPr>
          <p:nvPr/>
        </p:nvPicPr>
        <p:blipFill>
          <a:blip r:embed="rId2" cstate="print">
            <a:lum bright="20000"/>
          </a:blip>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228600" y="1295400"/>
            <a:ext cx="2987675" cy="369887"/>
          </a:xfrm>
          <a:prstGeom prst="rect">
            <a:avLst/>
          </a:prstGeom>
          <a:noFill/>
        </p:spPr>
        <p:txBody>
          <a:bodyPr>
            <a:spAutoFit/>
          </a:bodyPr>
          <a:lstStyle/>
          <a:p>
            <a:pPr fontAlgn="auto">
              <a:spcBef>
                <a:spcPts val="0"/>
              </a:spcBef>
              <a:spcAft>
                <a:spcPts val="0"/>
              </a:spcAft>
              <a:defRPr/>
            </a:pPr>
            <a:r>
              <a:rPr lang="ru-RU" b="1" dirty="0">
                <a:solidFill>
                  <a:schemeClr val="bg1"/>
                </a:solidFill>
                <a:latin typeface="+mn-lt"/>
              </a:rPr>
              <a:t>Евхаристическая  община</a:t>
            </a:r>
          </a:p>
        </p:txBody>
      </p:sp>
      <p:sp>
        <p:nvSpPr>
          <p:cNvPr id="4" name="Овал 3"/>
          <p:cNvSpPr/>
          <p:nvPr/>
        </p:nvSpPr>
        <p:spPr>
          <a:xfrm>
            <a:off x="3708400" y="2565400"/>
            <a:ext cx="1871663" cy="1727200"/>
          </a:xfrm>
          <a:prstGeom prst="ellipse">
            <a:avLst/>
          </a:prstGeom>
          <a:solidFill>
            <a:schemeClr val="accent2">
              <a:lumMod val="20000"/>
              <a:lumOff val="80000"/>
            </a:schemeClr>
          </a:solidFill>
          <a:ln w="0"/>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endParaRPr lang="ru-RU"/>
          </a:p>
        </p:txBody>
      </p:sp>
      <p:sp>
        <p:nvSpPr>
          <p:cNvPr id="6" name="Овал 5"/>
          <p:cNvSpPr/>
          <p:nvPr/>
        </p:nvSpPr>
        <p:spPr>
          <a:xfrm>
            <a:off x="3995738" y="2844800"/>
            <a:ext cx="1287462" cy="1231900"/>
          </a:xfrm>
          <a:prstGeom prst="ellipse">
            <a:avLst/>
          </a:prstGeom>
          <a:solidFill>
            <a:schemeClr val="accent2">
              <a:lumMod val="60000"/>
              <a:lumOff val="40000"/>
            </a:schemeClr>
          </a:solidFill>
          <a:ln w="0"/>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endParaRPr lang="ru-RU"/>
          </a:p>
        </p:txBody>
      </p:sp>
      <p:pic>
        <p:nvPicPr>
          <p:cNvPr id="5" name="Рисунок 4" descr="iwq11rkftoqag1b.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5976" y="3068960"/>
            <a:ext cx="576064" cy="7680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16" name="Прямая со стрелкой 15"/>
          <p:cNvCxnSpPr/>
          <p:nvPr/>
        </p:nvCxnSpPr>
        <p:spPr>
          <a:xfrm rot="16200000" flipH="1">
            <a:off x="2519363" y="1665287"/>
            <a:ext cx="1728788" cy="1655763"/>
          </a:xfrm>
          <a:prstGeom prst="straightConnector1">
            <a:avLst/>
          </a:prstGeom>
          <a:ln w="3810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16200000" flipH="1">
            <a:off x="2700338" y="2420938"/>
            <a:ext cx="1223962" cy="1223962"/>
          </a:xfrm>
          <a:prstGeom prst="straightConnector1">
            <a:avLst/>
          </a:prstGeom>
          <a:ln w="3810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10800000">
            <a:off x="0" y="1628775"/>
            <a:ext cx="255587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10800000">
            <a:off x="0" y="2420938"/>
            <a:ext cx="2700338"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79388" y="2060575"/>
            <a:ext cx="2987675" cy="369888"/>
          </a:xfrm>
          <a:prstGeom prst="rect">
            <a:avLst/>
          </a:prstGeom>
          <a:noFill/>
        </p:spPr>
        <p:txBody>
          <a:bodyPr>
            <a:spAutoFit/>
          </a:bodyPr>
          <a:lstStyle/>
          <a:p>
            <a:pPr fontAlgn="auto">
              <a:spcBef>
                <a:spcPts val="0"/>
              </a:spcBef>
              <a:spcAft>
                <a:spcPts val="0"/>
              </a:spcAft>
              <a:defRPr/>
            </a:pPr>
            <a:r>
              <a:rPr lang="ru-RU" b="1" dirty="0" smtClean="0">
                <a:solidFill>
                  <a:schemeClr val="bg1"/>
                </a:solidFill>
                <a:latin typeface="+mn-lt"/>
              </a:rPr>
              <a:t>Азы богослужения</a:t>
            </a:r>
            <a:endParaRPr lang="ru-RU" b="1" dirty="0">
              <a:solidFill>
                <a:schemeClr val="bg1"/>
              </a:solidFill>
              <a:latin typeface="+mn-lt"/>
            </a:endParaRPr>
          </a:p>
        </p:txBody>
      </p:sp>
      <p:sp>
        <p:nvSpPr>
          <p:cNvPr id="15372" name="TextBox 39"/>
          <p:cNvSpPr txBox="1">
            <a:spLocks noChangeArrowheads="1"/>
          </p:cNvSpPr>
          <p:nvPr/>
        </p:nvSpPr>
        <p:spPr bwMode="auto">
          <a:xfrm>
            <a:off x="6156325" y="1989138"/>
            <a:ext cx="2987675" cy="368300"/>
          </a:xfrm>
          <a:prstGeom prst="rect">
            <a:avLst/>
          </a:prstGeom>
          <a:noFill/>
          <a:ln w="9525">
            <a:noFill/>
            <a:miter lim="800000"/>
            <a:headEnd/>
            <a:tailEnd/>
          </a:ln>
        </p:spPr>
        <p:txBody>
          <a:bodyPr>
            <a:spAutoFit/>
          </a:bodyPr>
          <a:lstStyle/>
          <a:p>
            <a:r>
              <a:rPr lang="ru-RU" b="1">
                <a:solidFill>
                  <a:schemeClr val="bg1"/>
                </a:solidFill>
                <a:latin typeface="Calibri" pitchFamily="34" charset="0"/>
              </a:rPr>
              <a:t>Марфо-Мариинский путь</a:t>
            </a:r>
          </a:p>
        </p:txBody>
      </p:sp>
      <p:sp>
        <p:nvSpPr>
          <p:cNvPr id="15373" name="TextBox 39"/>
          <p:cNvSpPr txBox="1">
            <a:spLocks noChangeArrowheads="1"/>
          </p:cNvSpPr>
          <p:nvPr/>
        </p:nvSpPr>
        <p:spPr bwMode="auto">
          <a:xfrm>
            <a:off x="5791200" y="5410200"/>
            <a:ext cx="2232025" cy="368300"/>
          </a:xfrm>
          <a:prstGeom prst="rect">
            <a:avLst/>
          </a:prstGeom>
          <a:noFill/>
          <a:ln w="9525">
            <a:noFill/>
            <a:miter lim="800000"/>
            <a:headEnd/>
            <a:tailEnd/>
          </a:ln>
        </p:spPr>
        <p:txBody>
          <a:bodyPr>
            <a:spAutoFit/>
          </a:bodyPr>
          <a:lstStyle/>
          <a:p>
            <a:r>
              <a:rPr lang="ru-RU" b="1" dirty="0">
                <a:solidFill>
                  <a:schemeClr val="bg1"/>
                </a:solidFill>
                <a:latin typeface="Calibri" pitchFamily="34" charset="0"/>
              </a:rPr>
              <a:t>Азы Богослужения</a:t>
            </a:r>
          </a:p>
        </p:txBody>
      </p:sp>
      <p:sp>
        <p:nvSpPr>
          <p:cNvPr id="15374" name="TextBox 39"/>
          <p:cNvSpPr txBox="1">
            <a:spLocks noChangeArrowheads="1"/>
          </p:cNvSpPr>
          <p:nvPr/>
        </p:nvSpPr>
        <p:spPr bwMode="auto">
          <a:xfrm>
            <a:off x="5867400" y="4365625"/>
            <a:ext cx="2987675" cy="368300"/>
          </a:xfrm>
          <a:prstGeom prst="rect">
            <a:avLst/>
          </a:prstGeom>
          <a:noFill/>
          <a:ln w="9525">
            <a:noFill/>
            <a:miter lim="800000"/>
            <a:headEnd/>
            <a:tailEnd/>
          </a:ln>
        </p:spPr>
        <p:txBody>
          <a:bodyPr>
            <a:spAutoFit/>
          </a:bodyPr>
          <a:lstStyle/>
          <a:p>
            <a:r>
              <a:rPr lang="ru-RU" b="1">
                <a:solidFill>
                  <a:schemeClr val="bg1"/>
                </a:solidFill>
                <a:latin typeface="Calibri" pitchFamily="34" charset="0"/>
              </a:rPr>
              <a:t>Семья – малая Церковь</a:t>
            </a:r>
          </a:p>
        </p:txBody>
      </p:sp>
      <p:sp>
        <p:nvSpPr>
          <p:cNvPr id="15375" name="TextBox 39"/>
          <p:cNvSpPr txBox="1">
            <a:spLocks noChangeArrowheads="1"/>
          </p:cNvSpPr>
          <p:nvPr/>
        </p:nvSpPr>
        <p:spPr bwMode="auto">
          <a:xfrm>
            <a:off x="6156325" y="990600"/>
            <a:ext cx="2987675" cy="368300"/>
          </a:xfrm>
          <a:prstGeom prst="rect">
            <a:avLst/>
          </a:prstGeom>
          <a:noFill/>
          <a:ln w="9525">
            <a:noFill/>
            <a:miter lim="800000"/>
            <a:headEnd/>
            <a:tailEnd/>
          </a:ln>
        </p:spPr>
        <p:txBody>
          <a:bodyPr>
            <a:spAutoFit/>
          </a:bodyPr>
          <a:lstStyle/>
          <a:p>
            <a:r>
              <a:rPr lang="ru-RU" b="1" dirty="0">
                <a:solidFill>
                  <a:schemeClr val="bg1"/>
                </a:solidFill>
                <a:latin typeface="Calibri" pitchFamily="34" charset="0"/>
              </a:rPr>
              <a:t>Проповеди священника</a:t>
            </a:r>
          </a:p>
        </p:txBody>
      </p:sp>
      <p:sp>
        <p:nvSpPr>
          <p:cNvPr id="15376" name="TextBox 39"/>
          <p:cNvSpPr txBox="1">
            <a:spLocks noChangeArrowheads="1"/>
          </p:cNvSpPr>
          <p:nvPr/>
        </p:nvSpPr>
        <p:spPr bwMode="auto">
          <a:xfrm>
            <a:off x="468313" y="260350"/>
            <a:ext cx="1943100" cy="368300"/>
          </a:xfrm>
          <a:prstGeom prst="rect">
            <a:avLst/>
          </a:prstGeom>
          <a:noFill/>
          <a:ln w="9525">
            <a:noFill/>
            <a:miter lim="800000"/>
            <a:headEnd/>
            <a:tailEnd/>
          </a:ln>
        </p:spPr>
        <p:txBody>
          <a:bodyPr>
            <a:spAutoFit/>
          </a:bodyPr>
          <a:lstStyle/>
          <a:p>
            <a:r>
              <a:rPr lang="ru-RU" b="1">
                <a:solidFill>
                  <a:schemeClr val="bg1"/>
                </a:solidFill>
                <a:latin typeface="Calibri" pitchFamily="34" charset="0"/>
              </a:rPr>
              <a:t>История Церкви</a:t>
            </a:r>
          </a:p>
        </p:txBody>
      </p:sp>
      <p:sp>
        <p:nvSpPr>
          <p:cNvPr id="15377" name="TextBox 39"/>
          <p:cNvSpPr txBox="1">
            <a:spLocks noChangeArrowheads="1"/>
          </p:cNvSpPr>
          <p:nvPr/>
        </p:nvSpPr>
        <p:spPr bwMode="auto">
          <a:xfrm>
            <a:off x="2411413" y="1773238"/>
            <a:ext cx="2665412" cy="368300"/>
          </a:xfrm>
          <a:prstGeom prst="rect">
            <a:avLst/>
          </a:prstGeom>
          <a:noFill/>
          <a:ln w="9525">
            <a:noFill/>
            <a:miter lim="800000"/>
            <a:headEnd/>
            <a:tailEnd/>
          </a:ln>
        </p:spPr>
        <p:txBody>
          <a:bodyPr>
            <a:spAutoFit/>
          </a:bodyPr>
          <a:lstStyle/>
          <a:p>
            <a:r>
              <a:rPr lang="ru-RU" b="1">
                <a:solidFill>
                  <a:schemeClr val="bg1"/>
                </a:solidFill>
                <a:latin typeface="Calibri" pitchFamily="34" charset="0"/>
              </a:rPr>
              <a:t>Толковый Молитвослов</a:t>
            </a:r>
          </a:p>
        </p:txBody>
      </p:sp>
      <p:sp>
        <p:nvSpPr>
          <p:cNvPr id="15378" name="TextBox 39"/>
          <p:cNvSpPr txBox="1">
            <a:spLocks noChangeArrowheads="1"/>
          </p:cNvSpPr>
          <p:nvPr/>
        </p:nvSpPr>
        <p:spPr bwMode="auto">
          <a:xfrm>
            <a:off x="179388" y="4365625"/>
            <a:ext cx="2879725" cy="368300"/>
          </a:xfrm>
          <a:prstGeom prst="rect">
            <a:avLst/>
          </a:prstGeom>
          <a:noFill/>
          <a:ln w="9525">
            <a:noFill/>
            <a:miter lim="800000"/>
            <a:headEnd/>
            <a:tailEnd/>
          </a:ln>
        </p:spPr>
        <p:txBody>
          <a:bodyPr>
            <a:spAutoFit/>
          </a:bodyPr>
          <a:lstStyle/>
          <a:p>
            <a:r>
              <a:rPr lang="ru-RU" b="1" dirty="0">
                <a:solidFill>
                  <a:schemeClr val="bg1"/>
                </a:solidFill>
                <a:latin typeface="Calibri" pitchFamily="34" charset="0"/>
              </a:rPr>
              <a:t>Православная психология</a:t>
            </a:r>
          </a:p>
        </p:txBody>
      </p:sp>
      <p:sp>
        <p:nvSpPr>
          <p:cNvPr id="15379" name="TextBox 39"/>
          <p:cNvSpPr txBox="1">
            <a:spLocks noChangeArrowheads="1"/>
          </p:cNvSpPr>
          <p:nvPr/>
        </p:nvSpPr>
        <p:spPr bwMode="auto">
          <a:xfrm>
            <a:off x="1524000" y="5486400"/>
            <a:ext cx="1728788" cy="368300"/>
          </a:xfrm>
          <a:prstGeom prst="rect">
            <a:avLst/>
          </a:prstGeom>
          <a:noFill/>
          <a:ln w="9525">
            <a:noFill/>
            <a:miter lim="800000"/>
            <a:headEnd/>
            <a:tailEnd/>
          </a:ln>
        </p:spPr>
        <p:txBody>
          <a:bodyPr>
            <a:spAutoFit/>
          </a:bodyPr>
          <a:lstStyle/>
          <a:p>
            <a:r>
              <a:rPr lang="ru-RU" b="1" dirty="0" err="1">
                <a:solidFill>
                  <a:schemeClr val="bg1"/>
                </a:solidFill>
                <a:latin typeface="Calibri" pitchFamily="34" charset="0"/>
              </a:rPr>
              <a:t>Домоведение</a:t>
            </a:r>
            <a:endParaRPr lang="ru-RU" b="1" dirty="0">
              <a:solidFill>
                <a:schemeClr val="bg1"/>
              </a:solidFill>
              <a:latin typeface="Calibri" pitchFamily="34" charset="0"/>
            </a:endParaRPr>
          </a:p>
        </p:txBody>
      </p:sp>
      <p:sp>
        <p:nvSpPr>
          <p:cNvPr id="21" name="Заголовок 1"/>
          <p:cNvSpPr txBox="1">
            <a:spLocks/>
          </p:cNvSpPr>
          <p:nvPr/>
        </p:nvSpPr>
        <p:spPr>
          <a:xfrm>
            <a:off x="2209800" y="0"/>
            <a:ext cx="5131296" cy="12192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0" i="0" u="none" strike="noStrike" kern="1200" cap="none" spc="0" normalizeH="0" baseline="0" noProof="0" dirty="0" smtClean="0">
                <a:ln>
                  <a:noFill/>
                </a:ln>
                <a:solidFill>
                  <a:srgbClr val="FFFF00"/>
                </a:solidFill>
                <a:effectLst/>
                <a:uLnTx/>
                <a:uFillTx/>
                <a:latin typeface="+mj-lt"/>
                <a:ea typeface="+mj-ea"/>
                <a:cs typeface="+mj-cs"/>
              </a:rPr>
              <a:t>Планетарная модель обучения </a:t>
            </a:r>
            <a:br>
              <a:rPr kumimoji="0" lang="ru-RU" sz="2400" b="0" i="0" u="none" strike="noStrike" kern="1200" cap="none" spc="0" normalizeH="0" baseline="0" noProof="0" dirty="0" smtClean="0">
                <a:ln>
                  <a:noFill/>
                </a:ln>
                <a:solidFill>
                  <a:srgbClr val="FFFF00"/>
                </a:solidFill>
                <a:effectLst/>
                <a:uLnTx/>
                <a:uFillTx/>
                <a:latin typeface="+mj-lt"/>
                <a:ea typeface="+mj-ea"/>
                <a:cs typeface="+mj-cs"/>
              </a:rPr>
            </a:br>
            <a:r>
              <a:rPr kumimoji="0" lang="ru-RU" sz="2400" b="0" i="0" u="none" strike="noStrike" kern="1200" cap="none" spc="0" normalizeH="0" baseline="0" noProof="0" dirty="0" smtClean="0">
                <a:ln>
                  <a:noFill/>
                </a:ln>
                <a:solidFill>
                  <a:srgbClr val="FFFF00"/>
                </a:solidFill>
                <a:effectLst/>
                <a:uLnTx/>
                <a:uFillTx/>
                <a:latin typeface="+mj-lt"/>
                <a:ea typeface="+mj-ea"/>
                <a:cs typeface="+mj-cs"/>
              </a:rPr>
              <a:t>в системе духовно-ориентированного диалога</a:t>
            </a:r>
            <a:endParaRPr kumimoji="0" lang="ru-RU" sz="2400" b="0" i="0" u="none" strike="noStrike" kern="1200" cap="none" spc="0" normalizeH="0" baseline="0" noProof="0" dirty="0">
              <a:ln>
                <a:noFill/>
              </a:ln>
              <a:solidFill>
                <a:srgbClr val="FFFF00"/>
              </a:solidFill>
              <a:effectLst/>
              <a:uLnTx/>
              <a:uFillTx/>
              <a:latin typeface="+mj-lt"/>
              <a:ea typeface="+mj-ea"/>
              <a:cs typeface="+mj-cs"/>
            </a:endParaRPr>
          </a:p>
        </p:txBody>
      </p:sp>
      <p:sp>
        <p:nvSpPr>
          <p:cNvPr id="22" name="Прямоугольник 21"/>
          <p:cNvSpPr/>
          <p:nvPr/>
        </p:nvSpPr>
        <p:spPr>
          <a:xfrm>
            <a:off x="0" y="5934670"/>
            <a:ext cx="9144000" cy="1292662"/>
          </a:xfrm>
          <a:prstGeom prst="rect">
            <a:avLst/>
          </a:prstGeom>
        </p:spPr>
        <p:txBody>
          <a:bodyPr wrap="square">
            <a:spAutoFit/>
          </a:bodyPr>
          <a:lstStyle/>
          <a:p>
            <a:pPr algn="ctr"/>
            <a:r>
              <a:rPr lang="ru-RU" sz="2000" dirty="0" smtClean="0">
                <a:solidFill>
                  <a:srgbClr val="FFFF00"/>
                </a:solidFill>
              </a:rPr>
              <a:t>Принцип голограммы </a:t>
            </a:r>
            <a:r>
              <a:rPr lang="ru-RU" sz="2000" dirty="0" smtClean="0">
                <a:solidFill>
                  <a:srgbClr val="FF0000"/>
                </a:solidFill>
              </a:rPr>
              <a:t>“в</a:t>
            </a:r>
            <a:r>
              <a:rPr lang="ru-RU" sz="2000" dirty="0" smtClean="0">
                <a:solidFill>
                  <a:srgbClr val="FFFF00"/>
                </a:solidFill>
              </a:rPr>
              <a:t>се в каждой части“ позволяет нам принципиально </a:t>
            </a:r>
          </a:p>
          <a:p>
            <a:pPr algn="ctr"/>
            <a:r>
              <a:rPr lang="ru-RU" sz="2000" dirty="0" smtClean="0">
                <a:solidFill>
                  <a:srgbClr val="FFFF00"/>
                </a:solidFill>
              </a:rPr>
              <a:t>по-новому подойти к вопросу организованности и упорядоченности процесса обучения</a:t>
            </a:r>
          </a:p>
          <a:p>
            <a:endParaRPr lang="ru-RU"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06562"/>
          </a:xfrm>
        </p:spPr>
        <p:txBody>
          <a:bodyPr>
            <a:normAutofit/>
          </a:bodyPr>
          <a:lstStyle/>
          <a:p>
            <a:r>
              <a:rPr lang="ru-RU" sz="3600" b="1" dirty="0" smtClean="0">
                <a:solidFill>
                  <a:srgbClr val="0070C0"/>
                </a:solidFill>
              </a:rPr>
              <a:t>Молитвослов </a:t>
            </a:r>
            <a:br>
              <a:rPr lang="ru-RU" sz="3600" b="1" dirty="0" smtClean="0">
                <a:solidFill>
                  <a:srgbClr val="0070C0"/>
                </a:solidFill>
              </a:rPr>
            </a:br>
            <a:r>
              <a:rPr lang="ru-RU" sz="3600" b="1" dirty="0" smtClean="0">
                <a:solidFill>
                  <a:srgbClr val="0070C0"/>
                </a:solidFill>
              </a:rPr>
              <a:t>православный, толковый, краткий</a:t>
            </a:r>
            <a:r>
              <a:rPr lang="ru-RU" b="1" dirty="0" smtClean="0">
                <a:solidFill>
                  <a:srgbClr val="0070C0"/>
                </a:solidFill>
              </a:rPr>
              <a:t/>
            </a:r>
            <a:br>
              <a:rPr lang="ru-RU" b="1" dirty="0" smtClean="0">
                <a:solidFill>
                  <a:srgbClr val="0070C0"/>
                </a:solidFill>
              </a:rPr>
            </a:br>
            <a:r>
              <a:rPr lang="ru-RU" sz="2800" i="1" dirty="0" smtClean="0">
                <a:solidFill>
                  <a:srgbClr val="0070C0"/>
                </a:solidFill>
              </a:rPr>
              <a:t>учебный курс</a:t>
            </a:r>
            <a:endParaRPr lang="ru-RU" i="1" dirty="0">
              <a:solidFill>
                <a:srgbClr val="0070C0"/>
              </a:solidFill>
            </a:endParaRPr>
          </a:p>
        </p:txBody>
      </p:sp>
      <p:pic>
        <p:nvPicPr>
          <p:cNvPr id="3075" name="Picture 3" descr="D:\О.А\ДИВИНАР РИСУНКИ\рис. 13 див\чудо на Нерли.jpeg"/>
          <p:cNvPicPr>
            <a:picLocks noGrp="1" noChangeAspect="1" noChangeArrowheads="1"/>
          </p:cNvPicPr>
          <p:nvPr>
            <p:ph idx="1"/>
          </p:nvPr>
        </p:nvPicPr>
        <p:blipFill>
          <a:blip r:embed="rId2" cstate="print"/>
          <a:srcRect/>
          <a:stretch>
            <a:fillRect/>
          </a:stretch>
        </p:blipFill>
        <p:spPr bwMode="auto">
          <a:xfrm>
            <a:off x="1524000" y="2057400"/>
            <a:ext cx="6477000" cy="4296410"/>
          </a:xfrm>
          <a:prstGeom prst="rect">
            <a:avLst/>
          </a:prstGeom>
          <a:noFill/>
          <a:effectLst>
            <a:softEdge rad="635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0" y="3886200"/>
            <a:ext cx="4038600" cy="2971800"/>
          </a:xfrm>
        </p:spPr>
        <p:txBody>
          <a:bodyPr>
            <a:normAutofit fontScale="77500" lnSpcReduction="20000"/>
          </a:bodyPr>
          <a:lstStyle/>
          <a:p>
            <a:pPr>
              <a:buNone/>
            </a:pPr>
            <a:r>
              <a:rPr lang="ru-RU" dirty="0" smtClean="0">
                <a:solidFill>
                  <a:srgbClr val="002060"/>
                </a:solidFill>
              </a:rPr>
              <a:t>     «Нам не нужна вся глубина Евангельская для того, чтобы спастись, но нам нужно </a:t>
            </a:r>
            <a:r>
              <a:rPr lang="ru-RU" dirty="0" smtClean="0">
                <a:solidFill>
                  <a:srgbClr val="FF0000"/>
                </a:solidFill>
              </a:rPr>
              <a:t>до глубины своей души довести то, что нам стало понятно</a:t>
            </a:r>
            <a:r>
              <a:rPr lang="ru-RU" dirty="0" smtClean="0">
                <a:solidFill>
                  <a:srgbClr val="002060"/>
                </a:solidFill>
              </a:rPr>
              <a:t>...»</a:t>
            </a:r>
          </a:p>
          <a:p>
            <a:pPr>
              <a:buNone/>
            </a:pPr>
            <a:endParaRPr lang="ru-RU" dirty="0" smtClean="0">
              <a:solidFill>
                <a:srgbClr val="002060"/>
              </a:solidFill>
            </a:endParaRPr>
          </a:p>
          <a:p>
            <a:pPr>
              <a:buNone/>
            </a:pPr>
            <a:r>
              <a:rPr lang="ru-RU" sz="2200" i="1" dirty="0" smtClean="0">
                <a:solidFill>
                  <a:srgbClr val="002060"/>
                </a:solidFill>
              </a:rPr>
              <a:t>      Антоний (</a:t>
            </a:r>
            <a:r>
              <a:rPr lang="ru-RU" sz="2200" i="1" dirty="0" err="1" smtClean="0">
                <a:solidFill>
                  <a:srgbClr val="002060"/>
                </a:solidFill>
              </a:rPr>
              <a:t>Блум</a:t>
            </a:r>
            <a:r>
              <a:rPr lang="ru-RU" sz="2200" i="1" dirty="0" smtClean="0">
                <a:solidFill>
                  <a:srgbClr val="002060"/>
                </a:solidFill>
              </a:rPr>
              <a:t>), митрополит Сурожский. Весна духовная (проповеди). – К.: «Пролог», 2008.- 296 с. С.256-257</a:t>
            </a:r>
          </a:p>
          <a:p>
            <a:endParaRPr lang="ru-RU" dirty="0"/>
          </a:p>
        </p:txBody>
      </p:sp>
      <p:sp>
        <p:nvSpPr>
          <p:cNvPr id="4" name="Содержимое 3"/>
          <p:cNvSpPr>
            <a:spLocks noGrp="1"/>
          </p:cNvSpPr>
          <p:nvPr>
            <p:ph sz="half" idx="2"/>
          </p:nvPr>
        </p:nvSpPr>
        <p:spPr>
          <a:xfrm>
            <a:off x="4191000" y="304800"/>
            <a:ext cx="4800600" cy="6553200"/>
          </a:xfrm>
        </p:spPr>
        <p:txBody>
          <a:bodyPr>
            <a:normAutofit fontScale="77500" lnSpcReduction="20000"/>
          </a:bodyPr>
          <a:lstStyle/>
          <a:p>
            <a:pPr>
              <a:buNone/>
            </a:pPr>
            <a:r>
              <a:rPr lang="ru-RU" dirty="0" smtClean="0">
                <a:solidFill>
                  <a:srgbClr val="00297A"/>
                </a:solidFill>
              </a:rPr>
              <a:t>«… прежде чем молиться, </a:t>
            </a:r>
          </a:p>
          <a:p>
            <a:pPr>
              <a:buNone/>
            </a:pPr>
            <a:r>
              <a:rPr lang="ru-RU" dirty="0" smtClean="0">
                <a:solidFill>
                  <a:srgbClr val="00297A"/>
                </a:solidFill>
              </a:rPr>
              <a:t>в свободное время вчитывайся </a:t>
            </a:r>
          </a:p>
          <a:p>
            <a:pPr>
              <a:buNone/>
            </a:pPr>
            <a:r>
              <a:rPr lang="ru-RU" dirty="0" smtClean="0">
                <a:solidFill>
                  <a:srgbClr val="00297A"/>
                </a:solidFill>
              </a:rPr>
              <a:t>в молитвы, входящие в твое </a:t>
            </a:r>
          </a:p>
          <a:p>
            <a:pPr>
              <a:buNone/>
            </a:pPr>
            <a:r>
              <a:rPr lang="ru-RU" dirty="0" smtClean="0">
                <a:solidFill>
                  <a:srgbClr val="00297A"/>
                </a:solidFill>
              </a:rPr>
              <a:t>правило, </a:t>
            </a:r>
            <a:r>
              <a:rPr lang="ru-RU" b="1" dirty="0" smtClean="0">
                <a:solidFill>
                  <a:srgbClr val="00297A"/>
                </a:solidFill>
              </a:rPr>
              <a:t>пойми полно каждое</a:t>
            </a:r>
          </a:p>
          <a:p>
            <a:pPr>
              <a:buNone/>
            </a:pPr>
            <a:r>
              <a:rPr lang="ru-RU" b="1" dirty="0" smtClean="0">
                <a:solidFill>
                  <a:srgbClr val="00297A"/>
                </a:solidFill>
              </a:rPr>
              <a:t> слово и прочувствуй его</a:t>
            </a:r>
            <a:r>
              <a:rPr lang="ru-RU" dirty="0" smtClean="0">
                <a:solidFill>
                  <a:srgbClr val="00297A"/>
                </a:solidFill>
              </a:rPr>
              <a:t>, чтоб</a:t>
            </a:r>
          </a:p>
          <a:p>
            <a:pPr>
              <a:buNone/>
            </a:pPr>
            <a:r>
              <a:rPr lang="ru-RU" dirty="0" smtClean="0">
                <a:solidFill>
                  <a:srgbClr val="00297A"/>
                </a:solidFill>
              </a:rPr>
              <a:t> тебе наперед знать, что при </a:t>
            </a:r>
          </a:p>
          <a:p>
            <a:pPr>
              <a:buNone/>
            </a:pPr>
            <a:r>
              <a:rPr lang="ru-RU" dirty="0" smtClean="0">
                <a:solidFill>
                  <a:srgbClr val="00297A"/>
                </a:solidFill>
              </a:rPr>
              <a:t>каком слове должно быть </a:t>
            </a:r>
          </a:p>
          <a:p>
            <a:pPr>
              <a:buNone/>
            </a:pPr>
            <a:r>
              <a:rPr lang="ru-RU" dirty="0" smtClean="0">
                <a:solidFill>
                  <a:srgbClr val="00297A"/>
                </a:solidFill>
              </a:rPr>
              <a:t>у тебя на душе… </a:t>
            </a:r>
          </a:p>
          <a:p>
            <a:pPr>
              <a:buNone/>
            </a:pPr>
            <a:endParaRPr lang="ru-RU" dirty="0" smtClean="0">
              <a:solidFill>
                <a:srgbClr val="00297A"/>
              </a:solidFill>
            </a:endParaRPr>
          </a:p>
          <a:p>
            <a:pPr>
              <a:buNone/>
            </a:pPr>
            <a:r>
              <a:rPr lang="ru-RU" dirty="0" smtClean="0">
                <a:solidFill>
                  <a:srgbClr val="00297A"/>
                </a:solidFill>
              </a:rPr>
              <a:t>… </a:t>
            </a:r>
            <a:r>
              <a:rPr lang="ru-RU" dirty="0" smtClean="0">
                <a:solidFill>
                  <a:srgbClr val="002060"/>
                </a:solidFill>
              </a:rPr>
              <a:t>надо употребить </a:t>
            </a:r>
            <a:r>
              <a:rPr lang="ru-RU" b="1" dirty="0" smtClean="0">
                <a:solidFill>
                  <a:srgbClr val="002060"/>
                </a:solidFill>
              </a:rPr>
              <a:t>напряжение</a:t>
            </a:r>
          </a:p>
          <a:p>
            <a:pPr>
              <a:buNone/>
            </a:pPr>
            <a:r>
              <a:rPr lang="ru-RU" b="1" dirty="0" smtClean="0">
                <a:solidFill>
                  <a:srgbClr val="002060"/>
                </a:solidFill>
              </a:rPr>
              <a:t> на сохранение внимания</a:t>
            </a:r>
            <a:r>
              <a:rPr lang="ru-RU" dirty="0" smtClean="0">
                <a:solidFill>
                  <a:srgbClr val="002060"/>
                </a:solidFill>
              </a:rPr>
              <a:t>, зная </a:t>
            </a:r>
          </a:p>
          <a:p>
            <a:pPr>
              <a:buNone/>
            </a:pPr>
            <a:r>
              <a:rPr lang="ru-RU" dirty="0" smtClean="0">
                <a:solidFill>
                  <a:srgbClr val="002060"/>
                </a:solidFill>
              </a:rPr>
              <a:t>наперед, что мысль отбегать </a:t>
            </a:r>
          </a:p>
          <a:p>
            <a:pPr>
              <a:buNone/>
            </a:pPr>
            <a:r>
              <a:rPr lang="ru-RU" dirty="0" smtClean="0">
                <a:solidFill>
                  <a:srgbClr val="002060"/>
                </a:solidFill>
              </a:rPr>
              <a:t>будет.</a:t>
            </a:r>
          </a:p>
          <a:p>
            <a:pPr>
              <a:buNone/>
            </a:pPr>
            <a:endParaRPr lang="ru-RU" dirty="0" smtClean="0">
              <a:solidFill>
                <a:srgbClr val="002060"/>
              </a:solidFill>
            </a:endParaRPr>
          </a:p>
          <a:p>
            <a:pPr>
              <a:buNone/>
            </a:pPr>
            <a:r>
              <a:rPr lang="ru-RU" sz="2400" i="1" dirty="0" smtClean="0">
                <a:solidFill>
                  <a:srgbClr val="00297A"/>
                </a:solidFill>
              </a:rPr>
              <a:t>       Святитель Феофан Затворник</a:t>
            </a:r>
            <a:br>
              <a:rPr lang="ru-RU" sz="2400" i="1" dirty="0" smtClean="0">
                <a:solidFill>
                  <a:srgbClr val="00297A"/>
                </a:solidFill>
              </a:rPr>
            </a:br>
            <a:r>
              <a:rPr lang="ru-RU" sz="2400" i="1" dirty="0" smtClean="0">
                <a:solidFill>
                  <a:srgbClr val="00297A"/>
                </a:solidFill>
              </a:rPr>
              <a:t>«Четыре слова о молитве»</a:t>
            </a:r>
            <a:br>
              <a:rPr lang="ru-RU" sz="2400" i="1" dirty="0" smtClean="0">
                <a:solidFill>
                  <a:srgbClr val="00297A"/>
                </a:solidFill>
              </a:rPr>
            </a:br>
            <a:r>
              <a:rPr lang="ru-RU" sz="3100" i="1" u="sng" dirty="0" smtClean="0">
                <a:solidFill>
                  <a:srgbClr val="00297A"/>
                </a:solidFill>
                <a:hlinkClick r:id="rId2"/>
              </a:rPr>
              <a:t> </a:t>
            </a:r>
            <a:r>
              <a:rPr lang="ru-RU" sz="1500" i="1" u="sng" dirty="0" smtClean="0">
                <a:solidFill>
                  <a:srgbClr val="00297A"/>
                </a:solidFill>
                <a:hlinkClick r:id="rId2"/>
              </a:rPr>
              <a:t>http://www.wco.ru/biblio/books/feofanz11/main.htm</a:t>
            </a:r>
            <a:r>
              <a:rPr lang="ru-RU" sz="1400" i="1" dirty="0" smtClean="0">
                <a:solidFill>
                  <a:srgbClr val="00297A"/>
                </a:solidFill>
              </a:rPr>
              <a:t/>
            </a:r>
            <a:br>
              <a:rPr lang="ru-RU" sz="1400" i="1" dirty="0" smtClean="0">
                <a:solidFill>
                  <a:srgbClr val="00297A"/>
                </a:solidFill>
              </a:rPr>
            </a:br>
            <a:r>
              <a:rPr lang="ru-RU" b="1" dirty="0" smtClean="0">
                <a:solidFill>
                  <a:schemeClr val="bg1">
                    <a:lumMod val="75000"/>
                  </a:schemeClr>
                </a:solidFill>
              </a:rPr>
              <a:t/>
            </a:r>
            <a:br>
              <a:rPr lang="ru-RU" b="1" dirty="0" smtClean="0">
                <a:solidFill>
                  <a:schemeClr val="bg1">
                    <a:lumMod val="75000"/>
                  </a:schemeClr>
                </a:solidFill>
              </a:rPr>
            </a:br>
            <a:endParaRPr lang="ru-RU" dirty="0" smtClean="0">
              <a:solidFill>
                <a:srgbClr val="002060"/>
              </a:solidFill>
            </a:endParaRPr>
          </a:p>
          <a:p>
            <a:pPr>
              <a:buNone/>
            </a:pPr>
            <a:endParaRPr lang="ru-RU" dirty="0"/>
          </a:p>
        </p:txBody>
      </p:sp>
      <p:sp>
        <p:nvSpPr>
          <p:cNvPr id="2" name="Заголовок 1"/>
          <p:cNvSpPr>
            <a:spLocks noGrp="1"/>
          </p:cNvSpPr>
          <p:nvPr>
            <p:ph type="title"/>
          </p:nvPr>
        </p:nvSpPr>
        <p:spPr>
          <a:xfrm>
            <a:off x="2209800" y="228600"/>
            <a:ext cx="2057400" cy="533400"/>
          </a:xfrm>
        </p:spPr>
        <p:txBody>
          <a:bodyPr>
            <a:noAutofit/>
          </a:bodyPr>
          <a:lstStyle/>
          <a:p>
            <a:r>
              <a:rPr lang="ru-RU" sz="2800" b="1" dirty="0" smtClean="0">
                <a:solidFill>
                  <a:srgbClr val="00297A"/>
                </a:solidFill>
              </a:rPr>
              <a:t>О молитве</a:t>
            </a:r>
            <a:endParaRPr lang="ru-RU" sz="2800" b="1" dirty="0">
              <a:solidFill>
                <a:srgbClr val="00297A"/>
              </a:solidFill>
            </a:endParaRPr>
          </a:p>
        </p:txBody>
      </p:sp>
      <p:pic>
        <p:nvPicPr>
          <p:cNvPr id="7" name="Picture 6" descr="http://www.sourozh.org/storage/MitrAntony.jpg?__SQUARESPACE_CACHEVERSION=126955907406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838200"/>
            <a:ext cx="1956254" cy="2895601"/>
          </a:xfrm>
          <a:prstGeom prst="rect">
            <a:avLst/>
          </a:prstGeom>
          <a:noFill/>
          <a:effectLst>
            <a:softEdge rad="63500"/>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58962"/>
          </a:xfrm>
        </p:spPr>
        <p:txBody>
          <a:bodyPr rtlCol="0">
            <a:normAutofit fontScale="90000"/>
          </a:bodyPr>
          <a:lstStyle/>
          <a:p>
            <a:pPr eaLnBrk="1" fontAlgn="auto" hangingPunct="1">
              <a:spcAft>
                <a:spcPts val="0"/>
              </a:spcAft>
              <a:defRPr/>
            </a:pPr>
            <a:r>
              <a:rPr lang="ru-RU" dirty="0" smtClean="0"/>
              <a:t> </a:t>
            </a:r>
            <a:br>
              <a:rPr lang="ru-RU" dirty="0" smtClean="0"/>
            </a:br>
            <a:r>
              <a:rPr lang="ru-RU" sz="3100" b="1" dirty="0" smtClean="0">
                <a:solidFill>
                  <a:srgbClr val="0070C0"/>
                </a:solidFill>
              </a:rPr>
              <a:t>Главное – заронить в душу человека </a:t>
            </a:r>
            <a:br>
              <a:rPr lang="ru-RU" sz="3100" b="1" dirty="0" smtClean="0">
                <a:solidFill>
                  <a:srgbClr val="0070C0"/>
                </a:solidFill>
              </a:rPr>
            </a:br>
            <a:r>
              <a:rPr lang="ru-RU" sz="3100" b="1" dirty="0" smtClean="0">
                <a:solidFill>
                  <a:srgbClr val="0070C0"/>
                </a:solidFill>
              </a:rPr>
              <a:t>зерно осмысления</a:t>
            </a:r>
            <a:br>
              <a:rPr lang="ru-RU" sz="3100" b="1" dirty="0" smtClean="0">
                <a:solidFill>
                  <a:srgbClr val="0070C0"/>
                </a:solidFill>
              </a:rPr>
            </a:br>
            <a:r>
              <a:rPr lang="ru-RU" sz="3100" b="1" dirty="0" smtClean="0">
                <a:solidFill>
                  <a:srgbClr val="00B050"/>
                </a:solidFill>
              </a:rPr>
              <a:t>А для этого необходимо оставить его </a:t>
            </a:r>
            <a:br>
              <a:rPr lang="ru-RU" sz="3100" b="1" dirty="0" smtClean="0">
                <a:solidFill>
                  <a:srgbClr val="00B050"/>
                </a:solidFill>
              </a:rPr>
            </a:br>
            <a:r>
              <a:rPr lang="ru-RU" sz="3100" b="1" dirty="0" smtClean="0">
                <a:solidFill>
                  <a:srgbClr val="00B050"/>
                </a:solidFill>
              </a:rPr>
              <a:t>с вопросом изнутри</a:t>
            </a:r>
            <a:r>
              <a:rPr lang="ru-RU" sz="4000" dirty="0" smtClean="0">
                <a:solidFill>
                  <a:srgbClr val="00B050"/>
                </a:solidFill>
              </a:rPr>
              <a:t> </a:t>
            </a:r>
            <a:r>
              <a:rPr lang="ru-RU" dirty="0" smtClean="0"/>
              <a:t/>
            </a:r>
            <a:br>
              <a:rPr lang="ru-RU" dirty="0" smtClean="0"/>
            </a:br>
            <a:endParaRPr lang="ru-RU" dirty="0"/>
          </a:p>
        </p:txBody>
      </p:sp>
      <p:pic>
        <p:nvPicPr>
          <p:cNvPr id="11267" name="Picture 2" descr="D:\фото\сестричество\i-9063.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752600" y="2590800"/>
            <a:ext cx="5181600" cy="3878263"/>
          </a:xfrm>
          <a:effectLst>
            <a:softEdge rad="3175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2600" y="274638"/>
            <a:ext cx="6019800" cy="1935162"/>
          </a:xfrm>
        </p:spPr>
        <p:txBody>
          <a:bodyPr>
            <a:noAutofit/>
          </a:bodyPr>
          <a:lstStyle/>
          <a:p>
            <a:pPr lvl="0"/>
            <a:r>
              <a:rPr lang="ru-RU" sz="3200" b="1" dirty="0" smtClean="0">
                <a:solidFill>
                  <a:srgbClr val="00297A"/>
                </a:solidFill>
              </a:rPr>
              <a:t>Молитвослов православный, </a:t>
            </a:r>
            <a:br>
              <a:rPr lang="ru-RU" sz="3200" b="1" dirty="0" smtClean="0">
                <a:solidFill>
                  <a:srgbClr val="00297A"/>
                </a:solidFill>
              </a:rPr>
            </a:br>
            <a:r>
              <a:rPr lang="ru-RU" sz="3200" b="1" dirty="0" smtClean="0">
                <a:solidFill>
                  <a:srgbClr val="00297A"/>
                </a:solidFill>
              </a:rPr>
              <a:t>толковый, краткий</a:t>
            </a:r>
            <a:br>
              <a:rPr lang="ru-RU" sz="3200" b="1" dirty="0" smtClean="0">
                <a:solidFill>
                  <a:srgbClr val="00297A"/>
                </a:solidFill>
              </a:rPr>
            </a:br>
            <a:r>
              <a:rPr lang="ru-RU" sz="3200" b="1" dirty="0" smtClean="0">
                <a:solidFill>
                  <a:srgbClr val="00297A"/>
                </a:solidFill>
              </a:rPr>
              <a:t>- э</a:t>
            </a:r>
            <a:r>
              <a:rPr lang="ru-RU" sz="3200" b="1" dirty="0" smtClean="0">
                <a:solidFill>
                  <a:srgbClr val="002060"/>
                </a:solidFill>
              </a:rPr>
              <a:t>то учебное пособие</a:t>
            </a:r>
            <a:br>
              <a:rPr lang="ru-RU" sz="3200" b="1" dirty="0" smtClean="0">
                <a:solidFill>
                  <a:srgbClr val="002060"/>
                </a:solidFill>
              </a:rPr>
            </a:br>
            <a:endParaRPr lang="ru-RU" sz="3200" b="1" dirty="0">
              <a:solidFill>
                <a:srgbClr val="00297A"/>
              </a:solidFill>
            </a:endParaRPr>
          </a:p>
        </p:txBody>
      </p:sp>
      <p:sp>
        <p:nvSpPr>
          <p:cNvPr id="3" name="Содержимое 2"/>
          <p:cNvSpPr>
            <a:spLocks noGrp="1"/>
          </p:cNvSpPr>
          <p:nvPr>
            <p:ph idx="1"/>
          </p:nvPr>
        </p:nvSpPr>
        <p:spPr>
          <a:xfrm>
            <a:off x="228600" y="2209800"/>
            <a:ext cx="8458200" cy="3916363"/>
          </a:xfrm>
        </p:spPr>
        <p:txBody>
          <a:bodyPr/>
          <a:lstStyle/>
          <a:p>
            <a:pPr lvl="0">
              <a:buNone/>
            </a:pPr>
            <a:r>
              <a:rPr lang="ru-RU" sz="2400" b="1" dirty="0" smtClean="0">
                <a:solidFill>
                  <a:srgbClr val="002060"/>
                </a:solidFill>
              </a:rPr>
              <a:t>Главная задача обучения </a:t>
            </a:r>
            <a:r>
              <a:rPr lang="ru-RU" sz="2400" dirty="0" smtClean="0">
                <a:solidFill>
                  <a:srgbClr val="002060"/>
                </a:solidFill>
              </a:rPr>
              <a:t>- сообщить учащимся импульс живого нравственного идеала, заронить в их сердца огонек смысла, огонек разума. </a:t>
            </a:r>
            <a:endParaRPr lang="ru-RU" dirty="0"/>
          </a:p>
        </p:txBody>
      </p:sp>
      <p:pic>
        <p:nvPicPr>
          <p:cNvPr id="4" name="Рисунок 3" descr="http://content.foto.mail.ru/mail/var.irina/_favorites/p-320.jpg"/>
          <p:cNvPicPr/>
          <p:nvPr/>
        </p:nvPicPr>
        <p:blipFill>
          <a:blip r:embed="rId2" cstate="print"/>
          <a:srcRect/>
          <a:stretch>
            <a:fillRect/>
          </a:stretch>
        </p:blipFill>
        <p:spPr bwMode="auto">
          <a:xfrm>
            <a:off x="304800" y="228600"/>
            <a:ext cx="1447800" cy="1371600"/>
          </a:xfrm>
          <a:prstGeom prst="rect">
            <a:avLst/>
          </a:prstGeom>
          <a:noFill/>
          <a:ln w="9525">
            <a:noFill/>
            <a:miter lim="800000"/>
            <a:headEnd/>
            <a:tailEnd/>
          </a:ln>
          <a:effectLst>
            <a:softEdge rad="127000"/>
          </a:effectLst>
        </p:spPr>
      </p:pic>
      <p:pic>
        <p:nvPicPr>
          <p:cNvPr id="16386" name="Picture 2" descr="D:\фото\картины\ослик и лужа.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3429000"/>
            <a:ext cx="4191000" cy="3143250"/>
          </a:xfrm>
          <a:prstGeom prst="rect">
            <a:avLst/>
          </a:prstGeom>
          <a:noFill/>
          <a:effectLst>
            <a:softEdge rad="63500"/>
          </a:effectLst>
        </p:spPr>
      </p:pic>
      <p:sp>
        <p:nvSpPr>
          <p:cNvPr id="8" name="TextBox 7"/>
          <p:cNvSpPr txBox="1"/>
          <p:nvPr/>
        </p:nvSpPr>
        <p:spPr>
          <a:xfrm>
            <a:off x="304800" y="3962400"/>
            <a:ext cx="4495800" cy="2400657"/>
          </a:xfrm>
          <a:prstGeom prst="rect">
            <a:avLst/>
          </a:prstGeom>
          <a:noFill/>
        </p:spPr>
        <p:txBody>
          <a:bodyPr wrap="square" rtlCol="0">
            <a:spAutoFit/>
          </a:bodyPr>
          <a:lstStyle/>
          <a:p>
            <a:r>
              <a:rPr lang="ru-RU" sz="2400" dirty="0" smtClean="0">
                <a:solidFill>
                  <a:srgbClr val="002060"/>
                </a:solidFill>
              </a:rPr>
              <a:t>Не для житейского волненья,</a:t>
            </a:r>
          </a:p>
          <a:p>
            <a:r>
              <a:rPr lang="ru-RU" sz="2400" dirty="0" smtClean="0">
                <a:solidFill>
                  <a:srgbClr val="002060"/>
                </a:solidFill>
              </a:rPr>
              <a:t>Не для корысти, не для битв,</a:t>
            </a:r>
          </a:p>
          <a:p>
            <a:r>
              <a:rPr lang="ru-RU" sz="2400" dirty="0" smtClean="0">
                <a:solidFill>
                  <a:srgbClr val="002060"/>
                </a:solidFill>
              </a:rPr>
              <a:t>Мы рождены для вдохновенья,</a:t>
            </a:r>
          </a:p>
          <a:p>
            <a:r>
              <a:rPr lang="ru-RU" sz="2400" dirty="0" smtClean="0">
                <a:solidFill>
                  <a:srgbClr val="002060"/>
                </a:solidFill>
              </a:rPr>
              <a:t>Для звуков сладких и молитв.</a:t>
            </a:r>
          </a:p>
          <a:p>
            <a:r>
              <a:rPr lang="ru-RU" b="1" dirty="0" smtClean="0">
                <a:solidFill>
                  <a:srgbClr val="002060"/>
                </a:solidFill>
              </a:rPr>
              <a:t> </a:t>
            </a:r>
            <a:endParaRPr lang="ru-RU" dirty="0" smtClean="0">
              <a:solidFill>
                <a:srgbClr val="002060"/>
              </a:solidFill>
            </a:endParaRPr>
          </a:p>
          <a:p>
            <a:pPr algn="r"/>
            <a:r>
              <a:rPr lang="ru-RU" b="1" dirty="0" smtClean="0">
                <a:solidFill>
                  <a:srgbClr val="002060"/>
                </a:solidFill>
              </a:rPr>
              <a:t> </a:t>
            </a:r>
            <a:r>
              <a:rPr lang="ru-RU" dirty="0" smtClean="0">
                <a:solidFill>
                  <a:srgbClr val="002060"/>
                </a:solidFill>
              </a:rPr>
              <a:t>А.С.Пушкин</a:t>
            </a: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810000" cy="944562"/>
          </a:xfrm>
        </p:spPr>
        <p:txBody>
          <a:bodyPr>
            <a:noAutofit/>
          </a:bodyPr>
          <a:lstStyle/>
          <a:p>
            <a:r>
              <a:rPr lang="ru-RU" sz="2400" b="1" dirty="0" smtClean="0">
                <a:solidFill>
                  <a:srgbClr val="00297A"/>
                </a:solidFill>
              </a:rPr>
              <a:t>«Молитвослов» выполняет </a:t>
            </a:r>
            <a:br>
              <a:rPr lang="ru-RU" sz="2400" b="1" dirty="0" smtClean="0">
                <a:solidFill>
                  <a:srgbClr val="00297A"/>
                </a:solidFill>
              </a:rPr>
            </a:br>
            <a:r>
              <a:rPr lang="ru-RU" sz="2400" b="1" dirty="0" smtClean="0">
                <a:solidFill>
                  <a:srgbClr val="00297A"/>
                </a:solidFill>
              </a:rPr>
              <a:t>весьма важную задачу</a:t>
            </a:r>
            <a:endParaRPr lang="ru-RU" sz="2400" b="1" dirty="0">
              <a:solidFill>
                <a:srgbClr val="00297A"/>
              </a:solidFill>
            </a:endParaRPr>
          </a:p>
        </p:txBody>
      </p:sp>
      <p:sp>
        <p:nvSpPr>
          <p:cNvPr id="4" name="Содержимое 3"/>
          <p:cNvSpPr>
            <a:spLocks noGrp="1"/>
          </p:cNvSpPr>
          <p:nvPr>
            <p:ph sz="half" idx="2"/>
          </p:nvPr>
        </p:nvSpPr>
        <p:spPr>
          <a:xfrm>
            <a:off x="4648200" y="1295400"/>
            <a:ext cx="4038600" cy="4830763"/>
          </a:xfrm>
        </p:spPr>
        <p:txBody>
          <a:bodyPr>
            <a:normAutofit fontScale="85000" lnSpcReduction="10000"/>
          </a:bodyPr>
          <a:lstStyle/>
          <a:p>
            <a:pPr>
              <a:buNone/>
            </a:pPr>
            <a:r>
              <a:rPr lang="ru-RU" dirty="0" smtClean="0">
                <a:solidFill>
                  <a:srgbClr val="002060"/>
                </a:solidFill>
              </a:rPr>
              <a:t>Отвечая на главные вопросы, он побуждает к упорным занятиям, так как все в нем задумано и выполнено с единственной целью – побудить читателя к дальнейшему духовному росту</a:t>
            </a:r>
          </a:p>
          <a:p>
            <a:pPr>
              <a:buNone/>
            </a:pPr>
            <a:r>
              <a:rPr lang="ru-RU" dirty="0" smtClean="0">
                <a:solidFill>
                  <a:srgbClr val="002060"/>
                </a:solidFill>
              </a:rPr>
              <a:t>У него нет возрастных ограничений или предпочтений.  </a:t>
            </a:r>
          </a:p>
          <a:p>
            <a:pPr>
              <a:buNone/>
            </a:pPr>
            <a:r>
              <a:rPr lang="ru-RU" dirty="0" smtClean="0">
                <a:solidFill>
                  <a:srgbClr val="002060"/>
                </a:solidFill>
              </a:rPr>
              <a:t>Все в нем просто и ясно</a:t>
            </a:r>
          </a:p>
          <a:p>
            <a:endParaRPr lang="ru-RU" dirty="0"/>
          </a:p>
        </p:txBody>
      </p:sp>
      <p:sp>
        <p:nvSpPr>
          <p:cNvPr id="6" name="Содержимое 5"/>
          <p:cNvSpPr>
            <a:spLocks noGrp="1"/>
          </p:cNvSpPr>
          <p:nvPr>
            <p:ph sz="half" idx="1"/>
          </p:nvPr>
        </p:nvSpPr>
        <p:spPr>
          <a:xfrm>
            <a:off x="228600" y="1447800"/>
            <a:ext cx="4038600" cy="5029200"/>
          </a:xfrm>
        </p:spPr>
        <p:txBody>
          <a:bodyPr>
            <a:normAutofit fontScale="85000" lnSpcReduction="10000"/>
          </a:bodyPr>
          <a:lstStyle/>
          <a:p>
            <a:pPr>
              <a:buNone/>
            </a:pPr>
            <a:r>
              <a:rPr lang="ru-RU" dirty="0" smtClean="0">
                <a:solidFill>
                  <a:srgbClr val="002060"/>
                </a:solidFill>
              </a:rPr>
              <a:t>Он ненавязчиво и вместе с тем последовательно дает первоначальные знания и закрепляет их</a:t>
            </a:r>
          </a:p>
          <a:p>
            <a:pPr>
              <a:buNone/>
            </a:pPr>
            <a:r>
              <a:rPr lang="ru-RU" dirty="0" smtClean="0">
                <a:solidFill>
                  <a:srgbClr val="002060"/>
                </a:solidFill>
              </a:rPr>
              <a:t>Будучи первой духовной книгой для начинающих, «Молитвослов» становится одновременно и учителем</a:t>
            </a:r>
          </a:p>
          <a:p>
            <a:pPr>
              <a:buNone/>
            </a:pPr>
            <a:r>
              <a:rPr lang="ru-RU" dirty="0" smtClean="0">
                <a:solidFill>
                  <a:srgbClr val="002060"/>
                </a:solidFill>
              </a:rPr>
              <a:t>Он прививает читателю </a:t>
            </a:r>
            <a:r>
              <a:rPr lang="ru-RU" b="1" dirty="0" smtClean="0">
                <a:solidFill>
                  <a:srgbClr val="C00000"/>
                </a:solidFill>
              </a:rPr>
              <a:t>базовые навыки внимания и понимания </a:t>
            </a:r>
            <a:r>
              <a:rPr lang="ru-RU" dirty="0" smtClean="0">
                <a:solidFill>
                  <a:srgbClr val="002060"/>
                </a:solidFill>
              </a:rPr>
              <a:t>при чтении молитвенного правила</a:t>
            </a:r>
            <a:endParaRPr lang="ru-RU" dirty="0">
              <a:solidFill>
                <a:srgbClr val="002060"/>
              </a:solidFill>
            </a:endParaRPr>
          </a:p>
        </p:txBody>
      </p:sp>
      <p:sp>
        <p:nvSpPr>
          <p:cNvPr id="5" name="Прямоугольник 4"/>
          <p:cNvSpPr/>
          <p:nvPr/>
        </p:nvSpPr>
        <p:spPr>
          <a:xfrm>
            <a:off x="4876800" y="2286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5410200" y="3810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6172200" y="2286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7400" y="152400"/>
            <a:ext cx="6629400" cy="1143000"/>
          </a:xfrm>
        </p:spPr>
        <p:txBody>
          <a:bodyPr>
            <a:noAutofit/>
          </a:bodyPr>
          <a:lstStyle/>
          <a:p>
            <a:r>
              <a:rPr lang="ru-RU" sz="2800" b="1" dirty="0" smtClean="0">
                <a:solidFill>
                  <a:srgbClr val="00297A"/>
                </a:solidFill>
              </a:rPr>
              <a:t>«Молитвослов» соединяет в себе </a:t>
            </a:r>
            <a:br>
              <a:rPr lang="ru-RU" sz="2800" b="1" dirty="0" smtClean="0">
                <a:solidFill>
                  <a:srgbClr val="00297A"/>
                </a:solidFill>
              </a:rPr>
            </a:br>
            <a:r>
              <a:rPr lang="ru-RU" sz="2800" b="1" dirty="0" smtClean="0">
                <a:solidFill>
                  <a:srgbClr val="00297A"/>
                </a:solidFill>
              </a:rPr>
              <a:t>три неотъемлемые части</a:t>
            </a:r>
            <a:endParaRPr lang="ru-RU" sz="2800" b="1" dirty="0">
              <a:solidFill>
                <a:srgbClr val="00297A"/>
              </a:solidFill>
            </a:endParaRPr>
          </a:p>
        </p:txBody>
      </p:sp>
      <p:sp>
        <p:nvSpPr>
          <p:cNvPr id="3" name="Содержимое 2"/>
          <p:cNvSpPr>
            <a:spLocks noGrp="1"/>
          </p:cNvSpPr>
          <p:nvPr>
            <p:ph idx="1"/>
          </p:nvPr>
        </p:nvSpPr>
        <p:spPr>
          <a:xfrm>
            <a:off x="457200" y="1447800"/>
            <a:ext cx="8229600" cy="2590800"/>
          </a:xfrm>
        </p:spPr>
        <p:txBody>
          <a:bodyPr>
            <a:normAutofit/>
          </a:bodyPr>
          <a:lstStyle/>
          <a:p>
            <a:pPr marL="457200" indent="-457200">
              <a:buFont typeface="+mj-lt"/>
              <a:buAutoNum type="arabicPeriod"/>
            </a:pPr>
            <a:r>
              <a:rPr lang="ru-RU" sz="2400" dirty="0" smtClean="0">
                <a:solidFill>
                  <a:srgbClr val="002060"/>
                </a:solidFill>
              </a:rPr>
              <a:t>собственно</a:t>
            </a:r>
            <a:r>
              <a:rPr lang="ru-RU" sz="2400" b="1" dirty="0" smtClean="0">
                <a:solidFill>
                  <a:srgbClr val="002060"/>
                </a:solidFill>
              </a:rPr>
              <a:t> молитвослов с толкованием молитв</a:t>
            </a:r>
          </a:p>
          <a:p>
            <a:pPr marL="457200" indent="-457200">
              <a:buFont typeface="+mj-lt"/>
              <a:buAutoNum type="arabicPeriod"/>
            </a:pPr>
            <a:r>
              <a:rPr lang="ru-RU" sz="2400" b="1" dirty="0" smtClean="0">
                <a:solidFill>
                  <a:srgbClr val="002060"/>
                </a:solidFill>
              </a:rPr>
              <a:t>рабочую тетрадь</a:t>
            </a:r>
            <a:r>
              <a:rPr lang="ru-RU" sz="2400" dirty="0" smtClean="0">
                <a:solidFill>
                  <a:srgbClr val="002060"/>
                </a:solidFill>
              </a:rPr>
              <a:t>, где читатель может выполнять самостоятельную работу, закрепляющую основные знания, и</a:t>
            </a:r>
          </a:p>
          <a:p>
            <a:pPr marL="457200" indent="-457200">
              <a:buFont typeface="+mj-lt"/>
              <a:buAutoNum type="arabicPeriod"/>
            </a:pPr>
            <a:r>
              <a:rPr lang="ru-RU" sz="2400" b="1" dirty="0" smtClean="0">
                <a:solidFill>
                  <a:srgbClr val="002060"/>
                </a:solidFill>
              </a:rPr>
              <a:t>молитвенную памятку</a:t>
            </a:r>
            <a:r>
              <a:rPr lang="ru-RU" sz="2400" dirty="0" smtClean="0">
                <a:solidFill>
                  <a:srgbClr val="002060"/>
                </a:solidFill>
              </a:rPr>
              <a:t>, над которой читатель тоже должен самостоятельно поработать</a:t>
            </a:r>
          </a:p>
          <a:p>
            <a:pPr>
              <a:buNone/>
            </a:pPr>
            <a:endParaRPr lang="ru-RU" dirty="0"/>
          </a:p>
        </p:txBody>
      </p:sp>
      <p:sp>
        <p:nvSpPr>
          <p:cNvPr id="4" name="Прямоугольник 3"/>
          <p:cNvSpPr/>
          <p:nvPr/>
        </p:nvSpPr>
        <p:spPr>
          <a:xfrm>
            <a:off x="228600" y="2286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685800" y="3810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447800" y="228600"/>
            <a:ext cx="914400" cy="914400"/>
          </a:xfrm>
          <a:prstGeom prst="rect">
            <a:avLst/>
          </a:prstGeom>
          <a:solidFill>
            <a:srgbClr val="E9EF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28600" y="4191000"/>
            <a:ext cx="8763000" cy="2431435"/>
          </a:xfrm>
          <a:prstGeom prst="rect">
            <a:avLst/>
          </a:prstGeom>
        </p:spPr>
        <p:txBody>
          <a:bodyPr wrap="square">
            <a:spAutoFit/>
          </a:bodyPr>
          <a:lstStyle/>
          <a:p>
            <a:pPr lvl="0">
              <a:buNone/>
            </a:pPr>
            <a:r>
              <a:rPr lang="ru-RU" sz="2400" b="1" dirty="0" smtClean="0">
                <a:solidFill>
                  <a:srgbClr val="002060"/>
                </a:solidFill>
              </a:rPr>
              <a:t>Молитвослов приучает к             </a:t>
            </a:r>
          </a:p>
          <a:p>
            <a:pPr lvl="0">
              <a:buNone/>
            </a:pPr>
            <a:r>
              <a:rPr lang="ru-RU" sz="2400" b="1" dirty="0" smtClean="0">
                <a:solidFill>
                  <a:srgbClr val="002060"/>
                </a:solidFill>
              </a:rPr>
              <a:t>                               внимательному чтению </a:t>
            </a:r>
          </a:p>
          <a:p>
            <a:pPr lvl="0">
              <a:buNone/>
            </a:pPr>
            <a:r>
              <a:rPr lang="ru-RU" sz="2400" b="1" dirty="0" smtClean="0">
                <a:solidFill>
                  <a:srgbClr val="002060"/>
                </a:solidFill>
              </a:rPr>
              <a:t>                               и пониманию смысла слов</a:t>
            </a:r>
          </a:p>
          <a:p>
            <a:pPr lvl="0">
              <a:buFont typeface="Wingdings" pitchFamily="2" charset="2"/>
              <a:buChar char="§"/>
            </a:pPr>
            <a:r>
              <a:rPr lang="ru-RU" dirty="0" smtClean="0">
                <a:solidFill>
                  <a:srgbClr val="002060"/>
                </a:solidFill>
              </a:rPr>
              <a:t>  </a:t>
            </a:r>
            <a:r>
              <a:rPr lang="ru-RU" sz="2000" dirty="0" smtClean="0">
                <a:solidFill>
                  <a:srgbClr val="002060"/>
                </a:solidFill>
              </a:rPr>
              <a:t>Позволяет давать дополнительную информацию по теме обсуждения </a:t>
            </a:r>
          </a:p>
          <a:p>
            <a:pPr lvl="0"/>
            <a:r>
              <a:rPr lang="ru-RU" sz="2000" dirty="0" smtClean="0">
                <a:solidFill>
                  <a:srgbClr val="002060"/>
                </a:solidFill>
              </a:rPr>
              <a:t>    в  зависимости от интереса аудитории  (обучающегося)</a:t>
            </a:r>
          </a:p>
          <a:p>
            <a:pPr lvl="0">
              <a:buFont typeface="Wingdings" pitchFamily="2" charset="2"/>
              <a:buChar char="§"/>
            </a:pPr>
            <a:r>
              <a:rPr lang="ru-RU" sz="2000" dirty="0" smtClean="0">
                <a:solidFill>
                  <a:srgbClr val="002060"/>
                </a:solidFill>
              </a:rPr>
              <a:t>  Позволяет адаптировать дополнительное - пояснительное содержание </a:t>
            </a:r>
          </a:p>
          <a:p>
            <a:pPr lvl="0"/>
            <a:r>
              <a:rPr lang="ru-RU" sz="2000" dirty="0" smtClean="0">
                <a:solidFill>
                  <a:srgbClr val="002060"/>
                </a:solidFill>
              </a:rPr>
              <a:t>    к уровню аудитории (обучающегося)</a:t>
            </a:r>
          </a:p>
        </p:txBody>
      </p:sp>
      <p:pic>
        <p:nvPicPr>
          <p:cNvPr id="8" name="Picture 2" descr="D:\О.А\ДИВИНАР РИСУНКИ\рис. 13 див\спираль методики.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29400" y="3581400"/>
            <a:ext cx="1938338" cy="1676400"/>
          </a:xfrm>
          <a:prstGeom prst="rect">
            <a:avLst/>
          </a:prstGeom>
          <a:noFill/>
          <a:effectLst>
            <a:softEdge rad="6350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aster\AppData\Roaming\QIP\Profiles\oduvanchik.mtv2000@yandex.ru\RcvdFiles\Sam_samstepan@qip.ru\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ster\AppData\Roaming\QIP\Profiles\oduvanchik.mtv2000@yandex.ru\RcvdFiles\Sam_samstepan@qip.ru\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aster\AppData\Roaming\QIP\Profiles\oduvanchik.mtv2000@yandex.ru\RcvdFiles\Sam_samstepan@qip.ru\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2000"/>
          </a:xfrm>
          <a:noFill/>
        </p:spPr>
        <p:txBody>
          <a:bodyPr>
            <a:noAutofit/>
          </a:bodyPr>
          <a:lstStyle/>
          <a:p>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u="sng" dirty="0" smtClean="0"/>
              <a:t>Практическое занятие</a:t>
            </a:r>
            <a:r>
              <a:rPr lang="ru-RU" sz="2400" dirty="0" smtClean="0"/>
              <a:t/>
            </a:r>
            <a:br>
              <a:rPr lang="ru-RU" sz="2400" dirty="0" smtClean="0"/>
            </a:br>
            <a:r>
              <a:rPr lang="ru-RU" sz="2400" dirty="0" smtClean="0"/>
              <a:t/>
            </a:r>
            <a:br>
              <a:rPr lang="ru-RU" sz="2400" dirty="0" smtClean="0"/>
            </a:br>
            <a:r>
              <a:rPr lang="ru-RU" sz="2800" dirty="0" smtClean="0"/>
              <a:t/>
            </a:r>
            <a:br>
              <a:rPr lang="ru-RU" sz="2800" dirty="0" smtClean="0"/>
            </a:br>
            <a:r>
              <a:rPr lang="ru-RU" sz="2400" dirty="0" smtClean="0"/>
              <a:t> </a:t>
            </a:r>
            <a:br>
              <a:rPr lang="ru-RU" sz="2400" dirty="0" smtClean="0"/>
            </a:br>
            <a:r>
              <a:rPr lang="ru-RU" sz="2400" dirty="0" smtClean="0"/>
              <a:t/>
            </a:r>
            <a:br>
              <a:rPr lang="ru-RU" sz="2400" dirty="0" smtClean="0"/>
            </a:br>
            <a:endParaRPr lang="ru-RU" sz="2400" dirty="0"/>
          </a:p>
        </p:txBody>
      </p:sp>
      <p:pic>
        <p:nvPicPr>
          <p:cNvPr id="4" name="Picture 2" descr="annunciation_2006"/>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895600" y="3429000"/>
            <a:ext cx="3112888" cy="3078163"/>
          </a:xfrm>
          <a:prstGeom prst="rect">
            <a:avLst/>
          </a:prstGeom>
          <a:noFill/>
          <a:ln w="9525">
            <a:noFill/>
            <a:miter lim="800000"/>
            <a:headEnd/>
            <a:tailEnd/>
          </a:ln>
        </p:spPr>
      </p:pic>
      <p:sp>
        <p:nvSpPr>
          <p:cNvPr id="5" name="Заголовок 1"/>
          <p:cNvSpPr txBox="1">
            <a:spLocks/>
          </p:cNvSpPr>
          <p:nvPr/>
        </p:nvSpPr>
        <p:spPr>
          <a:xfrm>
            <a:off x="381000" y="1600200"/>
            <a:ext cx="8229600" cy="1630362"/>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r>
              <a:rPr kumimoji="0" lang="ru-RU" sz="2400" b="1" i="1" u="none" strike="noStrike" kern="1200" cap="none" spc="0" normalizeH="0" baseline="0" noProof="0" dirty="0" smtClean="0">
                <a:ln>
                  <a:noFill/>
                </a:ln>
                <a:solidFill>
                  <a:schemeClr val="tx1"/>
                </a:solidFill>
                <a:effectLst/>
                <a:uLnTx/>
                <a:uFillTx/>
                <a:latin typeface="+mj-lt"/>
                <a:ea typeface="+mj-ea"/>
                <a:cs typeface="+mj-cs"/>
              </a:rPr>
              <a:t>Богородице </a:t>
            </a:r>
            <a:r>
              <a:rPr kumimoji="0" lang="ru-RU" sz="2400" b="1" i="1" u="none" strike="noStrike" kern="1200" cap="none" spc="0" normalizeH="0" baseline="0" noProof="0" dirty="0" err="1" smtClean="0">
                <a:ln>
                  <a:noFill/>
                </a:ln>
                <a:solidFill>
                  <a:schemeClr val="tx1"/>
                </a:solidFill>
                <a:effectLst/>
                <a:uLnTx/>
                <a:uFillTx/>
                <a:latin typeface="+mj-lt"/>
                <a:ea typeface="+mj-ea"/>
                <a:cs typeface="+mj-cs"/>
              </a:rPr>
              <a:t>Дево</a:t>
            </a:r>
            <a:r>
              <a:rPr kumimoji="0" lang="ru-RU" sz="2400" b="1" i="1" u="none" strike="noStrike" kern="1200" cap="none" spc="0" normalizeH="0" baseline="0" noProof="0" dirty="0" smtClean="0">
                <a:ln>
                  <a:noFill/>
                </a:ln>
                <a:solidFill>
                  <a:schemeClr val="tx1"/>
                </a:solidFill>
                <a:effectLst/>
                <a:uLnTx/>
                <a:uFillTx/>
                <a:latin typeface="+mj-lt"/>
                <a:ea typeface="+mj-ea"/>
                <a:cs typeface="+mj-cs"/>
              </a:rPr>
              <a:t>, радуйся, Благодатная </a:t>
            </a:r>
            <a:r>
              <a:rPr kumimoji="0" lang="ru-RU" sz="2400" b="1" i="1" u="none" strike="noStrike" kern="1200" cap="none" spc="0" normalizeH="0" baseline="0" noProof="0" dirty="0" err="1" smtClean="0">
                <a:ln>
                  <a:noFill/>
                </a:ln>
                <a:solidFill>
                  <a:schemeClr val="tx1"/>
                </a:solidFill>
                <a:effectLst/>
                <a:uLnTx/>
                <a:uFillTx/>
                <a:latin typeface="+mj-lt"/>
                <a:ea typeface="+mj-ea"/>
                <a:cs typeface="+mj-cs"/>
              </a:rPr>
              <a:t>Марие</a:t>
            </a:r>
            <a:r>
              <a:rPr kumimoji="0" lang="ru-RU" sz="2400" b="1" i="1" u="none" strike="noStrike" kern="1200" cap="none" spc="0" normalizeH="0" baseline="0" noProof="0" dirty="0" smtClean="0">
                <a:ln>
                  <a:noFill/>
                </a:ln>
                <a:solidFill>
                  <a:schemeClr val="tx1"/>
                </a:solidFill>
                <a:effectLst/>
                <a:uLnTx/>
                <a:uFillTx/>
                <a:latin typeface="+mj-lt"/>
                <a:ea typeface="+mj-ea"/>
                <a:cs typeface="+mj-cs"/>
              </a:rPr>
              <a:t>, Господь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1" i="1" u="none" strike="noStrike" kern="1200" cap="none" spc="0" normalizeH="0" baseline="0" noProof="0" dirty="0" smtClean="0">
                <a:ln>
                  <a:noFill/>
                </a:ln>
                <a:solidFill>
                  <a:schemeClr val="tx1"/>
                </a:solidFill>
                <a:effectLst/>
                <a:uLnTx/>
                <a:uFillTx/>
                <a:latin typeface="+mj-lt"/>
                <a:ea typeface="+mj-ea"/>
                <a:cs typeface="+mj-cs"/>
              </a:rPr>
              <a:t>с Тобою, благословенна Ты в женах, и благословен плод чрева Твоего, яко Спаса родила </a:t>
            </a:r>
            <a:r>
              <a:rPr kumimoji="0" lang="ru-RU" sz="2400" b="1" i="1" u="none" strike="noStrike" kern="1200" cap="none" spc="0" normalizeH="0" baseline="0" noProof="0" dirty="0" err="1" smtClean="0">
                <a:ln>
                  <a:noFill/>
                </a:ln>
                <a:solidFill>
                  <a:schemeClr val="tx1"/>
                </a:solidFill>
                <a:effectLst/>
                <a:uLnTx/>
                <a:uFillTx/>
                <a:latin typeface="+mj-lt"/>
                <a:ea typeface="+mj-ea"/>
                <a:cs typeface="+mj-cs"/>
              </a:rPr>
              <a:t>еси</a:t>
            </a:r>
            <a:r>
              <a:rPr kumimoji="0" lang="ru-RU" sz="2400" b="1" i="1" u="none" strike="noStrike" kern="1200" cap="none" spc="0" normalizeH="0" baseline="0" noProof="0" dirty="0" smtClean="0">
                <a:ln>
                  <a:noFill/>
                </a:ln>
                <a:solidFill>
                  <a:schemeClr val="tx1"/>
                </a:solidFill>
                <a:effectLst/>
                <a:uLnTx/>
                <a:uFillTx/>
                <a:latin typeface="+mj-lt"/>
                <a:ea typeface="+mj-ea"/>
                <a:cs typeface="+mj-cs"/>
              </a:rPr>
              <a:t> душ наших</a:t>
            </a:r>
            <a:r>
              <a:rPr kumimoji="0" lang="ru-RU" sz="2400" b="1" i="0" u="none" strike="noStrike" kern="1200" cap="none" spc="0" normalizeH="0" baseline="0" noProof="0" dirty="0" smtClean="0">
                <a:ln>
                  <a:noFill/>
                </a:ln>
                <a:solidFill>
                  <a:schemeClr val="tx1"/>
                </a:solidFill>
                <a:effectLst/>
                <a:uLnTx/>
                <a:uFillTx/>
                <a:latin typeface="+mj-lt"/>
                <a:ea typeface="+mj-ea"/>
                <a:cs typeface="+mj-cs"/>
              </a:rPr>
              <a:t>.</a:t>
            </a: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endParaRPr kumimoji="0" lang="ru-RU"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Заголовок 1"/>
          <p:cNvSpPr txBox="1">
            <a:spLocks/>
          </p:cNvSpPr>
          <p:nvPr/>
        </p:nvSpPr>
        <p:spPr>
          <a:xfrm>
            <a:off x="0" y="685800"/>
            <a:ext cx="9144000" cy="838200"/>
          </a:xfrm>
          <a:prstGeom prst="rect">
            <a:avLst/>
          </a:prstGeom>
          <a:solidFill>
            <a:schemeClr val="tx2">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r>
              <a:rPr kumimoji="0" lang="ru-RU" sz="2800" b="0" i="0" u="none" strike="noStrike" kern="1200" cap="none" spc="0" normalizeH="0" baseline="0" noProof="0" dirty="0" smtClean="0">
                <a:ln>
                  <a:noFill/>
                </a:ln>
                <a:solidFill>
                  <a:schemeClr val="tx1"/>
                </a:solidFill>
                <a:effectLst/>
                <a:uLnTx/>
                <a:uFillTx/>
                <a:latin typeface="+mj-lt"/>
                <a:ea typeface="+mj-ea"/>
                <a:cs typeface="+mj-cs"/>
              </a:rPr>
              <a:t>Ангельское приветствие Богородице</a:t>
            </a:r>
            <a:br>
              <a:rPr kumimoji="0" lang="ru-RU" sz="2800" b="0" i="0" u="none" strike="noStrike" kern="1200" cap="none" spc="0" normalizeH="0" baseline="0" noProof="0" dirty="0" smtClean="0">
                <a:ln>
                  <a:noFill/>
                </a:ln>
                <a:solidFill>
                  <a:schemeClr val="tx1"/>
                </a:solidFill>
                <a:effectLst/>
                <a:uLnTx/>
                <a:uFillTx/>
                <a:latin typeface="+mj-lt"/>
                <a:ea typeface="+mj-ea"/>
                <a:cs typeface="+mj-cs"/>
              </a:rPr>
            </a:br>
            <a:r>
              <a:rPr kumimoji="0" lang="ru-RU" sz="2400" b="0" i="0" u="none" strike="noStrike" kern="1200" cap="none" spc="0" normalizeH="0" baseline="0" noProof="0" dirty="0" smtClean="0">
                <a:ln>
                  <a:noFill/>
                </a:ln>
                <a:solidFill>
                  <a:schemeClr val="tx1"/>
                </a:solidFill>
                <a:effectLst/>
                <a:uLnTx/>
                <a:uFillTx/>
                <a:latin typeface="+mj-lt"/>
                <a:ea typeface="+mj-ea"/>
                <a:cs typeface="+mj-cs"/>
              </a:rPr>
              <a:t>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r>
              <a:rPr kumimoji="0" lang="ru-RU" sz="2400" b="0" i="0" u="none" strike="noStrike" kern="1200" cap="none" spc="0" normalizeH="0" baseline="0" noProof="0" dirty="0" smtClean="0">
                <a:ln>
                  <a:noFill/>
                </a:ln>
                <a:solidFill>
                  <a:schemeClr val="tx1"/>
                </a:solidFill>
                <a:effectLst/>
                <a:uLnTx/>
                <a:uFillTx/>
                <a:latin typeface="+mj-lt"/>
                <a:ea typeface="+mj-ea"/>
                <a:cs typeface="+mj-cs"/>
              </a:rPr>
              <a:t/>
            </a:r>
            <a:br>
              <a:rPr kumimoji="0" lang="ru-RU" sz="2400" b="0" i="0" u="none" strike="noStrike" kern="1200" cap="none" spc="0" normalizeH="0" baseline="0" noProof="0" dirty="0" smtClean="0">
                <a:ln>
                  <a:noFill/>
                </a:ln>
                <a:solidFill>
                  <a:schemeClr val="tx1"/>
                </a:solidFill>
                <a:effectLst/>
                <a:uLnTx/>
                <a:uFillTx/>
                <a:latin typeface="+mj-lt"/>
                <a:ea typeface="+mj-ea"/>
                <a:cs typeface="+mj-cs"/>
              </a:rPr>
            </a:br>
            <a:endParaRPr kumimoji="0" lang="ru-RU"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685800"/>
          </a:xfrm>
          <a:solidFill>
            <a:schemeClr val="tx2">
              <a:lumMod val="20000"/>
              <a:lumOff val="80000"/>
            </a:schemeClr>
          </a:solidFill>
        </p:spPr>
        <p:txBody>
          <a:bodyPr>
            <a:normAutofit fontScale="90000"/>
          </a:bodyPr>
          <a:lstStyle/>
          <a:p>
            <a:r>
              <a:rPr lang="ru-RU" b="1" u="sng" dirty="0" smtClean="0"/>
              <a:t/>
            </a:r>
            <a:br>
              <a:rPr lang="ru-RU" b="1" u="sng" dirty="0" smtClean="0"/>
            </a:br>
            <a:r>
              <a:rPr lang="ru-RU" sz="3100" b="1" u="sng" dirty="0" smtClean="0"/>
              <a:t>Пояснение</a:t>
            </a:r>
            <a:r>
              <a:rPr lang="ru-RU" sz="3100" b="1" i="1" u="sng" dirty="0" smtClean="0"/>
              <a:t/>
            </a:r>
            <a:br>
              <a:rPr lang="ru-RU" sz="3100" b="1" i="1" u="sng" dirty="0" smtClean="0"/>
            </a:br>
            <a:r>
              <a:rPr lang="ru-RU" sz="3100" dirty="0" smtClean="0"/>
              <a:t/>
            </a:r>
            <a:br>
              <a:rPr lang="ru-RU" sz="3100" dirty="0" smtClean="0"/>
            </a:br>
            <a:endParaRPr lang="ru-RU" sz="3100" dirty="0"/>
          </a:p>
        </p:txBody>
      </p:sp>
      <p:sp>
        <p:nvSpPr>
          <p:cNvPr id="3" name="Содержимое 2"/>
          <p:cNvSpPr>
            <a:spLocks noGrp="1"/>
          </p:cNvSpPr>
          <p:nvPr>
            <p:ph idx="1"/>
          </p:nvPr>
        </p:nvSpPr>
        <p:spPr>
          <a:xfrm>
            <a:off x="304800" y="990600"/>
            <a:ext cx="8839200" cy="5867400"/>
          </a:xfrm>
        </p:spPr>
        <p:txBody>
          <a:bodyPr>
            <a:normAutofit fontScale="47500" lnSpcReduction="20000"/>
          </a:bodyPr>
          <a:lstStyle/>
          <a:p>
            <a:pPr>
              <a:buNone/>
            </a:pPr>
            <a:endParaRPr lang="ru-RU" sz="4400" dirty="0" smtClean="0"/>
          </a:p>
          <a:p>
            <a:pPr>
              <a:buNone/>
            </a:pPr>
            <a:r>
              <a:rPr lang="ru-RU" sz="4400" dirty="0" smtClean="0"/>
              <a:t>Молитва эта к Пресвятой Богородице, которую мы называем Благодатною, то есть исполненною благодати Святого Духа, и благословенною из всех женщин, потому что от Нее благоволил, или пожелал, родиться Спаситель наш Иисус Христос, Сын Божий.</a:t>
            </a:r>
          </a:p>
          <a:p>
            <a:pPr>
              <a:buNone/>
            </a:pPr>
            <a:r>
              <a:rPr lang="ru-RU" sz="4400" dirty="0" smtClean="0"/>
              <a:t>Молитва эта называется еще ангельским приветствием, так как в ней есть слова ангела (Архангела Гавриила): </a:t>
            </a:r>
            <a:r>
              <a:rPr lang="ru-RU" sz="4400" b="1" dirty="0" smtClean="0"/>
              <a:t>радуйся, Благодатная Мария, Господь с Тобою: благословенна Ты в женах, – </a:t>
            </a:r>
            <a:r>
              <a:rPr lang="ru-RU" sz="4400" dirty="0" smtClean="0"/>
              <a:t>которые он сказал Деве Марии, когда явился к Ней в город </a:t>
            </a:r>
            <a:r>
              <a:rPr lang="ru-RU" sz="4400" dirty="0" err="1" smtClean="0"/>
              <a:t>Назарет</a:t>
            </a:r>
            <a:r>
              <a:rPr lang="ru-RU" sz="4400" dirty="0" smtClean="0"/>
              <a:t>, чтобы возвестить Ей великую радость, что от Нее родится Спаситель мира. Так же – </a:t>
            </a:r>
            <a:r>
              <a:rPr lang="ru-RU" sz="4400" b="1" dirty="0" smtClean="0"/>
              <a:t>благословенна Ты в женах, и благословен плод чрева Твоего, </a:t>
            </a:r>
            <a:r>
              <a:rPr lang="ru-RU" sz="4400" dirty="0" smtClean="0"/>
              <a:t>сказала Деве Марии, при встрече с Нею, и праведная </a:t>
            </a:r>
            <a:r>
              <a:rPr lang="ru-RU" sz="4400" dirty="0" err="1" smtClean="0"/>
              <a:t>Елисавета</a:t>
            </a:r>
            <a:r>
              <a:rPr lang="ru-RU" sz="4400" dirty="0" smtClean="0"/>
              <a:t>, мать святого Иоанна Крестителя.</a:t>
            </a:r>
          </a:p>
          <a:p>
            <a:pPr>
              <a:buNone/>
            </a:pPr>
            <a:r>
              <a:rPr lang="ru-RU" sz="4400" b="1" dirty="0" smtClean="0"/>
              <a:t>Богородицею</a:t>
            </a:r>
            <a:r>
              <a:rPr lang="ru-RU" sz="4400" dirty="0" smtClean="0"/>
              <a:t> Дева Мария называется потому, что родившийся от Нее Иисус Христос есть истинный Бог наш.</a:t>
            </a:r>
          </a:p>
          <a:p>
            <a:pPr>
              <a:buNone/>
            </a:pPr>
            <a:r>
              <a:rPr lang="ru-RU" sz="4400" b="1" dirty="0" smtClean="0"/>
              <a:t>Девою</a:t>
            </a:r>
            <a:r>
              <a:rPr lang="ru-RU" sz="4400" dirty="0" smtClean="0"/>
              <a:t> называется потому, что Она до рождества Христова была Дева и в рождестве и после рождества осталась такою же, так как дала обет (обещание) Богу не выходить замуж, и, пребывая навсегда Девою, родила Сына Своего от Духа Святого чудесным образом.</a:t>
            </a:r>
          </a:p>
          <a:p>
            <a:pPr>
              <a:buNone/>
            </a:pPr>
            <a:endParaRPr lang="ru-RU" sz="3400" dirty="0" smtClean="0"/>
          </a:p>
          <a:p>
            <a:pPr>
              <a:buNone/>
            </a:pPr>
            <a:r>
              <a:rPr lang="ru-RU" dirty="0" smtClean="0"/>
              <a:t/>
            </a:r>
            <a:br>
              <a:rPr lang="ru-RU" dirty="0" smtClean="0"/>
            </a:br>
            <a:r>
              <a:rPr lang="ru-RU" dirty="0" smtClean="0"/>
              <a:t> </a:t>
            </a:r>
          </a:p>
          <a:p>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868362"/>
          </a:xfrm>
          <a:solidFill>
            <a:schemeClr val="accent6">
              <a:lumMod val="20000"/>
              <a:lumOff val="80000"/>
            </a:schemeClr>
          </a:solidFill>
        </p:spPr>
        <p:txBody>
          <a:bodyPr>
            <a:normAutofit/>
          </a:bodyPr>
          <a:lstStyle/>
          <a:p>
            <a:r>
              <a:rPr lang="ru-RU" sz="2800" b="1" dirty="0" smtClean="0"/>
              <a:t>Словарик</a:t>
            </a:r>
            <a:endParaRPr lang="ru-RU" sz="2800" b="1" dirty="0"/>
          </a:p>
        </p:txBody>
      </p:sp>
      <p:sp>
        <p:nvSpPr>
          <p:cNvPr id="3" name="Содержимое 2"/>
          <p:cNvSpPr>
            <a:spLocks noGrp="1"/>
          </p:cNvSpPr>
          <p:nvPr>
            <p:ph idx="1"/>
          </p:nvPr>
        </p:nvSpPr>
        <p:spPr/>
        <p:txBody>
          <a:bodyPr/>
          <a:lstStyle/>
          <a:p>
            <a:pPr>
              <a:buNone/>
            </a:pPr>
            <a:r>
              <a:rPr lang="ru-RU" b="1" dirty="0" smtClean="0"/>
              <a:t>Богородице </a:t>
            </a:r>
            <a:r>
              <a:rPr lang="ru-RU" dirty="0" smtClean="0"/>
              <a:t>- Богородица (родившая Бога); </a:t>
            </a:r>
            <a:r>
              <a:rPr lang="ru-RU" b="1" dirty="0" smtClean="0"/>
              <a:t>Благодатная </a:t>
            </a:r>
            <a:r>
              <a:rPr lang="ru-RU" dirty="0" smtClean="0"/>
              <a:t>- исполненная благодати Духа Святого; </a:t>
            </a:r>
            <a:r>
              <a:rPr lang="ru-RU" b="1" dirty="0" smtClean="0"/>
              <a:t>благословенна </a:t>
            </a:r>
            <a:r>
              <a:rPr lang="ru-RU" dirty="0" smtClean="0"/>
              <a:t>-прославлена или достойна прославления; </a:t>
            </a:r>
            <a:r>
              <a:rPr lang="ru-RU" b="1" dirty="0" smtClean="0"/>
              <a:t>в женах </a:t>
            </a:r>
            <a:r>
              <a:rPr lang="ru-RU" dirty="0" smtClean="0"/>
              <a:t>- между женами; </a:t>
            </a:r>
            <a:r>
              <a:rPr lang="ru-RU" b="1" dirty="0" smtClean="0"/>
              <a:t>плод чрева Твоего </a:t>
            </a:r>
            <a:r>
              <a:rPr lang="ru-RU" dirty="0" smtClean="0"/>
              <a:t>- родившийся от Тебя Иисус Христос; </a:t>
            </a:r>
            <a:r>
              <a:rPr lang="ru-RU" b="1" dirty="0" smtClean="0"/>
              <a:t>яко </a:t>
            </a:r>
            <a:r>
              <a:rPr lang="ru-RU" dirty="0" smtClean="0"/>
              <a:t>- потому что, так как; </a:t>
            </a:r>
            <a:r>
              <a:rPr lang="ru-RU" b="1" dirty="0" smtClean="0"/>
              <a:t>Спаса</a:t>
            </a:r>
            <a:r>
              <a:rPr lang="ru-RU" dirty="0" smtClean="0"/>
              <a:t> - Спасителя, </a:t>
            </a:r>
            <a:r>
              <a:rPr lang="ru-RU" b="1" dirty="0" smtClean="0"/>
              <a:t>радуйся -</a:t>
            </a:r>
            <a:r>
              <a:rPr lang="ru-RU" dirty="0" smtClean="0"/>
              <a:t> древнее приветствие, </a:t>
            </a:r>
            <a:r>
              <a:rPr lang="ru-RU" b="1" dirty="0" smtClean="0"/>
              <a:t>яко - </a:t>
            </a:r>
            <a:r>
              <a:rPr lang="ru-RU" dirty="0" smtClean="0"/>
              <a:t>так что,</a:t>
            </a:r>
            <a:r>
              <a:rPr lang="ru-RU" b="1" dirty="0" smtClean="0"/>
              <a:t>  </a:t>
            </a:r>
            <a:r>
              <a:rPr lang="ru-RU" b="1" dirty="0" err="1" smtClean="0"/>
              <a:t>еси</a:t>
            </a:r>
            <a:r>
              <a:rPr lang="ru-RU" dirty="0" smtClean="0"/>
              <a:t> - есть, существовать.</a:t>
            </a:r>
          </a:p>
          <a:p>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200"/>
            <a:ext cx="9144000" cy="715962"/>
          </a:xfrm>
          <a:solidFill>
            <a:schemeClr val="accent6">
              <a:lumMod val="20000"/>
              <a:lumOff val="80000"/>
            </a:schemeClr>
          </a:solidFill>
        </p:spPr>
        <p:txBody>
          <a:bodyPr>
            <a:normAutofit fontScale="90000"/>
          </a:bodyPr>
          <a:lstStyle/>
          <a:p>
            <a:r>
              <a:rPr lang="ru-RU" b="1" u="sng" dirty="0" smtClean="0"/>
              <a:t/>
            </a:r>
            <a:br>
              <a:rPr lang="ru-RU" b="1" u="sng" dirty="0" smtClean="0"/>
            </a:br>
            <a:r>
              <a:rPr lang="ru-RU" sz="3100" b="1" u="sng" dirty="0" smtClean="0"/>
              <a:t>Задание 12.2.  </a:t>
            </a:r>
            <a:r>
              <a:rPr lang="ru-RU" sz="3100" dirty="0" smtClean="0"/>
              <a:t/>
            </a:r>
            <a:br>
              <a:rPr lang="ru-RU" sz="3100" dirty="0" smtClean="0"/>
            </a:br>
            <a:endParaRPr lang="ru-RU" sz="3100" dirty="0"/>
          </a:p>
        </p:txBody>
      </p:sp>
      <p:sp>
        <p:nvSpPr>
          <p:cNvPr id="3" name="Содержимое 2"/>
          <p:cNvSpPr>
            <a:spLocks noGrp="1"/>
          </p:cNvSpPr>
          <p:nvPr>
            <p:ph idx="1"/>
          </p:nvPr>
        </p:nvSpPr>
        <p:spPr>
          <a:xfrm>
            <a:off x="457200" y="1524000"/>
            <a:ext cx="8229600" cy="4800600"/>
          </a:xfrm>
        </p:spPr>
        <p:txBody>
          <a:bodyPr>
            <a:normAutofit lnSpcReduction="10000"/>
          </a:bodyPr>
          <a:lstStyle/>
          <a:p>
            <a:pPr>
              <a:buNone/>
            </a:pPr>
            <a:r>
              <a:rPr lang="ru-RU" i="1" dirty="0" smtClean="0"/>
              <a:t> Попробуйте изложить по-русски смысл нижеприведенных   молитвенных фраз. </a:t>
            </a:r>
            <a:endParaRPr lang="ru-RU" dirty="0" smtClean="0"/>
          </a:p>
          <a:p>
            <a:pPr>
              <a:buNone/>
            </a:pPr>
            <a:r>
              <a:rPr lang="ru-RU" b="1" i="1" dirty="0" smtClean="0"/>
              <a:t> </a:t>
            </a:r>
            <a:endParaRPr lang="ru-RU" dirty="0" smtClean="0"/>
          </a:p>
          <a:p>
            <a:pPr>
              <a:buNone/>
            </a:pPr>
            <a:r>
              <a:rPr lang="ru-RU" b="1" dirty="0" smtClean="0"/>
              <a:t>благословен Плод чрева Твоего</a:t>
            </a:r>
          </a:p>
          <a:p>
            <a:pPr>
              <a:buNone/>
            </a:pPr>
            <a:r>
              <a:rPr lang="ru-RU" b="1" dirty="0" smtClean="0"/>
              <a:t>____________________________________</a:t>
            </a:r>
            <a:endParaRPr lang="ru-RU" dirty="0" smtClean="0"/>
          </a:p>
          <a:p>
            <a:pPr>
              <a:buNone/>
            </a:pPr>
            <a:endParaRPr lang="ru-RU" b="1" dirty="0" smtClean="0"/>
          </a:p>
          <a:p>
            <a:pPr>
              <a:buNone/>
            </a:pPr>
            <a:r>
              <a:rPr lang="ru-RU" b="1" dirty="0" smtClean="0"/>
              <a:t>яко Спаса родила </a:t>
            </a:r>
            <a:r>
              <a:rPr lang="ru-RU" b="1" dirty="0" err="1" smtClean="0"/>
              <a:t>еси</a:t>
            </a:r>
            <a:r>
              <a:rPr lang="ru-RU" b="1" dirty="0" smtClean="0"/>
              <a:t> душ наших</a:t>
            </a:r>
          </a:p>
          <a:p>
            <a:pPr>
              <a:buNone/>
            </a:pPr>
            <a:r>
              <a:rPr lang="ru-RU" b="1" dirty="0" smtClean="0"/>
              <a:t>____________________________________ </a:t>
            </a:r>
            <a:endParaRPr lang="ru-RU" dirty="0" smtClean="0"/>
          </a:p>
          <a:p>
            <a:pPr>
              <a:buNone/>
            </a:pPr>
            <a:r>
              <a:rPr lang="ru-RU" b="1" dirty="0" smtClean="0"/>
              <a:t> </a:t>
            </a:r>
            <a:endParaRPr lang="ru-RU" dirty="0" smtClean="0"/>
          </a:p>
          <a:p>
            <a:pPr>
              <a:buNone/>
            </a:pPr>
            <a:endParaRPr lang="ru-RU"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715962"/>
          </a:xfrm>
          <a:solidFill>
            <a:schemeClr val="accent6">
              <a:lumMod val="20000"/>
              <a:lumOff val="80000"/>
            </a:schemeClr>
          </a:solidFill>
        </p:spPr>
        <p:txBody>
          <a:bodyPr>
            <a:noAutofit/>
          </a:bodyPr>
          <a:lstStyle/>
          <a:p>
            <a:r>
              <a:rPr lang="ru-RU" sz="2800" b="1" u="sng" dirty="0" smtClean="0"/>
              <a:t/>
            </a:r>
            <a:br>
              <a:rPr lang="ru-RU" sz="2800" b="1" u="sng" dirty="0" smtClean="0"/>
            </a:br>
            <a:r>
              <a:rPr lang="ru-RU" sz="2800" b="1" u="sng" dirty="0" smtClean="0"/>
              <a:t>Задание 12.3.</a:t>
            </a:r>
            <a:r>
              <a:rPr lang="ru-RU" sz="2800" dirty="0" smtClean="0"/>
              <a:t/>
            </a:r>
            <a:br>
              <a:rPr lang="ru-RU" sz="2800" dirty="0" smtClean="0"/>
            </a:br>
            <a:endParaRPr lang="ru-RU" sz="2800" dirty="0"/>
          </a:p>
        </p:txBody>
      </p:sp>
      <p:sp>
        <p:nvSpPr>
          <p:cNvPr id="3" name="Содержимое 2"/>
          <p:cNvSpPr>
            <a:spLocks noGrp="1"/>
          </p:cNvSpPr>
          <p:nvPr>
            <p:ph idx="1"/>
          </p:nvPr>
        </p:nvSpPr>
        <p:spPr>
          <a:xfrm>
            <a:off x="457200" y="1600200"/>
            <a:ext cx="8229600" cy="4953000"/>
          </a:xfrm>
        </p:spPr>
        <p:txBody>
          <a:bodyPr>
            <a:normAutofit/>
          </a:bodyPr>
          <a:lstStyle/>
          <a:p>
            <a:pPr>
              <a:buNone/>
            </a:pPr>
            <a:r>
              <a:rPr lang="ru-RU" sz="2800" i="1" u="sng" dirty="0" smtClean="0"/>
              <a:t>Ответьте на вопросы</a:t>
            </a:r>
          </a:p>
          <a:p>
            <a:pPr>
              <a:buNone/>
            </a:pPr>
            <a:endParaRPr lang="ru-RU" sz="2800" i="1" dirty="0" smtClean="0"/>
          </a:p>
          <a:p>
            <a:pPr>
              <a:buNone/>
            </a:pPr>
            <a:endParaRPr lang="ru-RU" sz="2800" dirty="0" smtClean="0"/>
          </a:p>
          <a:p>
            <a:r>
              <a:rPr lang="ru-RU" i="1" dirty="0" smtClean="0"/>
              <a:t>Что значат слова: Богородице,  </a:t>
            </a:r>
            <a:r>
              <a:rPr lang="ru-RU" i="1" dirty="0" err="1" smtClean="0"/>
              <a:t>Дево</a:t>
            </a:r>
            <a:r>
              <a:rPr lang="ru-RU" i="1" dirty="0" smtClean="0"/>
              <a:t>? </a:t>
            </a:r>
          </a:p>
          <a:p>
            <a:pPr>
              <a:buNone/>
            </a:pPr>
            <a:endParaRPr lang="ru-RU" dirty="0" smtClean="0"/>
          </a:p>
          <a:p>
            <a:pPr lvl="0"/>
            <a:r>
              <a:rPr lang="ru-RU" i="1" dirty="0" smtClean="0"/>
              <a:t>Почему молитва эта называется ангельским приветствием? </a:t>
            </a:r>
            <a:endParaRPr lang="ru-RU" dirty="0" smtClean="0"/>
          </a:p>
          <a:p>
            <a:pPr>
              <a:buNone/>
            </a:pPr>
            <a:endParaRPr lang="ru-RU" dirty="0" smtClean="0"/>
          </a:p>
          <a:p>
            <a:pPr>
              <a:buNone/>
            </a:pP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4648200" y="990601"/>
            <a:ext cx="4038600" cy="5867400"/>
          </a:xfrm>
        </p:spPr>
        <p:txBody>
          <a:bodyPr/>
          <a:lstStyle/>
          <a:p>
            <a:pPr>
              <a:buNone/>
            </a:pPr>
            <a:r>
              <a:rPr lang="ru-RU" sz="3200" dirty="0" smtClean="0">
                <a:solidFill>
                  <a:srgbClr val="002060"/>
                </a:solidFill>
              </a:rPr>
              <a:t>Церковь должна быть</a:t>
            </a:r>
          </a:p>
          <a:p>
            <a:pPr>
              <a:buNone/>
            </a:pPr>
            <a:r>
              <a:rPr lang="ru-RU" sz="3200" dirty="0" smtClean="0">
                <a:solidFill>
                  <a:srgbClr val="002060"/>
                </a:solidFill>
              </a:rPr>
              <a:t>местом социальной </a:t>
            </a:r>
          </a:p>
          <a:p>
            <a:pPr>
              <a:buNone/>
            </a:pPr>
            <a:r>
              <a:rPr lang="ru-RU" sz="3200" dirty="0" smtClean="0">
                <a:solidFill>
                  <a:srgbClr val="002060"/>
                </a:solidFill>
              </a:rPr>
              <a:t>активности и </a:t>
            </a:r>
          </a:p>
          <a:p>
            <a:pPr>
              <a:buNone/>
            </a:pPr>
            <a:r>
              <a:rPr lang="ru-RU" sz="3200" dirty="0" smtClean="0">
                <a:solidFill>
                  <a:srgbClr val="002060"/>
                </a:solidFill>
              </a:rPr>
              <a:t>образовательных </a:t>
            </a:r>
          </a:p>
          <a:p>
            <a:pPr>
              <a:buNone/>
            </a:pPr>
            <a:r>
              <a:rPr lang="ru-RU" sz="3200" dirty="0" smtClean="0">
                <a:solidFill>
                  <a:srgbClr val="002060"/>
                </a:solidFill>
              </a:rPr>
              <a:t>проектов. </a:t>
            </a:r>
          </a:p>
          <a:p>
            <a:pPr>
              <a:buNone/>
            </a:pPr>
            <a:r>
              <a:rPr lang="ru-RU" sz="3200" dirty="0" smtClean="0">
                <a:solidFill>
                  <a:srgbClr val="002060"/>
                </a:solidFill>
              </a:rPr>
              <a:t>Вот так я вижу</a:t>
            </a:r>
          </a:p>
          <a:p>
            <a:pPr>
              <a:buNone/>
            </a:pPr>
            <a:r>
              <a:rPr lang="ru-RU" sz="3200" dirty="0" smtClean="0">
                <a:solidFill>
                  <a:srgbClr val="002060"/>
                </a:solidFill>
              </a:rPr>
              <a:t>будущее Православия</a:t>
            </a:r>
            <a:endParaRPr lang="ru-RU" dirty="0" smtClean="0">
              <a:solidFill>
                <a:srgbClr val="002060"/>
              </a:solidFill>
            </a:endParaRPr>
          </a:p>
          <a:p>
            <a:pPr>
              <a:buNone/>
            </a:pPr>
            <a:endParaRPr lang="ru-RU" dirty="0" smtClean="0"/>
          </a:p>
          <a:p>
            <a:pPr algn="ctr">
              <a:buNone/>
            </a:pPr>
            <a:r>
              <a:rPr lang="en-US" sz="1400" dirty="0" smtClean="0">
                <a:hlinkClick r:id="rId2"/>
              </a:rPr>
              <a:t>http://www.rg.ru/2013/09/02/patriah-site.html</a:t>
            </a:r>
            <a:endParaRPr lang="ru-RU" sz="1800" dirty="0"/>
          </a:p>
        </p:txBody>
      </p:sp>
      <p:pic>
        <p:nvPicPr>
          <p:cNvPr id="2050" name="Picture 2" descr="C:\Users\Master\Desktop\images.jpg"/>
          <p:cNvPicPr>
            <a:picLocks noGrp="1" noChangeAspect="1" noChangeArrowheads="1"/>
          </p:cNvPicPr>
          <p:nvPr>
            <p:ph sz="half" idx="1"/>
          </p:nvPr>
        </p:nvPicPr>
        <p:blipFill>
          <a:blip r:embed="rId3" cstate="print"/>
          <a:srcRect/>
          <a:stretch>
            <a:fillRect/>
          </a:stretch>
        </p:blipFill>
        <p:spPr bwMode="auto">
          <a:xfrm>
            <a:off x="533400" y="609600"/>
            <a:ext cx="3701142" cy="5181600"/>
          </a:xfrm>
          <a:prstGeom prst="rect">
            <a:avLst/>
          </a:prstGeom>
          <a:noFill/>
          <a:effectLst>
            <a:softEdge rad="63500"/>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одержимое 3"/>
          <p:cNvSpPr>
            <a:spLocks noGrp="1"/>
          </p:cNvSpPr>
          <p:nvPr>
            <p:ph idx="1"/>
          </p:nvPr>
        </p:nvSpPr>
        <p:spPr>
          <a:xfrm>
            <a:off x="3428992" y="3643314"/>
            <a:ext cx="5114932" cy="2043114"/>
          </a:xfrm>
        </p:spPr>
        <p:txBody>
          <a:bodyPr>
            <a:normAutofit/>
          </a:bodyPr>
          <a:lstStyle/>
          <a:p>
            <a:pPr algn="ctr">
              <a:buNone/>
            </a:pPr>
            <a:r>
              <a:rPr lang="en-US" sz="2400" dirty="0" smtClean="0">
                <a:solidFill>
                  <a:srgbClr val="002060"/>
                </a:solidFill>
                <a:hlinkClick r:id="rId3"/>
              </a:rPr>
              <a:t>sestrichest@mail.ru</a:t>
            </a:r>
            <a:endParaRPr lang="en-US" sz="2400" dirty="0" smtClean="0">
              <a:solidFill>
                <a:srgbClr val="002060"/>
              </a:solidFill>
            </a:endParaRPr>
          </a:p>
          <a:p>
            <a:pPr algn="ctr">
              <a:buNone/>
            </a:pPr>
            <a:r>
              <a:rPr lang="en-US" sz="2400" smtClean="0">
                <a:solidFill>
                  <a:srgbClr val="0040C0"/>
                </a:solidFill>
                <a:hlinkClick r:id="rId4"/>
              </a:rPr>
              <a:t>http</a:t>
            </a:r>
            <a:r>
              <a:rPr lang="en-US" sz="2400" dirty="0" smtClean="0">
                <a:solidFill>
                  <a:srgbClr val="0040C0"/>
                </a:solidFill>
                <a:hlinkClick r:id="rId4"/>
              </a:rPr>
              <a:t>://pokrov.orthodox.ru/</a:t>
            </a:r>
            <a:r>
              <a:rPr lang="ru-RU" sz="2400" dirty="0" smtClean="0">
                <a:solidFill>
                  <a:srgbClr val="0040C0"/>
                </a:solidFill>
              </a:rPr>
              <a:t> </a:t>
            </a:r>
          </a:p>
          <a:p>
            <a:pPr algn="ctr">
              <a:buNone/>
            </a:pPr>
            <a:endParaRPr lang="ru-RU" sz="4000" b="1" dirty="0">
              <a:solidFill>
                <a:srgbClr val="0040C0"/>
              </a:solidFill>
            </a:endParaRPr>
          </a:p>
        </p:txBody>
      </p:sp>
      <p:pic>
        <p:nvPicPr>
          <p:cNvPr id="5" name="Picture 2" descr="D:\фото\иконы\image00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a:xfrm>
            <a:off x="1066800" y="762000"/>
            <a:ext cx="2653427" cy="4907731"/>
          </a:xfrm>
          <a:prstGeom prst="rect">
            <a:avLst/>
          </a:prstGeom>
          <a:ln>
            <a:solidFill>
              <a:schemeClr val="accent1"/>
            </a:solidFill>
          </a:ln>
        </p:spPr>
      </p:pic>
      <p:sp>
        <p:nvSpPr>
          <p:cNvPr id="6" name="Заголовок 1"/>
          <p:cNvSpPr>
            <a:spLocks noGrp="1"/>
          </p:cNvSpPr>
          <p:nvPr>
            <p:ph type="title"/>
          </p:nvPr>
        </p:nvSpPr>
        <p:spPr>
          <a:xfrm>
            <a:off x="3733800" y="1295400"/>
            <a:ext cx="4495800" cy="1371600"/>
          </a:xfrm>
        </p:spPr>
        <p:txBody>
          <a:bodyPr rtlCol="0">
            <a:normAutofit fontScale="90000"/>
          </a:bodyPr>
          <a:lstStyle/>
          <a:p>
            <a:pPr eaLnBrk="1" fontAlgn="auto" hangingPunct="1">
              <a:spcAft>
                <a:spcPts val="0"/>
              </a:spcAft>
              <a:defRPr/>
            </a:pPr>
            <a:r>
              <a:rPr lang="ru-RU" dirty="0" smtClean="0">
                <a:solidFill>
                  <a:schemeClr val="tx2"/>
                </a:solidFill>
              </a:rPr>
              <a:t/>
            </a:r>
            <a:br>
              <a:rPr lang="ru-RU" dirty="0" smtClean="0">
                <a:solidFill>
                  <a:schemeClr val="tx2"/>
                </a:solidFill>
              </a:rPr>
            </a:br>
            <a:r>
              <a:rPr lang="ru-RU" sz="3600" b="1" dirty="0" smtClean="0">
                <a:solidFill>
                  <a:srgbClr val="0070C0"/>
                </a:solidFill>
                <a:latin typeface="+mn-lt"/>
                <a:ea typeface="+mn-ea"/>
                <a:cs typeface="+mn-cs"/>
              </a:rPr>
              <a:t>Благодарим </a:t>
            </a:r>
            <a:br>
              <a:rPr lang="ru-RU" sz="3600" b="1" dirty="0" smtClean="0">
                <a:solidFill>
                  <a:srgbClr val="0070C0"/>
                </a:solidFill>
                <a:latin typeface="+mn-lt"/>
                <a:ea typeface="+mn-ea"/>
                <a:cs typeface="+mn-cs"/>
              </a:rPr>
            </a:br>
            <a:r>
              <a:rPr lang="ru-RU" sz="3600" b="1" dirty="0" smtClean="0">
                <a:solidFill>
                  <a:srgbClr val="0070C0"/>
                </a:solidFill>
                <a:latin typeface="+mn-lt"/>
                <a:ea typeface="+mn-ea"/>
                <a:cs typeface="+mn-cs"/>
              </a:rPr>
              <a:t>за внимание</a:t>
            </a:r>
            <a:br>
              <a:rPr lang="ru-RU" sz="3600" b="1" dirty="0" smtClean="0">
                <a:solidFill>
                  <a:srgbClr val="0070C0"/>
                </a:solidFill>
                <a:latin typeface="+mn-lt"/>
                <a:ea typeface="+mn-ea"/>
                <a:cs typeface="+mn-cs"/>
              </a:rPr>
            </a:br>
            <a:r>
              <a:rPr lang="ru-RU" sz="2000" b="1" dirty="0" smtClean="0">
                <a:solidFill>
                  <a:schemeClr val="tx2"/>
                </a:solidFill>
              </a:rPr>
              <a:t/>
            </a:r>
            <a:br>
              <a:rPr lang="ru-RU" sz="2000" b="1" dirty="0" smtClean="0">
                <a:solidFill>
                  <a:schemeClr val="tx2"/>
                </a:solidFill>
              </a:rPr>
            </a:br>
            <a:r>
              <a:rPr lang="ru-RU" sz="2700" b="1" dirty="0" smtClean="0">
                <a:solidFill>
                  <a:schemeClr val="tx2"/>
                </a:solidFill>
              </a:rPr>
              <a:t> </a:t>
            </a:r>
            <a:br>
              <a:rPr lang="ru-RU" sz="2700" b="1" dirty="0" smtClean="0">
                <a:solidFill>
                  <a:schemeClr val="tx2"/>
                </a:solidFill>
              </a:rPr>
            </a:br>
            <a:endParaRPr lang="ru-RU" sz="2700" b="1" dirty="0" smtClean="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2283</TotalTime>
  <Words>2235</Words>
  <Application>Microsoft Office PowerPoint</Application>
  <PresentationFormat>Экран (4:3)</PresentationFormat>
  <Paragraphs>410</Paragraphs>
  <Slides>49</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Office Theme</vt:lpstr>
      <vt:lpstr>Методические аспекты  работы с созависимыми  в системе душепопечения</vt:lpstr>
      <vt:lpstr> Для нашей совместной работы  в интернет-семинаре важны: </vt:lpstr>
      <vt:lpstr>   СЛОВАРИК  ВЕБИНАРА (с долей шутки)    </vt:lpstr>
      <vt:lpstr>    Будьте с нами!     Адрес нашей электронной почты                                           sestrichest@mail.ru  Телефон для связи:   8-903-068-01-67  Сайт сестричества: http://pokrov.orthodox.ru/       </vt:lpstr>
      <vt:lpstr> Даем не рыбку, но удочку … </vt:lpstr>
      <vt:lpstr>  Храм освящен в честь  святого преподобного Серафима Вырицкого  Сестричество святых    преподобномучениц великой княгини Елисаветы  и инокини Варвары  Душепопечительский центр «Омофор»  Марфо-Мариинская община братьев и сестер милосердия, зависимых и их созависимых родственников, прихожан   </vt:lpstr>
      <vt:lpstr>     Душепопечение – взращивание души христианина  в соответствии с идеалом Христовым     </vt:lpstr>
      <vt:lpstr>В терапевтической общине в конкретный момент общения находится конкретный человек, который такой же, как другие, но в то же время ни на кого не похожий.  И нужно принять его таким, какой он есть, но иметь перед собой тот образ, каким он должен быть и к чему призван как существо, носящее образ и подобие Божие</vt:lpstr>
      <vt:lpstr>Презентация PowerPoint</vt:lpstr>
      <vt:lpstr>       Наши цели и задачи        в нашей модели</vt:lpstr>
      <vt:lpstr>Ожидаемые результаты  и плоды работы с семьей</vt:lpstr>
      <vt:lpstr>Требования  к душепопечителю - куратору</vt:lpstr>
      <vt:lpstr> С чего начинается методика: «шумы и сигналы»</vt:lpstr>
      <vt:lpstr> Всматриваемся в современную науку и культуру, выбираем добротное… И прививаем лучшее к древу  православной  образовательной традиции.  А затем прививаем               современному человеку навык:   жить, обучаться и мыслить по-новому… </vt:lpstr>
      <vt:lpstr>Презентация PowerPoint</vt:lpstr>
      <vt:lpstr> Карта -путеводитель по мастерской православного методизма   </vt:lpstr>
      <vt:lpstr>Основные черты метода Церкви</vt:lpstr>
      <vt:lpstr>Презентация PowerPoint</vt:lpstr>
      <vt:lpstr>Православная  педагогика   Одна педагогическая практика без теории  — то же, что знахарство в медицине.  Константин Дмитриевич Ушинский</vt:lpstr>
      <vt:lpstr>Православная  эстетика   Виктор Васильевич Бычков</vt:lpstr>
      <vt:lpstr> Именно благодаря духовной общности возможен диалог как событие «события», а без этого возможен только обмен репликами, информацией, разноголосица внутренних голосов.    «Из того факта, что мы признаем духовное Я в человеке, следует, что мы не можем воздействовать на собеседника и управлять им, потому что глубина личности является тайной для нас,     мы не в состоянии постичь глубину образа Божия в человеке…  В диалогических отношений одной из основных ценностей  является свобода. Человек сам принимает решение,  беря ответственность за собственную жизнь».  </vt:lpstr>
      <vt:lpstr> Диалог - как смысло-деятельность  </vt:lpstr>
      <vt:lpstr> Для ведения ДОД от куратора требуется </vt:lpstr>
      <vt:lpstr>Вненаходимость – это желание и старание смотреть на человека как на творение Божие</vt:lpstr>
      <vt:lpstr>Основной принцип диалога  — доминанта на собеседнике</vt:lpstr>
      <vt:lpstr>Развивающее обучение –  активно-деятельностный способ обучения</vt:lpstr>
      <vt:lpstr>Принципы развивающего обучения</vt:lpstr>
      <vt:lpstr>  Андрагогика – педагогика для взрослых (от греч. andros —взрослый человек, мужчина; agogane — вести) «Non scholae sed vitae discimus»  «Не для школы, а для жизни учимся»                                                                                        Сенека  </vt:lpstr>
      <vt:lpstr>          Андрагогическая модель обучения   </vt:lpstr>
      <vt:lpstr>                               Учитель и куратор</vt:lpstr>
      <vt:lpstr>Позиция куратора</vt:lpstr>
      <vt:lpstr>«Жезл говорящего», игры  на учебной сессии</vt:lpstr>
      <vt:lpstr>Презентация PowerPoint</vt:lpstr>
      <vt:lpstr>Молитвослов  православный, толковый, краткий учебный курс</vt:lpstr>
      <vt:lpstr>О молитве</vt:lpstr>
      <vt:lpstr>  Главное – заронить в душу человека  зерно осмысления А для этого необходимо оставить его  с вопросом изнутри  </vt:lpstr>
      <vt:lpstr>Молитвослов православный,  толковый, краткий - это учебное пособие </vt:lpstr>
      <vt:lpstr>«Молитвослов» выполняет  весьма важную задачу</vt:lpstr>
      <vt:lpstr>«Молитвослов» соединяет в себе  три неотъемлемые части</vt:lpstr>
      <vt:lpstr>Презентация PowerPoint</vt:lpstr>
      <vt:lpstr>Презентация PowerPoint</vt:lpstr>
      <vt:lpstr>Презентация PowerPoint</vt:lpstr>
      <vt:lpstr>     Практическое занятие      </vt:lpstr>
      <vt:lpstr> Пояснение  </vt:lpstr>
      <vt:lpstr>Словарик</vt:lpstr>
      <vt:lpstr> Задание 12.2.   </vt:lpstr>
      <vt:lpstr> Задание 12.3. </vt:lpstr>
      <vt:lpstr>Презентация PowerPoint</vt:lpstr>
      <vt:lpstr> Благодарим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Молитвослов православный, толковый, краткий учебный курс</dc:title>
  <dc:creator>Master</dc:creator>
  <cp:lastModifiedBy>Игорь</cp:lastModifiedBy>
  <cp:revision>302</cp:revision>
  <dcterms:created xsi:type="dcterms:W3CDTF">2012-07-14T14:32:40Z</dcterms:created>
  <dcterms:modified xsi:type="dcterms:W3CDTF">2014-12-16T21:20:40Z</dcterms:modified>
</cp:coreProperties>
</file>