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09" r:id="rId2"/>
    <p:sldId id="313" r:id="rId3"/>
    <p:sldId id="324" r:id="rId4"/>
    <p:sldId id="323" r:id="rId5"/>
    <p:sldId id="314" r:id="rId6"/>
    <p:sldId id="322" r:id="rId7"/>
    <p:sldId id="315" r:id="rId8"/>
    <p:sldId id="325" r:id="rId9"/>
    <p:sldId id="316" r:id="rId10"/>
    <p:sldId id="328" r:id="rId11"/>
    <p:sldId id="317" r:id="rId12"/>
    <p:sldId id="326" r:id="rId13"/>
    <p:sldId id="318" r:id="rId14"/>
    <p:sldId id="321" r:id="rId15"/>
    <p:sldId id="319" r:id="rId16"/>
    <p:sldId id="320" r:id="rId17"/>
    <p:sldId id="329" r:id="rId18"/>
    <p:sldId id="330" r:id="rId19"/>
    <p:sldId id="331" r:id="rId20"/>
    <p:sldId id="332" r:id="rId21"/>
    <p:sldId id="333" r:id="rId22"/>
    <p:sldId id="334" r:id="rId23"/>
    <p:sldId id="337" r:id="rId24"/>
    <p:sldId id="335" r:id="rId25"/>
    <p:sldId id="336" r:id="rId26"/>
    <p:sldId id="340" r:id="rId27"/>
    <p:sldId id="341" r:id="rId28"/>
    <p:sldId id="338" r:id="rId29"/>
    <p:sldId id="256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305" r:id="rId39"/>
    <p:sldId id="306" r:id="rId40"/>
    <p:sldId id="307" r:id="rId41"/>
    <p:sldId id="308" r:id="rId42"/>
    <p:sldId id="267" r:id="rId43"/>
    <p:sldId id="268" r:id="rId44"/>
    <p:sldId id="269" r:id="rId45"/>
    <p:sldId id="270" r:id="rId46"/>
    <p:sldId id="271" r:id="rId47"/>
    <p:sldId id="272" r:id="rId48"/>
    <p:sldId id="304" r:id="rId49"/>
    <p:sldId id="274" r:id="rId50"/>
    <p:sldId id="275" r:id="rId51"/>
    <p:sldId id="276" r:id="rId52"/>
    <p:sldId id="279" r:id="rId53"/>
    <p:sldId id="281" r:id="rId54"/>
    <p:sldId id="283" r:id="rId55"/>
    <p:sldId id="285" r:id="rId56"/>
    <p:sldId id="287" r:id="rId57"/>
    <p:sldId id="289" r:id="rId58"/>
    <p:sldId id="290" r:id="rId59"/>
    <p:sldId id="291" r:id="rId60"/>
    <p:sldId id="292" r:id="rId61"/>
    <p:sldId id="312" r:id="rId62"/>
    <p:sldId id="339" r:id="rId63"/>
    <p:sldId id="311" r:id="rId64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C889BC00-F541-41AF-90DF-EB8743FAC231}">
          <p14:sldIdLst>
            <p14:sldId id="309"/>
            <p14:sldId id="313"/>
            <p14:sldId id="324"/>
            <p14:sldId id="323"/>
            <p14:sldId id="314"/>
            <p14:sldId id="322"/>
            <p14:sldId id="315"/>
            <p14:sldId id="325"/>
            <p14:sldId id="316"/>
            <p14:sldId id="328"/>
            <p14:sldId id="317"/>
            <p14:sldId id="326"/>
            <p14:sldId id="318"/>
            <p14:sldId id="321"/>
            <p14:sldId id="319"/>
            <p14:sldId id="320"/>
            <p14:sldId id="329"/>
            <p14:sldId id="330"/>
            <p14:sldId id="331"/>
            <p14:sldId id="332"/>
            <p14:sldId id="333"/>
            <p14:sldId id="334"/>
            <p14:sldId id="337"/>
            <p14:sldId id="335"/>
            <p14:sldId id="336"/>
            <p14:sldId id="340"/>
            <p14:sldId id="341"/>
            <p14:sldId id="338"/>
            <p14:sldId id="256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305"/>
            <p14:sldId id="306"/>
            <p14:sldId id="307"/>
            <p14:sldId id="308"/>
            <p14:sldId id="267"/>
            <p14:sldId id="268"/>
            <p14:sldId id="269"/>
            <p14:sldId id="270"/>
            <p14:sldId id="271"/>
            <p14:sldId id="272"/>
            <p14:sldId id="304"/>
            <p14:sldId id="274"/>
            <p14:sldId id="275"/>
            <p14:sldId id="276"/>
            <p14:sldId id="279"/>
            <p14:sldId id="281"/>
            <p14:sldId id="283"/>
            <p14:sldId id="285"/>
            <p14:sldId id="287"/>
            <p14:sldId id="289"/>
            <p14:sldId id="290"/>
            <p14:sldId id="291"/>
            <p14:sldId id="292"/>
            <p14:sldId id="312"/>
            <p14:sldId id="339"/>
            <p14:sldId id="31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A91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6041" autoAdjust="0"/>
  </p:normalViewPr>
  <p:slideViewPr>
    <p:cSldViewPr>
      <p:cViewPr>
        <p:scale>
          <a:sx n="72" d="100"/>
          <a:sy n="72" d="100"/>
        </p:scale>
        <p:origin x="-82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380C6-FC60-4B05-87EA-6A1E02975D15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3A984-7C93-4554-8BCA-39311B1F72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038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93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93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488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966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883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A984-7C93-4554-8BCA-39311B1F72EF}" type="slidenum">
              <a:rPr lang="ru-RU" smtClean="0"/>
              <a:pPr/>
              <a:t>37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59269-E858-4B93-AA04-A34AA163DC9E}" type="datetimeFigureOut">
              <a:rPr lang="ru-RU" smtClean="0"/>
              <a:pPr/>
              <a:t>15.12.2014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E3EB8-2E12-4B2D-AA29-9B2700A588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10" Type="http://schemas.openxmlformats.org/officeDocument/2006/relationships/image" Target="../media/image98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13" Type="http://schemas.openxmlformats.org/officeDocument/2006/relationships/image" Target="../media/image109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12" Type="http://schemas.openxmlformats.org/officeDocument/2006/relationships/image" Target="../media/image10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jpeg"/><Relationship Id="rId11" Type="http://schemas.openxmlformats.org/officeDocument/2006/relationships/image" Target="../media/image107.jpeg"/><Relationship Id="rId5" Type="http://schemas.openxmlformats.org/officeDocument/2006/relationships/image" Target="../media/image101.jpeg"/><Relationship Id="rId10" Type="http://schemas.openxmlformats.org/officeDocument/2006/relationships/image" Target="../media/image106.jpe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Relationship Id="rId14" Type="http://schemas.openxmlformats.org/officeDocument/2006/relationships/image" Target="../media/image11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13" Type="http://schemas.microsoft.com/office/2007/relationships/hdphoto" Target="../media/hdphoto6.wdp"/><Relationship Id="rId3" Type="http://schemas.openxmlformats.org/officeDocument/2006/relationships/image" Target="../media/image111.jpeg"/><Relationship Id="rId7" Type="http://schemas.microsoft.com/office/2007/relationships/hdphoto" Target="../media/hdphoto3.wdp"/><Relationship Id="rId12" Type="http://schemas.openxmlformats.org/officeDocument/2006/relationships/image" Target="../media/image1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jpeg"/><Relationship Id="rId11" Type="http://schemas.microsoft.com/office/2007/relationships/hdphoto" Target="../media/hdphoto5.wdp"/><Relationship Id="rId5" Type="http://schemas.openxmlformats.org/officeDocument/2006/relationships/image" Target="../media/image112.jpeg"/><Relationship Id="rId10" Type="http://schemas.openxmlformats.org/officeDocument/2006/relationships/image" Target="../media/image115.jpe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3" Type="http://schemas.openxmlformats.org/officeDocument/2006/relationships/image" Target="../media/image132.jpeg"/><Relationship Id="rId7" Type="http://schemas.openxmlformats.org/officeDocument/2006/relationships/image" Target="../media/image1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jpeg"/><Relationship Id="rId11" Type="http://schemas.openxmlformats.org/officeDocument/2006/relationships/image" Target="../media/image140.jpeg"/><Relationship Id="rId5" Type="http://schemas.openxmlformats.org/officeDocument/2006/relationships/image" Target="../media/image134.jpeg"/><Relationship Id="rId10" Type="http://schemas.openxmlformats.org/officeDocument/2006/relationships/image" Target="../media/image139.jpeg"/><Relationship Id="rId4" Type="http://schemas.openxmlformats.org/officeDocument/2006/relationships/image" Target="../media/image133.jpeg"/><Relationship Id="rId9" Type="http://schemas.openxmlformats.org/officeDocument/2006/relationships/image" Target="../media/image1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7" Type="http://schemas.openxmlformats.org/officeDocument/2006/relationships/image" Target="../media/image1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jpeg"/><Relationship Id="rId13" Type="http://schemas.openxmlformats.org/officeDocument/2006/relationships/image" Target="../media/image161.jpeg"/><Relationship Id="rId18" Type="http://schemas.openxmlformats.org/officeDocument/2006/relationships/image" Target="../media/image166.jpeg"/><Relationship Id="rId26" Type="http://schemas.openxmlformats.org/officeDocument/2006/relationships/image" Target="../media/image174.jpeg"/><Relationship Id="rId39" Type="http://schemas.openxmlformats.org/officeDocument/2006/relationships/image" Target="../media/image187.jpeg"/><Relationship Id="rId3" Type="http://schemas.openxmlformats.org/officeDocument/2006/relationships/image" Target="../media/image151.jpeg"/><Relationship Id="rId21" Type="http://schemas.openxmlformats.org/officeDocument/2006/relationships/image" Target="../media/image169.jpeg"/><Relationship Id="rId34" Type="http://schemas.openxmlformats.org/officeDocument/2006/relationships/image" Target="../media/image182.jpeg"/><Relationship Id="rId7" Type="http://schemas.openxmlformats.org/officeDocument/2006/relationships/image" Target="../media/image155.jpeg"/><Relationship Id="rId12" Type="http://schemas.openxmlformats.org/officeDocument/2006/relationships/image" Target="../media/image160.jpeg"/><Relationship Id="rId17" Type="http://schemas.openxmlformats.org/officeDocument/2006/relationships/image" Target="../media/image165.jpeg"/><Relationship Id="rId25" Type="http://schemas.openxmlformats.org/officeDocument/2006/relationships/image" Target="../media/image173.jpeg"/><Relationship Id="rId33" Type="http://schemas.openxmlformats.org/officeDocument/2006/relationships/image" Target="../media/image181.jpeg"/><Relationship Id="rId38" Type="http://schemas.openxmlformats.org/officeDocument/2006/relationships/image" Target="../media/image186.jpeg"/><Relationship Id="rId2" Type="http://schemas.openxmlformats.org/officeDocument/2006/relationships/image" Target="../media/image150.jpeg"/><Relationship Id="rId16" Type="http://schemas.openxmlformats.org/officeDocument/2006/relationships/image" Target="../media/image164.jpeg"/><Relationship Id="rId20" Type="http://schemas.openxmlformats.org/officeDocument/2006/relationships/image" Target="../media/image168.jpeg"/><Relationship Id="rId29" Type="http://schemas.openxmlformats.org/officeDocument/2006/relationships/image" Target="../media/image17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jpeg"/><Relationship Id="rId11" Type="http://schemas.openxmlformats.org/officeDocument/2006/relationships/image" Target="../media/image159.jpeg"/><Relationship Id="rId24" Type="http://schemas.openxmlformats.org/officeDocument/2006/relationships/image" Target="../media/image172.jpeg"/><Relationship Id="rId32" Type="http://schemas.openxmlformats.org/officeDocument/2006/relationships/image" Target="../media/image180.jpeg"/><Relationship Id="rId37" Type="http://schemas.openxmlformats.org/officeDocument/2006/relationships/image" Target="../media/image185.jpeg"/><Relationship Id="rId40" Type="http://schemas.openxmlformats.org/officeDocument/2006/relationships/image" Target="../media/image188.jpeg"/><Relationship Id="rId5" Type="http://schemas.openxmlformats.org/officeDocument/2006/relationships/image" Target="../media/image153.jpeg"/><Relationship Id="rId15" Type="http://schemas.openxmlformats.org/officeDocument/2006/relationships/image" Target="../media/image163.jpeg"/><Relationship Id="rId23" Type="http://schemas.openxmlformats.org/officeDocument/2006/relationships/image" Target="../media/image171.jpeg"/><Relationship Id="rId28" Type="http://schemas.openxmlformats.org/officeDocument/2006/relationships/image" Target="../media/image176.jpeg"/><Relationship Id="rId36" Type="http://schemas.openxmlformats.org/officeDocument/2006/relationships/image" Target="../media/image184.jpeg"/><Relationship Id="rId10" Type="http://schemas.openxmlformats.org/officeDocument/2006/relationships/image" Target="../media/image158.jpeg"/><Relationship Id="rId19" Type="http://schemas.openxmlformats.org/officeDocument/2006/relationships/image" Target="../media/image167.jpeg"/><Relationship Id="rId31" Type="http://schemas.openxmlformats.org/officeDocument/2006/relationships/image" Target="../media/image179.jpeg"/><Relationship Id="rId4" Type="http://schemas.openxmlformats.org/officeDocument/2006/relationships/image" Target="../media/image152.jpeg"/><Relationship Id="rId9" Type="http://schemas.openxmlformats.org/officeDocument/2006/relationships/image" Target="../media/image157.jpeg"/><Relationship Id="rId14" Type="http://schemas.openxmlformats.org/officeDocument/2006/relationships/image" Target="../media/image162.jpeg"/><Relationship Id="rId22" Type="http://schemas.openxmlformats.org/officeDocument/2006/relationships/image" Target="../media/image170.jpeg"/><Relationship Id="rId27" Type="http://schemas.openxmlformats.org/officeDocument/2006/relationships/image" Target="../media/image175.jpeg"/><Relationship Id="rId30" Type="http://schemas.openxmlformats.org/officeDocument/2006/relationships/image" Target="../media/image178.jpeg"/><Relationship Id="rId35" Type="http://schemas.openxmlformats.org/officeDocument/2006/relationships/image" Target="../media/image18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003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    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www.orenburgprolife.ru</a:t>
            </a:r>
            <a:endParaRPr lang="ru-RU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" y="1844824"/>
            <a:ext cx="9143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Оренбургское движение «За жизнь</a:t>
            </a:r>
            <a:r>
              <a:rPr lang="ru-RU" sz="4000" b="1" cap="none" spc="0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»</a:t>
            </a:r>
            <a:endParaRPr lang="ru-RU" sz="40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269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/>
          </a:lnRef>
          <a:fillRef idx="1003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     </a:t>
            </a:r>
            <a:endParaRPr lang="ru-RU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195" y="6241678"/>
            <a:ext cx="90247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Молебен о прощении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прекращении греха детоубийства в утробе</a:t>
            </a:r>
            <a:endParaRPr lang="ru-RU" sz="24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4676"/>
            <a:ext cx="9144000" cy="60936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5195" y="5090975"/>
            <a:ext cx="1467527" cy="977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7367" y="5075522"/>
            <a:ext cx="1467528" cy="97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696" y="5084800"/>
            <a:ext cx="1467528" cy="97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70195" y="4918239"/>
            <a:ext cx="3816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Молитва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Покаяние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Актуализация проблемы</a:t>
            </a:r>
            <a:br>
              <a:rPr lang="ru-RU" sz="16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Привлечение добровольцев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1600" b="1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82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49709" y="1"/>
            <a:ext cx="9193709" cy="6857999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/>
          </a:lnRef>
          <a:fillRef idx="1003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     </a:t>
            </a:r>
            <a:endParaRPr lang="ru-RU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22503"/>
            <a:ext cx="914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Молебен о прощении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ru-RU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прекращении греха детоубийства в утробе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3077" y="285064"/>
            <a:ext cx="3096936" cy="2173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300192" y="4542176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Священник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Последование молебна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Крест из дерева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СМИ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ТОЛКОВЫЙ фотограф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Прихожане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6" y="260648"/>
            <a:ext cx="3077690" cy="2198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5" y="2132856"/>
            <a:ext cx="3835455" cy="216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318" y="2145308"/>
            <a:ext cx="3134449" cy="2162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100" y="315257"/>
            <a:ext cx="3257698" cy="2171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099" y="2157762"/>
            <a:ext cx="3257699" cy="2137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25028" y="4653136"/>
            <a:ext cx="532859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НЕОБХОДИМО?</a:t>
            </a:r>
            <a:endParaRPr lang="ru-RU" sz="44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83768" y="5566593"/>
            <a:ext cx="310104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Стоимость - 3000 рублей</a:t>
            </a:r>
            <a:endParaRPr lang="ru-RU" sz="20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74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/>
          </a:lnRef>
          <a:fillRef idx="1003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     </a:t>
            </a:r>
            <a:endParaRPr lang="ru-RU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1776" y="6150114"/>
            <a:ext cx="9143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АКЦИЯ «АБОРТ = УБИЙСТВО»</a:t>
            </a:r>
            <a:endParaRPr lang="ru-RU" sz="36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959"/>
            <a:ext cx="9144000" cy="60936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62408" y="4100501"/>
            <a:ext cx="3384376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Значимое событие</a:t>
            </a:r>
            <a:b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500" b="1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Традиционное </a:t>
            </a:r>
            <a: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мероприятие</a:t>
            </a:r>
            <a:b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Внимания основных СМИ</a:t>
            </a:r>
            <a:b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Огромный охват аудитории</a:t>
            </a:r>
            <a:b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Привлечение добровольцев</a:t>
            </a:r>
            <a:b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Актуализация проблемы</a:t>
            </a:r>
            <a:b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5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Спасённые жизни</a:t>
            </a:r>
            <a:r>
              <a:rPr lang="ru-RU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6632"/>
            <a:ext cx="4211987" cy="3385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БЕСПЛАТНАЯ СОЦИАЛЬНАЯ РЕКЛАМА В СМИ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6799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/>
          </a:lnRef>
          <a:fillRef idx="1003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     </a:t>
            </a:r>
            <a:endParaRPr lang="ru-RU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1776" y="6150114"/>
            <a:ext cx="9143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АКЦИЯ «АБОРТ = УБИЙСТВО»</a:t>
            </a:r>
            <a:endParaRPr lang="ru-RU" sz="36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235"/>
            <a:ext cx="4717669" cy="31438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331" y="-19235"/>
            <a:ext cx="4717669" cy="31438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33608"/>
            <a:ext cx="4440010" cy="31438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331" y="2927967"/>
            <a:ext cx="4717669" cy="31551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528" y="2620190"/>
            <a:ext cx="37292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Заранее проверить лед, глубину снега, ветер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9458" y="5764398"/>
            <a:ext cx="2977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Выслать пресс-релиз местным СМИ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86958" y="2618697"/>
            <a:ext cx="3373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Автомобили, чай, варежки для обогрева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86958" y="5764399"/>
            <a:ext cx="363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Пригласить профессиональных фотографов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356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/>
          </a:lnRef>
          <a:fillRef idx="1003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        </a:t>
            </a:r>
            <a:endParaRPr lang="ru-RU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158936" y="5860117"/>
            <a:ext cx="9715366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</a:t>
            </a:r>
            <a:r>
              <a:rPr lang="ru-RU" sz="4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НЕОБХОДИМО? </a:t>
            </a: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АКЦИЯ «АБОРТ = УБИЙСТВО»</a:t>
            </a:r>
            <a:endParaRPr lang="ru-RU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9458" y="5764398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31276" y="3548255"/>
            <a:ext cx="1772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20-30 </a:t>
            </a:r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добровольцев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068" y="356542"/>
            <a:ext cx="1372425" cy="1375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434" y="2348880"/>
            <a:ext cx="1620776" cy="1199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5517" y="363250"/>
            <a:ext cx="2803993" cy="1016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602" y="320719"/>
            <a:ext cx="1172071" cy="1032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0443" y="2348880"/>
            <a:ext cx="2039020" cy="1148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3388" y="297732"/>
            <a:ext cx="1195776" cy="1309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228295"/>
            <a:ext cx="1102660" cy="1237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92" y="1987519"/>
            <a:ext cx="1699135" cy="1413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324031" y="1413433"/>
            <a:ext cx="11923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1000 </a:t>
            </a:r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свечей (таблетка)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6956" y="3654747"/>
            <a:ext cx="17889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20 </a:t>
            </a:r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коробков спичек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62291" y="1762202"/>
            <a:ext cx="183197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50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церковных свечек</a:t>
            </a:r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856909" y="1468050"/>
            <a:ext cx="2942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30 газовых зажигалок (для котла)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37983" y="1645095"/>
            <a:ext cx="1586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1000 стаканчиков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118260" y="3488711"/>
            <a:ext cx="1392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Глубокий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снег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72251" y="5496261"/>
            <a:ext cx="9411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5-6 часов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11152" y="5615989"/>
            <a:ext cx="25778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 Автомобили, чай (согреться)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626561" y="3626889"/>
            <a:ext cx="24624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    Низина</a:t>
            </a:r>
            <a:r>
              <a:rPr lang="ru-RU" sz="1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, возвышенность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618477" y="5545498"/>
            <a:ext cx="18349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Толковый фотограф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69124" y="5552340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СМИ</a:t>
            </a:r>
            <a:endParaRPr lang="ru-RU" sz="1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428" y="4365104"/>
            <a:ext cx="1957471" cy="1103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7000" y="4110613"/>
            <a:ext cx="1469899" cy="1361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4095" y="4240737"/>
            <a:ext cx="1950174" cy="1298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837" y="2342282"/>
            <a:ext cx="1503656" cy="1245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Прямоугольник 31"/>
          <p:cNvSpPr/>
          <p:nvPr/>
        </p:nvSpPr>
        <p:spPr>
          <a:xfrm>
            <a:off x="5353965" y="6467719"/>
            <a:ext cx="2545192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Стоимость - 5000 рублей</a:t>
            </a:r>
            <a:endParaRPr lang="ru-RU" sz="14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079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АКЦИЯ «АБОРТ = УБИЙСТВО</a:t>
            </a: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84" y="0"/>
            <a:ext cx="3114108" cy="20770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892" y="0"/>
            <a:ext cx="3114108" cy="208789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8001" y="2036354"/>
            <a:ext cx="6085999" cy="40076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156"/>
            <a:ext cx="3114108" cy="207708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36354"/>
            <a:ext cx="3114108" cy="208644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95877"/>
            <a:ext cx="3121122" cy="204816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6165304"/>
            <a:ext cx="9175777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Акции на улицах города. Демонстрация пособий.</a:t>
            </a:r>
            <a:endParaRPr lang="ru-RU" sz="30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44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79712" y="6285099"/>
            <a:ext cx="717257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Акции на улицах города. Демонстрация пособий.</a:t>
            </a:r>
            <a:endParaRPr lang="ru-RU" sz="24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23" y="1441851"/>
            <a:ext cx="4618135" cy="30672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9674" y="1441851"/>
            <a:ext cx="4618135" cy="30672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-54948" y="260648"/>
            <a:ext cx="917577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НЕОБХОДИМО?</a:t>
            </a:r>
            <a:endParaRPr lang="ru-RU" sz="48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79912" y="4883968"/>
            <a:ext cx="532830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www.hh76.com</a:t>
            </a:r>
            <a:endParaRPr lang="ru-RU" sz="48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14333" y="1450326"/>
            <a:ext cx="18776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8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0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$ </a:t>
            </a:r>
            <a:endParaRPr lang="ru-RU" sz="24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45277" y="1441851"/>
            <a:ext cx="241843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200$</a:t>
            </a:r>
            <a:endParaRPr lang="ru-RU" sz="24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150947" y="5657011"/>
            <a:ext cx="48368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Fetal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Models</a:t>
            </a:r>
            <a:endParaRPr lang="ru-RU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23" y="4759486"/>
            <a:ext cx="1085770" cy="1910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1691680" y="5303068"/>
            <a:ext cx="2304256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12 недель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От 1.5 до 0.35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$</a:t>
            </a:r>
            <a:endParaRPr lang="ru-RU" sz="20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rot="16200000">
            <a:off x="1323034" y="5535851"/>
            <a:ext cx="361184" cy="242320"/>
          </a:xfrm>
          <a:prstGeom prst="triangl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7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762" y="0"/>
            <a:ext cx="4064323" cy="3048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787" y="0"/>
            <a:ext cx="4006356" cy="3026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1" y="0"/>
            <a:ext cx="2676291" cy="3568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80499"/>
            <a:ext cx="4626946" cy="3499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399" y="2580500"/>
            <a:ext cx="4542601" cy="3512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07504" y="6165304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Акции на улицах </a:t>
            </a:r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города. </a:t>
            </a:r>
            <a:r>
              <a:rPr lang="ru-RU" sz="30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</a:t>
            </a:r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аздача материалов.</a:t>
            </a:r>
            <a:endParaRPr lang="ru-RU" sz="30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100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3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713" y="6309320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Акции на улицах 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города. </a:t>
            </a:r>
            <a:r>
              <a:rPr lang="ru-RU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аздача материалов.</a:t>
            </a:r>
            <a:endParaRPr lang="ru-RU" sz="24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54948" y="188640"/>
            <a:ext cx="917577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НЕОБХОДИМО?</a:t>
            </a:r>
            <a:endParaRPr lang="ru-RU" sz="48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275543"/>
            <a:ext cx="2803170" cy="3861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1310400"/>
            <a:ext cx="3060285" cy="3854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>
            <a:off x="3851920" y="2866320"/>
            <a:ext cx="1127393" cy="679493"/>
          </a:xfrm>
          <a:prstGeom prst="rightArrow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0464" y="5229200"/>
            <a:ext cx="35061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Листовки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макеты</a:t>
            </a:r>
            <a:endParaRPr lang="ru-RU" sz="20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00893" y="5229200"/>
            <a:ext cx="35061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«Их есть у него!»</a:t>
            </a:r>
            <a:endParaRPr lang="ru-RU" sz="20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92079" y="5631904"/>
            <a:ext cx="316835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haroni" pitchFamily="2" charset="-79"/>
              </a:rPr>
              <a:t>АЛЕКСЕЙ РАКОВСКИЙ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+ 7-915-321-70-80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0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989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Акции на улицах города (раздача материалов)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2624283"/>
            <a:ext cx="4212888" cy="3159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23985" cy="2792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780" y="0"/>
            <a:ext cx="2243220" cy="2990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779" y="2792989"/>
            <a:ext cx="2243219" cy="2990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972" y="0"/>
            <a:ext cx="3750807" cy="2792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792988"/>
            <a:ext cx="3149973" cy="2990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934" y="5789628"/>
            <a:ext cx="9106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Акции </a:t>
            </a:r>
            <a:r>
              <a:rPr lang="ru-RU" sz="3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 торговых центрах</a:t>
            </a:r>
            <a:endParaRPr lang="ru-RU" sz="3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9712" y="6309320"/>
            <a:ext cx="5112568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 договоренности</a:t>
            </a:r>
            <a:r>
              <a:rPr lang="en-US" b="1" dirty="0" smtClean="0">
                <a:solidFill>
                  <a:schemeClr val="bg1"/>
                </a:solidFill>
              </a:rPr>
              <a:t>/</a:t>
            </a:r>
            <a:r>
              <a:rPr lang="ru-RU" b="1" dirty="0" smtClean="0">
                <a:solidFill>
                  <a:schemeClr val="bg1"/>
                </a:solidFill>
              </a:rPr>
              <a:t>без договоренности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2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526" y="5806805"/>
            <a:ext cx="9106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Акции в торговых центрах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5814" y="116632"/>
            <a:ext cx="555990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НЕОБХОДИМО?</a:t>
            </a:r>
            <a:endParaRPr lang="ru-RU" sz="44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79712" y="6381328"/>
            <a:ext cx="5112568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 договоренности</a:t>
            </a:r>
            <a:r>
              <a:rPr lang="en-US" b="1" dirty="0" smtClean="0">
                <a:solidFill>
                  <a:schemeClr val="bg1"/>
                </a:solidFill>
              </a:rPr>
              <a:t>/</a:t>
            </a:r>
            <a:r>
              <a:rPr lang="ru-RU" b="1" dirty="0" smtClean="0">
                <a:solidFill>
                  <a:schemeClr val="bg1"/>
                </a:solidFill>
              </a:rPr>
              <a:t>без договоренности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54455" y="4016104"/>
            <a:ext cx="2160239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          Разрешение 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841139"/>
            <a:ext cx="2941628" cy="216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-1021809" y="1471807"/>
            <a:ext cx="3223614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     Моллы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8743" y="3358899"/>
            <a:ext cx="2707465" cy="220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829" y="1535298"/>
            <a:ext cx="2721716" cy="2189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6126" y="3338167"/>
            <a:ext cx="2924604" cy="1947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TextBox 26"/>
          <p:cNvSpPr txBox="1"/>
          <p:nvPr/>
        </p:nvSpPr>
        <p:spPr>
          <a:xfrm>
            <a:off x="5132476" y="1183616"/>
            <a:ext cx="2870422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Мелкие торговые центры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67687" y="5213242"/>
            <a:ext cx="233990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      Без разрешения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09570" y="1656473"/>
            <a:ext cx="59230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51920" y="3458135"/>
            <a:ext cx="59230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100392" y="3458135"/>
            <a:ext cx="59230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133957" y="4611485"/>
            <a:ext cx="2976823" cy="70788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Адекватное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прошение!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103432" y="4336685"/>
            <a:ext cx="502043" cy="272534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8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336" y="6021288"/>
            <a:ext cx="9106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Как правильно раздавать листовки?</a:t>
            </a:r>
            <a:endParaRPr lang="ru-RU" sz="3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950" y="592368"/>
            <a:ext cx="2605472" cy="1736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8526" y="355775"/>
            <a:ext cx="2868622" cy="19096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82" y="3019148"/>
            <a:ext cx="1944216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82" y="339054"/>
            <a:ext cx="1656184" cy="17258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7898" y="2942386"/>
            <a:ext cx="1874912" cy="2592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903" y="3258924"/>
            <a:ext cx="3005420" cy="1994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45287" y="2179829"/>
            <a:ext cx="2420265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</a:t>
            </a:r>
            <a:r>
              <a:rPr lang="ru-RU" b="1" dirty="0" smtClean="0">
                <a:solidFill>
                  <a:schemeClr val="bg1"/>
                </a:solidFill>
              </a:rPr>
              <a:t>стречают по одёжке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65552" y="2364495"/>
            <a:ext cx="3888431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Места, стимулирующие к чтению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07950" y="2445574"/>
            <a:ext cx="2605472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Улыбка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246" y="5068764"/>
            <a:ext cx="3343388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Не произносите слово «Аборт»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27262" y="5636882"/>
            <a:ext cx="1656184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Без дискуссий 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6903" y="5350455"/>
            <a:ext cx="3005420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Пусть кому-то не хватит  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8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8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69401" y="116632"/>
            <a:ext cx="69305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ЛЕКЦИИ В УЧЕБНЫХ УЧРЕЖДЕНИЯХ</a:t>
            </a:r>
            <a:endParaRPr lang="ru-RU" sz="30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599" y="4043487"/>
            <a:ext cx="3444441" cy="2297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95" y="1119823"/>
            <a:ext cx="3402056" cy="2142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3103" y="864396"/>
            <a:ext cx="2592288" cy="2695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6995" y="720872"/>
            <a:ext cx="340205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Привлекать  педагогов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2906" y="3630609"/>
            <a:ext cx="340205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Привлекать  гинекологов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92931" y="751817"/>
            <a:ext cx="340205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Читать лекции самостоятельно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094" y="4005884"/>
            <a:ext cx="3500817" cy="2335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4960506" y="3598343"/>
            <a:ext cx="3402056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Привлекать  студентов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4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797152"/>
            <a:ext cx="903649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Работа в учебных учреждениях. Распространение методических пособий.</a:t>
            </a:r>
            <a:r>
              <a:rPr lang="ru-RU" sz="2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2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614"/>
            <a:ext cx="3148176" cy="23488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326667"/>
            <a:ext cx="3759659" cy="23817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6993" y="0"/>
            <a:ext cx="3131840" cy="23488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-8332"/>
            <a:ext cx="3203848" cy="2348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6618" y="2323802"/>
            <a:ext cx="3885916" cy="23846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6993" y="2323803"/>
            <a:ext cx="2823159" cy="238463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51520" y="5341792"/>
            <a:ext cx="5031926" cy="160043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+ Заполнение ниши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+ Профилактика «планирования»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+ Воспитание педагогов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+ Стимулирование педагогов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0343" y="5341792"/>
            <a:ext cx="4027747" cy="132343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+ Дешевле платных лекций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+ Педагогу доверяют  в школе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+ Охват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+ Стабильность 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8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554" y="6338560"/>
            <a:ext cx="89269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Работа в учебных учреждениях. Распространение методических пособий.</a:t>
            </a:r>
            <a:endParaRPr lang="ru-RU" sz="21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903" y="1420433"/>
            <a:ext cx="1489899" cy="1986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850" y="1420433"/>
            <a:ext cx="1470498" cy="1986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742" y="1316762"/>
            <a:ext cx="2952328" cy="2090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07" y="3977946"/>
            <a:ext cx="1563341" cy="2153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248" y="4126578"/>
            <a:ext cx="3005573" cy="2004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3354" y="3856609"/>
            <a:ext cx="1289900" cy="2270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TextBox 19"/>
          <p:cNvSpPr txBox="1"/>
          <p:nvPr/>
        </p:nvSpPr>
        <p:spPr>
          <a:xfrm>
            <a:off x="5439222" y="935528"/>
            <a:ext cx="2860681" cy="3385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Плакаты  ПМПЦ «Жизнь»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84471" y="835658"/>
            <a:ext cx="200876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Книга «Один раз </a:t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на всю жизнь»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7019" y="816672"/>
            <a:ext cx="1925316" cy="61555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Методичка ПМПЦ «Жизнь</a:t>
            </a:r>
            <a:r>
              <a:rPr lang="ru-RU" b="1" dirty="0" smtClean="0">
                <a:solidFill>
                  <a:schemeClr val="bg1"/>
                </a:solidFill>
              </a:rPr>
              <a:t>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32829" y="3777891"/>
            <a:ext cx="1656184" cy="3385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Фильмы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8291" y="3608614"/>
            <a:ext cx="1656184" cy="3385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Листовки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1844" y="3518055"/>
            <a:ext cx="1289900" cy="3385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Модели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85" y="116433"/>
            <a:ext cx="9144000" cy="55399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</a:rPr>
              <a:t>КАКИЕ НУЖНЫ МАТЕРИАЛЫ? </a:t>
            </a:r>
            <a:r>
              <a:rPr lang="ru-RU" sz="1600" b="1" dirty="0" smtClean="0">
                <a:solidFill>
                  <a:schemeClr val="bg1"/>
                </a:solidFill>
              </a:rPr>
              <a:t>Стоимость набора – 200 рублей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07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8640"/>
            <a:ext cx="9113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Лекции в учебных учреждениях.</a:t>
            </a:r>
            <a:r>
              <a:rPr lang="ru-RU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Гинекологи.</a:t>
            </a:r>
            <a:endParaRPr lang="ru-RU" sz="24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4431" y="3770819"/>
            <a:ext cx="1731868" cy="1150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365" y="3766721"/>
            <a:ext cx="1731868" cy="115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187" y="3776482"/>
            <a:ext cx="1731866" cy="1150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8968" y="3776481"/>
            <a:ext cx="1731868" cy="1150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976" y="3776481"/>
            <a:ext cx="1731868" cy="115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3766722"/>
            <a:ext cx="1731868" cy="115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9487" y="775829"/>
            <a:ext cx="4574513" cy="30511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4" y="777318"/>
            <a:ext cx="4574513" cy="30496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023" y="4872602"/>
            <a:ext cx="2915817" cy="1943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2650296" y="4872602"/>
            <a:ext cx="6447115" cy="70788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Главный плюс: </a:t>
            </a:r>
            <a:r>
              <a:rPr lang="ru-RU" sz="2000" b="1" dirty="0" smtClean="0">
                <a:solidFill>
                  <a:schemeClr val="bg1"/>
                </a:solidFill>
              </a:rPr>
              <a:t>Максимальное доверие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Главный минус: </a:t>
            </a:r>
            <a:r>
              <a:rPr lang="ru-RU" sz="2000" b="1" dirty="0" smtClean="0">
                <a:solidFill>
                  <a:schemeClr val="bg1"/>
                </a:solidFill>
              </a:rPr>
              <a:t>Пропаганда контрацепции (!)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19873" y="5564217"/>
            <a:ext cx="4889426" cy="49244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Как привлечь гинекологов?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09418" y="6056660"/>
            <a:ext cx="6447115" cy="70788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- Оплачивать лекции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Сотрудничать, помогать пособиями и материалами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1" y="777318"/>
            <a:ext cx="4583127" cy="64633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Если вы оплачиваете лекцию, то можете самостоятельно определить её содержание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83127" y="774769"/>
            <a:ext cx="4560873" cy="64633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Если вы сотрудничаете, то можете совместно определить содержание лекции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99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8640"/>
            <a:ext cx="9113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Лекции в учебных учреждениях.</a:t>
            </a:r>
            <a:r>
              <a:rPr lang="ru-RU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Студенты.</a:t>
            </a:r>
            <a:endParaRPr lang="ru-RU" sz="24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17097" y="5057101"/>
            <a:ext cx="2932913" cy="49244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Как </a:t>
            </a:r>
            <a:r>
              <a:rPr lang="ru-RU" sz="2400" b="1" dirty="0" smtClean="0">
                <a:solidFill>
                  <a:schemeClr val="bg1"/>
                </a:solidFill>
              </a:rPr>
              <a:t>привлечь</a:t>
            </a:r>
            <a:r>
              <a:rPr lang="ru-RU" sz="2600" b="1" dirty="0" smtClean="0">
                <a:solidFill>
                  <a:schemeClr val="bg1"/>
                </a:solidFill>
              </a:rPr>
              <a:t>?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339" y="5446876"/>
            <a:ext cx="1722080" cy="70788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- Практика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Курсовая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6813" y="2718079"/>
            <a:ext cx="3327187" cy="2217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427" y="764704"/>
            <a:ext cx="2939956" cy="1959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4704"/>
            <a:ext cx="6261638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6392988" y="5042469"/>
            <a:ext cx="2558834" cy="49244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Какие минусы?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25368" y="5456857"/>
            <a:ext cx="3912401" cy="70788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- Знаний мало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В голове ветер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4717" y="6211669"/>
            <a:ext cx="4250651" cy="64633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КОНТРОЛИРОВАТЬ!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15816" y="5070016"/>
            <a:ext cx="5077064" cy="110799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  Какие плюсы? </a:t>
            </a:r>
            <a:br>
              <a:rPr lang="ru-RU" sz="26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Говорят на одном языке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Бесплатно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0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8640"/>
            <a:ext cx="9113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Лекции в учебных учреждениях.</a:t>
            </a:r>
            <a:r>
              <a:rPr lang="ru-RU" sz="24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Самостоятельно.</a:t>
            </a:r>
            <a:endParaRPr lang="ru-RU" sz="24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6053" y="5391106"/>
            <a:ext cx="3168352" cy="64633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БУДЬ ГОТОВ!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0861" y="1340768"/>
            <a:ext cx="3316488" cy="120032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  </a:t>
            </a:r>
            <a:r>
              <a:rPr lang="ru-RU" sz="3200" b="1" dirty="0" smtClean="0">
                <a:solidFill>
                  <a:schemeClr val="bg1"/>
                </a:solidFill>
              </a:rPr>
              <a:t>Какие плюсы? </a:t>
            </a:r>
            <a:r>
              <a:rPr lang="ru-RU" sz="2600" b="1" dirty="0" smtClean="0">
                <a:solidFill>
                  <a:schemeClr val="bg1"/>
                </a:solidFill>
              </a:rPr>
              <a:t/>
            </a:r>
            <a:br>
              <a:rPr lang="ru-RU" sz="26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Полезная информация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Бесплатно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7661" y="419472"/>
            <a:ext cx="6023915" cy="62646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0924" y="2996952"/>
            <a:ext cx="3497811" cy="150810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Какие минусы?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Сложно попасть в школу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Низкий уровень доверия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- Низкий уровень знаний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8054" y="5106393"/>
            <a:ext cx="868545" cy="117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Равнобедренный треугольник 5"/>
          <p:cNvSpPr/>
          <p:nvPr/>
        </p:nvSpPr>
        <p:spPr>
          <a:xfrm rot="5400000">
            <a:off x="3163665" y="5523894"/>
            <a:ext cx="530352" cy="338336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8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-2738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395" y="593935"/>
            <a:ext cx="91134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РЕКОМЕНДАЦИИ</a:t>
            </a:r>
            <a:endParaRPr lang="ru-RU" sz="40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4756" y="132270"/>
            <a:ext cx="9265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Лекции в учебных учреждениях</a:t>
            </a:r>
            <a:endParaRPr lang="ru-RU" sz="24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247" y="2020574"/>
            <a:ext cx="1426989" cy="947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248" y="1402689"/>
            <a:ext cx="1426988" cy="950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710" y="1402689"/>
            <a:ext cx="1426988" cy="950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710" y="2020574"/>
            <a:ext cx="1426988" cy="950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2158" y="1388502"/>
            <a:ext cx="2448070" cy="163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421710" y="2976346"/>
            <a:ext cx="260352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Мальчики</a:t>
            </a:r>
            <a:r>
              <a:rPr lang="ru-RU" dirty="0" smtClean="0">
                <a:solidFill>
                  <a:schemeClr val="bg1"/>
                </a:solidFill>
              </a:rPr>
              <a:t> - </a:t>
            </a:r>
            <a:r>
              <a:rPr lang="ru-RU" b="1" dirty="0" smtClean="0">
                <a:solidFill>
                  <a:schemeClr val="bg1"/>
                </a:solidFill>
              </a:rPr>
              <a:t>отдельно</a:t>
            </a:r>
            <a:r>
              <a:rPr lang="ru-RU" dirty="0">
                <a:solidFill>
                  <a:schemeClr val="bg1"/>
                </a:solidFill>
              </a:rPr>
              <a:t>, 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девочки</a:t>
            </a:r>
            <a:r>
              <a:rPr lang="ru-RU" dirty="0">
                <a:solidFill>
                  <a:schemeClr val="bg1"/>
                </a:solidFill>
              </a:rPr>
              <a:t> - </a:t>
            </a:r>
            <a:r>
              <a:rPr lang="ru-RU" b="1" dirty="0">
                <a:solidFill>
                  <a:schemeClr val="bg1"/>
                </a:solidFill>
              </a:rPr>
              <a:t>отдельно</a:t>
            </a:r>
            <a:r>
              <a:rPr lang="ru-RU" dirty="0">
                <a:solidFill>
                  <a:schemeClr val="bg1"/>
                </a:solidFill>
              </a:rPr>
              <a:t>.</a:t>
            </a: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73065" y="2992452"/>
            <a:ext cx="2652702" cy="6463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Раздаточные материал после лекции</a:t>
            </a: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1391315"/>
            <a:ext cx="2435698" cy="1623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3116279" y="5750745"/>
            <a:ext cx="3312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Обратная связь. Отзывы.</a:t>
            </a: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0" name="Рисунок 19" descr="1.jpe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8058" y="3845428"/>
            <a:ext cx="3200332" cy="1895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6341613" y="5750745"/>
            <a:ext cx="25657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Фотографии</a:t>
            </a: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8424" y="3827535"/>
            <a:ext cx="2368027" cy="1898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Прямоугольник 22"/>
          <p:cNvSpPr/>
          <p:nvPr/>
        </p:nvSpPr>
        <p:spPr>
          <a:xfrm>
            <a:off x="3287854" y="2987552"/>
            <a:ext cx="265270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Модели эмбрионов в середине лекции</a:t>
            </a: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06410" y="3879996"/>
            <a:ext cx="2034126" cy="2446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Прямоугольник 21"/>
          <p:cNvSpPr/>
          <p:nvPr/>
        </p:nvSpPr>
        <p:spPr>
          <a:xfrm>
            <a:off x="-396552" y="6120077"/>
            <a:ext cx="4622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Рассказывать о внутриутробном </a:t>
            </a:r>
            <a:b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развитии ребенка </a:t>
            </a: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810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-2738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7991" y="188640"/>
            <a:ext cx="7269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Сотрудничество с гинекологами</a:t>
            </a:r>
            <a:endParaRPr lang="ru-RU" sz="3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879" y="3813797"/>
            <a:ext cx="4569355" cy="5847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Участие в мероприятиях акушеров-гинекологов.</a:t>
            </a:r>
            <a:br>
              <a:rPr lang="ru-RU" sz="1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Раздача бесплатных материалов.</a:t>
            </a:r>
            <a:endParaRPr lang="ru-RU" sz="1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99" y="1182617"/>
            <a:ext cx="1782197" cy="1188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4478" y="2952623"/>
            <a:ext cx="1188130" cy="765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8223" y="1182617"/>
            <a:ext cx="2461131" cy="1640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375" y="2532606"/>
            <a:ext cx="1787784" cy="1191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618" y="2952624"/>
            <a:ext cx="1155649" cy="770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555" y="1783608"/>
            <a:ext cx="1884176" cy="1251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9246" y="3163960"/>
            <a:ext cx="1884176" cy="1251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3817" y="1778920"/>
            <a:ext cx="1884176" cy="1256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555" y="3151201"/>
            <a:ext cx="1884176" cy="1256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>
            <a:off x="4562607" y="1182617"/>
            <a:ext cx="4569355" cy="5847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Обеспечение женских консультаций бесплатными материалами</a:t>
            </a:r>
            <a:endParaRPr lang="ru-RU" sz="1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2442" y="4817734"/>
            <a:ext cx="1944262" cy="1296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280" y="4818397"/>
            <a:ext cx="1944262" cy="1296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1" name="Прямоугольник 30"/>
          <p:cNvSpPr/>
          <p:nvPr/>
        </p:nvSpPr>
        <p:spPr>
          <a:xfrm>
            <a:off x="536299" y="6245869"/>
            <a:ext cx="4100406" cy="33855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Лекции в учебных учреждениях</a:t>
            </a:r>
            <a:endParaRPr lang="ru-RU" sz="1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4817734"/>
            <a:ext cx="1258120" cy="1775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3" name="Прямоугольник 32"/>
          <p:cNvSpPr/>
          <p:nvPr/>
        </p:nvSpPr>
        <p:spPr>
          <a:xfrm>
            <a:off x="5793645" y="4582135"/>
            <a:ext cx="678564" cy="224676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!</a:t>
            </a:r>
            <a:endParaRPr lang="ru-RU" sz="14000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78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-2738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01643" y="105670"/>
            <a:ext cx="6821777" cy="6155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Сбор подписей за запрет абортов</a:t>
            </a:r>
            <a:endParaRPr lang="ru-RU" sz="30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6825" y="881279"/>
            <a:ext cx="3477175" cy="2318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518" y="881279"/>
            <a:ext cx="3475477" cy="2318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2651495" cy="1762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5689"/>
            <a:ext cx="2642552" cy="1762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6502"/>
            <a:ext cx="2642552" cy="176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06486"/>
            <a:ext cx="2642923" cy="17515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Прямоугольник 34"/>
          <p:cNvSpPr/>
          <p:nvPr/>
        </p:nvSpPr>
        <p:spPr>
          <a:xfrm>
            <a:off x="2651495" y="3284984"/>
            <a:ext cx="6385001" cy="6463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ЗАЧЕМ?</a:t>
            </a:r>
            <a:endParaRPr lang="ru-RU" sz="3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43808" y="3482594"/>
            <a:ext cx="6300192" cy="318548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/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/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700" b="1" dirty="0" smtClean="0">
                <a:solidFill>
                  <a:schemeClr val="bg1"/>
                </a:solidFill>
              </a:rPr>
              <a:t>- Растабуирование </a:t>
            </a:r>
            <a:r>
              <a:rPr lang="ru-RU" sz="1700" b="1" dirty="0">
                <a:solidFill>
                  <a:schemeClr val="bg1"/>
                </a:solidFill>
              </a:rPr>
              <a:t>темы запрета </a:t>
            </a:r>
            <a:r>
              <a:rPr lang="ru-RU" sz="1700" b="1" dirty="0" smtClean="0">
                <a:solidFill>
                  <a:schemeClr val="bg1"/>
                </a:solidFill>
              </a:rPr>
              <a:t>абортов;</a:t>
            </a:r>
            <a:endParaRPr lang="ru-RU" sz="1700" b="1" dirty="0">
              <a:solidFill>
                <a:schemeClr val="bg1"/>
              </a:solidFill>
            </a:endParaRPr>
          </a:p>
          <a:p>
            <a:r>
              <a:rPr lang="ru-RU" sz="1700" b="1" dirty="0" smtClean="0">
                <a:solidFill>
                  <a:schemeClr val="bg1"/>
                </a:solidFill>
              </a:rPr>
              <a:t>- Подготовка общественного мнения к запрету абортов;</a:t>
            </a:r>
            <a:endParaRPr lang="ru-RU" sz="1700" b="1" dirty="0">
              <a:solidFill>
                <a:schemeClr val="bg1"/>
              </a:solidFill>
            </a:endParaRPr>
          </a:p>
          <a:p>
            <a:r>
              <a:rPr lang="ru-RU" sz="1700" b="1" dirty="0">
                <a:solidFill>
                  <a:schemeClr val="bg1"/>
                </a:solidFill>
              </a:rPr>
              <a:t>- </a:t>
            </a:r>
            <a:r>
              <a:rPr lang="ru-RU" sz="1700" b="1" dirty="0" smtClean="0">
                <a:solidFill>
                  <a:schemeClr val="bg1"/>
                </a:solidFill>
              </a:rPr>
              <a:t>Развитие </a:t>
            </a:r>
            <a:r>
              <a:rPr lang="ru-RU" sz="1700" b="1" dirty="0">
                <a:solidFill>
                  <a:schemeClr val="bg1"/>
                </a:solidFill>
              </a:rPr>
              <a:t>других направлений </a:t>
            </a:r>
            <a:r>
              <a:rPr lang="ru-RU" sz="1700" b="1" dirty="0" smtClean="0">
                <a:solidFill>
                  <a:schemeClr val="bg1"/>
                </a:solidFill>
              </a:rPr>
              <a:t>защиты жизни и семьи;</a:t>
            </a:r>
            <a:endParaRPr lang="ru-RU" sz="1700" b="1" dirty="0">
              <a:solidFill>
                <a:schemeClr val="bg1"/>
              </a:solidFill>
            </a:endParaRPr>
          </a:p>
          <a:p>
            <a:r>
              <a:rPr lang="ru-RU" sz="1700" b="1" dirty="0">
                <a:solidFill>
                  <a:schemeClr val="bg1"/>
                </a:solidFill>
              </a:rPr>
              <a:t>- </a:t>
            </a:r>
            <a:r>
              <a:rPr lang="ru-RU" sz="1700" b="1" dirty="0" smtClean="0">
                <a:solidFill>
                  <a:schemeClr val="bg1"/>
                </a:solidFill>
              </a:rPr>
              <a:t>Внимание </a:t>
            </a:r>
            <a:r>
              <a:rPr lang="ru-RU" sz="1700" b="1" dirty="0">
                <a:solidFill>
                  <a:schemeClr val="bg1"/>
                </a:solidFill>
              </a:rPr>
              <a:t>СМИ </a:t>
            </a:r>
            <a:r>
              <a:rPr lang="ru-RU" sz="1700" b="1" dirty="0" smtClean="0">
                <a:solidFill>
                  <a:schemeClr val="bg1"/>
                </a:solidFill>
              </a:rPr>
              <a:t>за счет новой, острой инициативы;</a:t>
            </a:r>
            <a:endParaRPr lang="ru-RU" sz="1700" b="1" dirty="0">
              <a:solidFill>
                <a:schemeClr val="bg1"/>
              </a:solidFill>
            </a:endParaRPr>
          </a:p>
          <a:p>
            <a:r>
              <a:rPr lang="ru-RU" sz="1700" b="1" dirty="0">
                <a:solidFill>
                  <a:schemeClr val="bg1"/>
                </a:solidFill>
              </a:rPr>
              <a:t>- </a:t>
            </a:r>
            <a:r>
              <a:rPr lang="ru-RU" sz="1700" b="1" dirty="0" smtClean="0">
                <a:solidFill>
                  <a:schemeClr val="bg1"/>
                </a:solidFill>
              </a:rPr>
              <a:t>Повод </a:t>
            </a:r>
            <a:r>
              <a:rPr lang="ru-RU" sz="1700" b="1" dirty="0">
                <a:solidFill>
                  <a:schemeClr val="bg1"/>
                </a:solidFill>
              </a:rPr>
              <a:t>вести </a:t>
            </a:r>
            <a:r>
              <a:rPr lang="ru-RU" sz="1700" b="1" dirty="0" smtClean="0">
                <a:solidFill>
                  <a:schemeClr val="bg1"/>
                </a:solidFill>
              </a:rPr>
              <a:t>просветительские микро-беседы с людьми;</a:t>
            </a:r>
            <a:endParaRPr lang="ru-RU" sz="1700" b="1" dirty="0">
              <a:solidFill>
                <a:schemeClr val="bg1"/>
              </a:solidFill>
            </a:endParaRPr>
          </a:p>
          <a:p>
            <a:r>
              <a:rPr lang="ru-RU" sz="1700" b="1" dirty="0">
                <a:solidFill>
                  <a:schemeClr val="bg1"/>
                </a:solidFill>
              </a:rPr>
              <a:t>- </a:t>
            </a:r>
            <a:r>
              <a:rPr lang="ru-RU" sz="1700" b="1" dirty="0" smtClean="0">
                <a:solidFill>
                  <a:schemeClr val="bg1"/>
                </a:solidFill>
              </a:rPr>
              <a:t>Привлечение </a:t>
            </a:r>
            <a:r>
              <a:rPr lang="ru-RU" sz="1700" b="1" dirty="0">
                <a:solidFill>
                  <a:schemeClr val="bg1"/>
                </a:solidFill>
              </a:rPr>
              <a:t>тысяч людей к защите </a:t>
            </a:r>
            <a:r>
              <a:rPr lang="ru-RU" sz="1700" b="1" dirty="0" smtClean="0">
                <a:solidFill>
                  <a:schemeClr val="bg1"/>
                </a:solidFill>
              </a:rPr>
              <a:t>жизни;</a:t>
            </a:r>
            <a:br>
              <a:rPr lang="ru-RU" sz="1700" b="1" dirty="0" smtClean="0">
                <a:solidFill>
                  <a:schemeClr val="bg1"/>
                </a:solidFill>
              </a:rPr>
            </a:br>
            <a:r>
              <a:rPr lang="ru-RU" sz="1700" b="1" dirty="0" smtClean="0">
                <a:solidFill>
                  <a:schemeClr val="bg1"/>
                </a:solidFill>
              </a:rPr>
              <a:t>- Привлечение новой прослойки добровольцев;</a:t>
            </a:r>
            <a:endParaRPr lang="ru-RU" sz="1700" b="1" dirty="0">
              <a:solidFill>
                <a:schemeClr val="bg1"/>
              </a:solidFill>
            </a:endParaRPr>
          </a:p>
          <a:p>
            <a:r>
              <a:rPr lang="ru-RU" sz="1700" b="1" dirty="0">
                <a:solidFill>
                  <a:schemeClr val="bg1"/>
                </a:solidFill>
              </a:rPr>
              <a:t>- </a:t>
            </a:r>
            <a:r>
              <a:rPr lang="ru-RU" sz="1700" b="1" dirty="0" smtClean="0">
                <a:solidFill>
                  <a:schemeClr val="bg1"/>
                </a:solidFill>
              </a:rPr>
              <a:t>Развитие </a:t>
            </a:r>
            <a:r>
              <a:rPr lang="ru-RU" sz="1700" b="1" dirty="0">
                <a:solidFill>
                  <a:schemeClr val="bg1"/>
                </a:solidFill>
              </a:rPr>
              <a:t>активной гражданской позиции среди </a:t>
            </a:r>
            <a:r>
              <a:rPr lang="ru-RU" sz="1700" b="1" dirty="0" smtClean="0">
                <a:solidFill>
                  <a:schemeClr val="bg1"/>
                </a:solidFill>
              </a:rPr>
              <a:t>православных, продвижение наших законодательных инициатив.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b="1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675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-2738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3" y="188640"/>
            <a:ext cx="8915917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Лекционно-выставочный комплекс «Человеческий потенциал России»</a:t>
            </a:r>
            <a:endParaRPr lang="ru-RU" sz="22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456" y="762761"/>
            <a:ext cx="2704440" cy="202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3840" y="2866880"/>
            <a:ext cx="2704440" cy="202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456" y="2874352"/>
            <a:ext cx="2704440" cy="202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029" y="762761"/>
            <a:ext cx="2704440" cy="202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8316" y="765733"/>
            <a:ext cx="2704440" cy="202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22" y="2874352"/>
            <a:ext cx="2719421" cy="2039566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83532" y="4913918"/>
            <a:ext cx="4068880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ГДЕ ВЗЯТЬ МАКЕТЫ?  </a:t>
            </a:r>
            <a:r>
              <a:rPr lang="ru-RU" sz="3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3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17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http://www.prolife-fest.ru/users/ch_p_r</a:t>
            </a:r>
            <a:r>
              <a:rPr lang="en-US" sz="17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ru-RU" sz="17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17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7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ФЕСТИВАЛЬ «ЗА ЖИЗНЬ»</a:t>
            </a:r>
            <a:endParaRPr lang="ru-RU" sz="17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571848" y="4913918"/>
            <a:ext cx="4130908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ГДЕ КУПИТЬ?  </a:t>
            </a:r>
            <a:r>
              <a:rPr lang="ru-RU" sz="3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3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17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Юлия Рыбакова </a:t>
            </a:r>
            <a:r>
              <a:rPr lang="en-US" sz="17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yulia@mobilecat.ru</a:t>
            </a:r>
            <a:r>
              <a:rPr lang="ru-RU" sz="17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ФИРМА «СТУДИО25» БЕЛОРУССИЯ</a:t>
            </a:r>
            <a:endParaRPr lang="ru-RU" sz="17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5980407"/>
            <a:ext cx="91440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КАКИЕ ПЛЮСЫ? </a:t>
            </a: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Возможность работать без лектора</a:t>
            </a:r>
            <a:b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Внимание со стороны различных организаций,  мероприятий</a:t>
            </a:r>
            <a:endParaRPr lang="ru-RU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816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-2738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29" y="105670"/>
            <a:ext cx="9144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Распространение материалов в учебных учреждениях</a:t>
            </a:r>
            <a:endParaRPr lang="ru-RU" sz="2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F:\DCIM\103MSDCF\101MSDCF\102MSDCF\DSC0069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511" y="889436"/>
            <a:ext cx="6048672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161" y="889435"/>
            <a:ext cx="3088582" cy="2316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161" y="3109503"/>
            <a:ext cx="3088582" cy="2316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0" y="5589240"/>
            <a:ext cx="9125743" cy="9233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ДЕШЕВО. ЭФФЕКТИВНО.</a:t>
            </a:r>
            <a:endParaRPr lang="ru-RU" sz="54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-18257" y="4964275"/>
            <a:ext cx="6055418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СОГЛАСОВАТЬ МАТЕРИАЛЫ</a:t>
            </a:r>
            <a:endParaRPr lang="ru-RU" sz="2400" b="1" dirty="0">
              <a:ln w="12700">
                <a:noFill/>
                <a:prstDash val="solid"/>
              </a:ln>
              <a:solidFill>
                <a:schemeClr val="tx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0984" y="6453336"/>
            <a:ext cx="7128792" cy="33855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Содержание 1000 листовок узнают 3000-5000 студентов</a:t>
            </a:r>
            <a:endParaRPr lang="ru-RU" sz="16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89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29795" y="105670"/>
            <a:ext cx="5654458" cy="7078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Участие в форумах</a:t>
            </a:r>
            <a:endParaRPr lang="ru-RU" sz="40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5329" y="2307530"/>
            <a:ext cx="3237409" cy="2157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663" y="4509120"/>
            <a:ext cx="324162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86" y="728375"/>
            <a:ext cx="5376143" cy="3582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663" y="105670"/>
            <a:ext cx="3258075" cy="2171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8084" y="5453843"/>
            <a:ext cx="2119017" cy="1412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283" y="4175275"/>
            <a:ext cx="2128212" cy="1418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Прямоугольник 22"/>
          <p:cNvSpPr/>
          <p:nvPr/>
        </p:nvSpPr>
        <p:spPr>
          <a:xfrm>
            <a:off x="269186" y="4638235"/>
            <a:ext cx="327889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ЧТО НУЖНО?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Модели эмбрионов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Выставка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Листовки</a:t>
            </a:r>
            <a:endParaRPr lang="ru-RU" sz="2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272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9710" y="191542"/>
            <a:ext cx="4184290" cy="107721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Диски с фильмами </a:t>
            </a:r>
            <a:br>
              <a:rPr lang="ru-RU" sz="3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3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 защиту жизни</a:t>
            </a:r>
            <a:endParaRPr lang="ru-RU" sz="32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36096" y="4414084"/>
            <a:ext cx="32788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ЧТО НУЖНО?</a:t>
            </a:r>
            <a:endParaRPr lang="ru-RU" sz="2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3380" y="311578"/>
            <a:ext cx="2263038" cy="1509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3380" y="3337585"/>
            <a:ext cx="2298823" cy="153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4979" y="4879876"/>
            <a:ext cx="2320730" cy="1547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710" y="1268760"/>
            <a:ext cx="4061970" cy="3018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36" y="3306689"/>
            <a:ext cx="2358628" cy="1573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045" y="1772816"/>
            <a:ext cx="2359495" cy="1573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36" y="1793202"/>
            <a:ext cx="2315444" cy="1544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303" y="268935"/>
            <a:ext cx="2292710" cy="1529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078" y="4870881"/>
            <a:ext cx="2324302" cy="1550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Прямоугольник 47"/>
          <p:cNvSpPr/>
          <p:nvPr/>
        </p:nvSpPr>
        <p:spPr>
          <a:xfrm>
            <a:off x="5436096" y="5121970"/>
            <a:ext cx="32788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Диски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Упаковки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ПК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Дубликатор</a:t>
            </a:r>
            <a:r>
              <a:rPr lang="ru-RU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дисков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Цветные вкладыши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Образ диска</a:t>
            </a:r>
            <a:endParaRPr lang="ru-RU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967115" y="6428406"/>
            <a:ext cx="3278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Актуальность под вопросом</a:t>
            </a:r>
            <a:endParaRPr lang="ru-RU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760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8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Социальная реклама. Баннеры.</a:t>
            </a:r>
            <a:endParaRPr lang="ru-RU" sz="40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03590" y="3673056"/>
            <a:ext cx="3384376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ЧТО НУЖНО?</a:t>
            </a:r>
            <a:endParaRPr lang="ru-RU" sz="2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106915" y="4755272"/>
            <a:ext cx="4248472" cy="1323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Макет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Алексей Раковский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Печать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2500 рублей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бесплатно</a:t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Место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бесплатно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Монтаж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-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800 рублей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/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бесплатно</a:t>
            </a:r>
            <a:endParaRPr lang="ru-RU" sz="2000" i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3835" y="975962"/>
            <a:ext cx="2976330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60" y="975962"/>
            <a:ext cx="2976330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978532"/>
            <a:ext cx="2976330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59" y="3112366"/>
            <a:ext cx="4934679" cy="370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085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3"/>
          </a:lnRef>
          <a:fillRef idx="1003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" dirty="0" smtClean="0"/>
              <a:t> </a:t>
            </a:r>
            <a:endParaRPr lang="ru-RU" sz="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207" y="777251"/>
            <a:ext cx="4336801" cy="2892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95" y="3669864"/>
            <a:ext cx="2347966" cy="1566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59" y="3682411"/>
            <a:ext cx="2350031" cy="1566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95" y="5110025"/>
            <a:ext cx="2347966" cy="1566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59" y="5110865"/>
            <a:ext cx="2350030" cy="1607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-29796" y="105670"/>
            <a:ext cx="8994283" cy="5847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Оренбургский проект «Эмбрионы в регионы»</a:t>
            </a:r>
            <a:endParaRPr lang="ru-RU" sz="3200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1595" y="1007838"/>
            <a:ext cx="5057060" cy="273921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chemeClr val="bg1"/>
                </a:solidFill>
              </a:rPr>
              <a:t>5000 моделей </a:t>
            </a:r>
            <a:br>
              <a:rPr lang="ru-RU" sz="3000" dirty="0" smtClean="0">
                <a:solidFill>
                  <a:schemeClr val="bg1"/>
                </a:solidFill>
              </a:rPr>
            </a:br>
            <a:r>
              <a:rPr lang="ru-RU" sz="3000" dirty="0" smtClean="0">
                <a:solidFill>
                  <a:schemeClr val="bg1"/>
                </a:solidFill>
              </a:rPr>
              <a:t>12-недельных эмбрионов</a:t>
            </a:r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Известная география:</a:t>
            </a:r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- 5 стран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- 150 получателей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- 140 городов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- 75 регионов</a:t>
            </a:r>
            <a:r>
              <a:rPr lang="ru-RU" sz="1600" b="1" dirty="0" smtClean="0">
                <a:solidFill>
                  <a:schemeClr val="bg1"/>
                </a:solidFill>
              </a:rPr>
              <a:t/>
            </a:r>
            <a:br>
              <a:rPr lang="ru-RU" sz="1600" b="1" dirty="0" smtClean="0">
                <a:solidFill>
                  <a:schemeClr val="bg1"/>
                </a:solidFill>
              </a:rPr>
            </a:br>
            <a:endParaRPr lang="ru-RU" sz="1600" b="1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20612" y="3765516"/>
            <a:ext cx="4499992" cy="28007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НОВЫЙ ЭТАП!</a:t>
            </a:r>
            <a:b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5000 моделей будут отправлены </a:t>
            </a:r>
            <a:br>
              <a:rPr lang="ru-RU" sz="2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 регионы России</a:t>
            </a:r>
            <a:br>
              <a:rPr lang="ru-RU" sz="2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НУЖНО?</a:t>
            </a:r>
            <a:br>
              <a:rPr lang="ru-RU" sz="4000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Отслеживать новости на сайте движения</a:t>
            </a:r>
            <a:b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Следить за рассылкой он-лайн обучения</a:t>
            </a:r>
            <a:endParaRPr lang="ru-RU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009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 descr="6. Школа (9 класс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0936" y="2000240"/>
            <a:ext cx="3393064" cy="2261159"/>
          </a:xfrm>
          <a:prstGeom prst="rect">
            <a:avLst/>
          </a:prstGeom>
        </p:spPr>
      </p:pic>
      <p:pic>
        <p:nvPicPr>
          <p:cNvPr id="8" name="Рисунок 7" descr="7. Школа (9 класс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330" y="4000504"/>
            <a:ext cx="1080422" cy="720000"/>
          </a:xfrm>
          <a:prstGeom prst="rect">
            <a:avLst/>
          </a:prstGeom>
        </p:spPr>
      </p:pic>
      <p:pic>
        <p:nvPicPr>
          <p:cNvPr id="9" name="Рисунок 8" descr="8. Школа (9 класс)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388" y="4000504"/>
            <a:ext cx="1080422" cy="720000"/>
          </a:xfrm>
          <a:prstGeom prst="rect">
            <a:avLst/>
          </a:prstGeom>
        </p:spPr>
      </p:pic>
      <p:pic>
        <p:nvPicPr>
          <p:cNvPr id="10" name="Рисунок 9" descr="9. Лицей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818" y="4000504"/>
            <a:ext cx="1080422" cy="720000"/>
          </a:xfrm>
          <a:prstGeom prst="rect">
            <a:avLst/>
          </a:prstGeom>
        </p:spPr>
      </p:pic>
      <p:pic>
        <p:nvPicPr>
          <p:cNvPr id="11" name="Рисунок 10" descr="10. Лицей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48" y="4000504"/>
            <a:ext cx="1080422" cy="720000"/>
          </a:xfrm>
          <a:prstGeom prst="rect">
            <a:avLst/>
          </a:prstGeom>
        </p:spPr>
      </p:pic>
      <p:pic>
        <p:nvPicPr>
          <p:cNvPr id="12" name="Рисунок 11" descr="11. Лицей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4678" y="4000504"/>
            <a:ext cx="1080422" cy="720000"/>
          </a:xfrm>
          <a:prstGeom prst="rect">
            <a:avLst/>
          </a:prstGeom>
        </p:spPr>
      </p:pic>
      <p:pic>
        <p:nvPicPr>
          <p:cNvPr id="13" name="Рисунок 12" descr="12. Лицей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00504"/>
            <a:ext cx="1080422" cy="720000"/>
          </a:xfrm>
          <a:prstGeom prst="rect">
            <a:avLst/>
          </a:prstGeom>
        </p:spPr>
      </p:pic>
      <p:pic>
        <p:nvPicPr>
          <p:cNvPr id="14" name="Рисунок 13" descr="13. Лицей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108" y="4000504"/>
            <a:ext cx="1080422" cy="720000"/>
          </a:xfrm>
          <a:prstGeom prst="rect">
            <a:avLst/>
          </a:prstGeom>
        </p:spPr>
      </p:pic>
      <p:pic>
        <p:nvPicPr>
          <p:cNvPr id="15" name="Рисунок 14" descr="14. Лицей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538" y="4000504"/>
            <a:ext cx="1080422" cy="720000"/>
          </a:xfrm>
          <a:prstGeom prst="rect">
            <a:avLst/>
          </a:prstGeom>
        </p:spPr>
      </p:pic>
      <p:pic>
        <p:nvPicPr>
          <p:cNvPr id="16" name="Рисунок 15" descr="15. Университет.jp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3578" y="4000504"/>
            <a:ext cx="1080422" cy="720000"/>
          </a:xfrm>
          <a:prstGeom prst="rect">
            <a:avLst/>
          </a:prstGeom>
        </p:spPr>
      </p:pic>
      <p:pic>
        <p:nvPicPr>
          <p:cNvPr id="17" name="Рисунок 16" descr="16. Университет.jp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14884"/>
            <a:ext cx="1080422" cy="720000"/>
          </a:xfrm>
          <a:prstGeom prst="rect">
            <a:avLst/>
          </a:prstGeom>
        </p:spPr>
      </p:pic>
      <p:pic>
        <p:nvPicPr>
          <p:cNvPr id="18" name="Рисунок 17" descr="17. Университет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3578" y="4714884"/>
            <a:ext cx="1080422" cy="720000"/>
          </a:xfrm>
          <a:prstGeom prst="rect">
            <a:avLst/>
          </a:prstGeom>
        </p:spPr>
      </p:pic>
      <p:pic>
        <p:nvPicPr>
          <p:cNvPr id="19" name="Рисунок 18" descr="18. Университет.jp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892" y="4714884"/>
            <a:ext cx="1084235" cy="720000"/>
          </a:xfrm>
          <a:prstGeom prst="rect">
            <a:avLst/>
          </a:prstGeom>
        </p:spPr>
      </p:pic>
      <p:pic>
        <p:nvPicPr>
          <p:cNvPr id="20" name="Рисунок 19" descr="19. Университет.jp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9322" y="4714884"/>
            <a:ext cx="1084235" cy="720000"/>
          </a:xfrm>
          <a:prstGeom prst="rect">
            <a:avLst/>
          </a:prstGeom>
        </p:spPr>
      </p:pic>
      <p:pic>
        <p:nvPicPr>
          <p:cNvPr id="21" name="Рисунок 20" descr="20. Университет.jpg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2" y="4714884"/>
            <a:ext cx="1084235" cy="720000"/>
          </a:xfrm>
          <a:prstGeom prst="rect">
            <a:avLst/>
          </a:prstGeom>
        </p:spPr>
      </p:pic>
      <p:pic>
        <p:nvPicPr>
          <p:cNvPr id="22" name="Рисунок 21" descr="21. Университет.jpg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182" y="4714884"/>
            <a:ext cx="1084235" cy="720000"/>
          </a:xfrm>
          <a:prstGeom prst="rect">
            <a:avLst/>
          </a:prstGeom>
        </p:spPr>
      </p:pic>
      <p:pic>
        <p:nvPicPr>
          <p:cNvPr id="23" name="Рисунок 22" descr="22. Университет.jpg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12" y="4714884"/>
            <a:ext cx="1084235" cy="720000"/>
          </a:xfrm>
          <a:prstGeom prst="rect">
            <a:avLst/>
          </a:prstGeom>
        </p:spPr>
      </p:pic>
      <p:pic>
        <p:nvPicPr>
          <p:cNvPr id="24" name="Рисунок 23" descr="23. Университет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042" y="4714884"/>
            <a:ext cx="1084235" cy="720000"/>
          </a:xfrm>
          <a:prstGeom prst="rect">
            <a:avLst/>
          </a:prstGeom>
        </p:spPr>
      </p:pic>
      <p:pic>
        <p:nvPicPr>
          <p:cNvPr id="25" name="Рисунок 24" descr="24. Университет.jpg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24" y="4714884"/>
            <a:ext cx="1084235" cy="720000"/>
          </a:xfrm>
          <a:prstGeom prst="rect">
            <a:avLst/>
          </a:prstGeom>
        </p:spPr>
      </p:pic>
      <p:pic>
        <p:nvPicPr>
          <p:cNvPr id="27" name="Рисунок 26" descr="27. Студентки кафедры акушерства и гинекологии.jpg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527" y="5429264"/>
            <a:ext cx="1079473" cy="720000"/>
          </a:xfrm>
          <a:prstGeom prst="rect">
            <a:avLst/>
          </a:prstGeom>
        </p:spPr>
      </p:pic>
      <p:pic>
        <p:nvPicPr>
          <p:cNvPr id="28" name="Рисунок 27" descr="28. Студентки кафедры акушерства и гинекологии.jpg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330" y="5429264"/>
            <a:ext cx="1080422" cy="720000"/>
          </a:xfrm>
          <a:prstGeom prst="rect">
            <a:avLst/>
          </a:prstGeom>
        </p:spPr>
      </p:pic>
      <p:pic>
        <p:nvPicPr>
          <p:cNvPr id="29" name="Рисунок 28" descr="29. Студентки кафедры акушерства и гинекологии.jpg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60" y="5429264"/>
            <a:ext cx="1080422" cy="720000"/>
          </a:xfrm>
          <a:prstGeom prst="rect">
            <a:avLst/>
          </a:prstGeom>
        </p:spPr>
      </p:pic>
      <p:pic>
        <p:nvPicPr>
          <p:cNvPr id="30" name="Рисунок 29" descr="30. Студентки кафедры акушерства и гинекологии.jpg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9190" y="5429264"/>
            <a:ext cx="1080422" cy="720000"/>
          </a:xfrm>
          <a:prstGeom prst="rect">
            <a:avLst/>
          </a:prstGeom>
        </p:spPr>
      </p:pic>
      <p:pic>
        <p:nvPicPr>
          <p:cNvPr id="31" name="Рисунок 30" descr="31. Главный акушер-гинеколог области.jpg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20" y="5429264"/>
            <a:ext cx="1080422" cy="720000"/>
          </a:xfrm>
          <a:prstGeom prst="rect">
            <a:avLst/>
          </a:prstGeom>
        </p:spPr>
      </p:pic>
      <p:pic>
        <p:nvPicPr>
          <p:cNvPr id="32" name="Рисунок 31" descr="32. Акушеры-гинекологи.jpg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6050" y="5429264"/>
            <a:ext cx="1080422" cy="720000"/>
          </a:xfrm>
          <a:prstGeom prst="rect">
            <a:avLst/>
          </a:prstGeom>
        </p:spPr>
      </p:pic>
      <p:pic>
        <p:nvPicPr>
          <p:cNvPr id="33" name="Рисунок 32" descr="33. Акушеры-гинекологи.jpg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480" y="5429264"/>
            <a:ext cx="1080422" cy="720000"/>
          </a:xfrm>
          <a:prstGeom prst="rect">
            <a:avLst/>
          </a:prstGeom>
        </p:spPr>
      </p:pic>
      <p:pic>
        <p:nvPicPr>
          <p:cNvPr id="34" name="Рисунок 33" descr="34. Акушеры-гинекологи.jpg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62" y="5429264"/>
            <a:ext cx="1080422" cy="720000"/>
          </a:xfrm>
          <a:prstGeom prst="rect">
            <a:avLst/>
          </a:prstGeom>
        </p:spPr>
      </p:pic>
      <p:pic>
        <p:nvPicPr>
          <p:cNvPr id="35" name="Рисунок 34" descr="35. Акушеры-гинекологи.jpg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29264"/>
            <a:ext cx="1084235" cy="720000"/>
          </a:xfrm>
          <a:prstGeom prst="rect">
            <a:avLst/>
          </a:prstGeom>
        </p:spPr>
      </p:pic>
      <p:pic>
        <p:nvPicPr>
          <p:cNvPr id="36" name="Рисунок 35" descr="36. Акция Эбмрионы в регионы.jpg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38000"/>
            <a:ext cx="1080422" cy="720000"/>
          </a:xfrm>
          <a:prstGeom prst="rect">
            <a:avLst/>
          </a:prstGeom>
        </p:spPr>
      </p:pic>
      <p:pic>
        <p:nvPicPr>
          <p:cNvPr id="37" name="Рисунок 36" descr="37. Акция Эбмрионы в регионы.jpg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48" y="6138000"/>
            <a:ext cx="1080422" cy="720000"/>
          </a:xfrm>
          <a:prstGeom prst="rect">
            <a:avLst/>
          </a:prstGeom>
        </p:spPr>
      </p:pic>
      <p:pic>
        <p:nvPicPr>
          <p:cNvPr id="38" name="Рисунок 37" descr="38. Акция Эбмрионы в регионы.jpg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918" y="6138000"/>
            <a:ext cx="1080422" cy="720000"/>
          </a:xfrm>
          <a:prstGeom prst="rect">
            <a:avLst/>
          </a:prstGeom>
        </p:spPr>
      </p:pic>
      <p:pic>
        <p:nvPicPr>
          <p:cNvPr id="39" name="Рисунок 38" descr="39. Акция Эбмрионы в регионы.jpg"/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12" y="6138000"/>
            <a:ext cx="1080422" cy="720000"/>
          </a:xfrm>
          <a:prstGeom prst="rect">
            <a:avLst/>
          </a:prstGeom>
        </p:spPr>
      </p:pic>
      <p:pic>
        <p:nvPicPr>
          <p:cNvPr id="40" name="Рисунок 39" descr="40. Акция Эбмрионы в регионы - 2.jpg"/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182" y="6138000"/>
            <a:ext cx="1080422" cy="720000"/>
          </a:xfrm>
          <a:prstGeom prst="rect">
            <a:avLst/>
          </a:prstGeom>
        </p:spPr>
      </p:pic>
      <p:pic>
        <p:nvPicPr>
          <p:cNvPr id="41" name="Рисунок 40" descr="41. Акция Эбмрионы в регионы - 2.jpg"/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2" y="6138000"/>
            <a:ext cx="1080422" cy="720000"/>
          </a:xfrm>
          <a:prstGeom prst="rect">
            <a:avLst/>
          </a:prstGeom>
        </p:spPr>
      </p:pic>
      <p:pic>
        <p:nvPicPr>
          <p:cNvPr id="42" name="Рисунок 41" descr="43. Акция Эбмрионы в регионы - 2.jpg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9322" y="6138000"/>
            <a:ext cx="1080422" cy="720000"/>
          </a:xfrm>
          <a:prstGeom prst="rect">
            <a:avLst/>
          </a:prstGeom>
        </p:spPr>
      </p:pic>
      <p:pic>
        <p:nvPicPr>
          <p:cNvPr id="43" name="Рисунок 42" descr="44. Акция Эбмрионы в регионы - 2.jpg"/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892" y="6138000"/>
            <a:ext cx="1080422" cy="720000"/>
          </a:xfrm>
          <a:prstGeom prst="rect">
            <a:avLst/>
          </a:prstGeom>
        </p:spPr>
      </p:pic>
      <p:pic>
        <p:nvPicPr>
          <p:cNvPr id="44" name="Рисунок 43" descr="45. Дети и модели детей.jpg"/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3578" y="6138000"/>
            <a:ext cx="1080422" cy="720000"/>
          </a:xfrm>
          <a:prstGeom prst="rect">
            <a:avLst/>
          </a:prstGeom>
        </p:spPr>
      </p:pic>
      <p:pic>
        <p:nvPicPr>
          <p:cNvPr id="49" name="Рисунок 48" descr="4. Школа (9 класс).jpg"/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60" y="0"/>
            <a:ext cx="3143240" cy="2094675"/>
          </a:xfrm>
          <a:prstGeom prst="rect">
            <a:avLst/>
          </a:prstGeom>
        </p:spPr>
      </p:pic>
      <p:pic>
        <p:nvPicPr>
          <p:cNvPr id="2" name="Рисунок 1" descr="1. Набооы с 7 по 26 неделю.jpg"/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6024287" cy="4000504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2214546" y="3286124"/>
            <a:ext cx="4572000" cy="7078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Модели внутриутробных детей –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«оружие» в борьбе за жизнь</a:t>
            </a:r>
            <a:r>
              <a:rPr lang="ru-RU" sz="2000" b="1" i="1" dirty="0" smtClean="0">
                <a:solidFill>
                  <a:schemeClr val="bg1"/>
                </a:solidFill>
              </a:rPr>
              <a:t>.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0" y="1"/>
            <a:ext cx="6000760" cy="9541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Они почти как настоящие – и на вид, и на ощупь. Даже самый маленький из них, величиной с ноготь, крохотный, но уже человечек, совсем не похожий на головастика из старого учебника анатомии. Их «работа» – объяснять, что беременная женщина уже является мамой. 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Наборы моделей внутриутробных детей – 7,8,9,10,12,16,22,26 недель. </a:t>
            </a:r>
            <a:endParaRPr lang="ru-RU" dirty="0"/>
          </a:p>
        </p:txBody>
      </p:sp>
      <p:pic>
        <p:nvPicPr>
          <p:cNvPr id="2" name="Рисунок 1" descr="1. Набооы с 7 по 26 неделю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21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42844" y="142852"/>
            <a:ext cx="8214749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Модели эмбрионов являются одними из самых эффективных наглядных пособий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в работе по профилактике абортов, проводящейся в учебных и медицинских учреждениях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 smtClean="0"/>
              <a:t> 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Набор моделей внутриутробных детей – 7,8,9,10 недель. </a:t>
            </a:r>
            <a:endParaRPr lang="ru-RU" dirty="0"/>
          </a:p>
        </p:txBody>
      </p:sp>
      <p:pic>
        <p:nvPicPr>
          <p:cNvPr id="2" name="Рисунок 1" descr="2. Набор - 7,8,9,10 недел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21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143604" y="214290"/>
            <a:ext cx="3000396" cy="181588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Глядя на них, люди без лишних слов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понимают, что за холодными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медицинскими терминами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«плодное яйцо», «эмбрион»,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«зародыш» скрываются дети,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отличающиеся от новорожденных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младенцев только своими размерами.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Набор моделей внутриутробных детей – 12,16,22,26 недель. </a:t>
            </a:r>
            <a:endParaRPr lang="ru-RU" dirty="0"/>
          </a:p>
        </p:txBody>
      </p:sp>
      <p:pic>
        <p:nvPicPr>
          <p:cNvPr id="2" name="Рисунок 1" descr="3. Набор - 12,16,22,26 недель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21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42844" y="142852"/>
            <a:ext cx="9144000" cy="73866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Они даже изготовлены из специальных материалов, на ощупь напоминающих кожу ребенка. Возможность подержать в руках, «понянчить» маленьких младенцев, включает подсознательные родительские инстинкты, заложенное природой чувство умиления. Это мало кого оставляет равнодушным.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Средняя школа г. Оренбурга, ученицы 9 класса</a:t>
            </a:r>
            <a:endParaRPr lang="ru-RU" dirty="0"/>
          </a:p>
        </p:txBody>
      </p:sp>
      <p:pic>
        <p:nvPicPr>
          <p:cNvPr id="2" name="Рисунок 1" descr="4. Школа (9 класс)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Средняя школа г. Оренбурга, ученицы 9 класса</a:t>
            </a:r>
            <a:endParaRPr lang="ru-RU" dirty="0"/>
          </a:p>
        </p:txBody>
      </p:sp>
      <p:pic>
        <p:nvPicPr>
          <p:cNvPr id="2" name="Рисунок 1" descr="5. Школа (9 класс)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Средняя школа г. Оренбурга, ученицы 9 класса</a:t>
            </a:r>
            <a:endParaRPr lang="ru-RU" dirty="0"/>
          </a:p>
        </p:txBody>
      </p:sp>
      <p:pic>
        <p:nvPicPr>
          <p:cNvPr id="2" name="Рисунок 1" descr="6. Школа (9 класс)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Средняя школа г. Оренбурга, ученицы 9 класса</a:t>
            </a:r>
          </a:p>
        </p:txBody>
      </p:sp>
      <p:pic>
        <p:nvPicPr>
          <p:cNvPr id="2" name="Рисунок 1" descr="7. Школа (9 класс)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Средняя школа г. Оренбурга, ученицы 9 класса</a:t>
            </a:r>
          </a:p>
        </p:txBody>
      </p:sp>
      <p:pic>
        <p:nvPicPr>
          <p:cNvPr id="2" name="Рисунок 1" descr="8. Школа (9 класс).jpg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852"/>
            <a:ext cx="9144000" cy="3305812"/>
          </a:xfrm>
          <a:prstGeom prst="rect">
            <a:avLst/>
          </a:prstGeom>
        </p:spPr>
      </p:pic>
      <p:pic>
        <p:nvPicPr>
          <p:cNvPr id="11" name="Рисунок 10" descr="2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0438"/>
            <a:ext cx="9144000" cy="34509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29388" y="6286520"/>
            <a:ext cx="271461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Отзывы школьниц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3240464"/>
          </a:xfrm>
          <a:prstGeom prst="rect">
            <a:avLst/>
          </a:prstGeom>
        </p:spPr>
      </p:pic>
      <p:pic>
        <p:nvPicPr>
          <p:cNvPr id="5" name="Рисунок 4" descr="4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36692"/>
            <a:ext cx="9144000" cy="34213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388" y="6286520"/>
            <a:ext cx="271461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Отзывы школьниц </a:t>
            </a:r>
            <a:endParaRPr lang="ru-RU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251626"/>
          </a:xfrm>
          <a:prstGeom prst="rect">
            <a:avLst/>
          </a:prstGeom>
        </p:spPr>
      </p:pic>
      <p:pic>
        <p:nvPicPr>
          <p:cNvPr id="4" name="Рисунок 3" descr="10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57694"/>
            <a:ext cx="9144000" cy="22672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388" y="6286520"/>
            <a:ext cx="271461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Отзывы школьниц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577503"/>
          </a:xfrm>
          <a:prstGeom prst="rect">
            <a:avLst/>
          </a:prstGeom>
        </p:spPr>
      </p:pic>
      <p:pic>
        <p:nvPicPr>
          <p:cNvPr id="4" name="Рисунок 3" descr="11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14620"/>
            <a:ext cx="9144000" cy="40037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388" y="6286520"/>
            <a:ext cx="271461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Отзывы школьниц </a:t>
            </a:r>
            <a:endParaRPr lang="ru-RU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Лицей г. Оренбурга, ученицы 11 класс </a:t>
            </a:r>
            <a:endParaRPr lang="ru-RU" dirty="0"/>
          </a:p>
        </p:txBody>
      </p:sp>
      <p:pic>
        <p:nvPicPr>
          <p:cNvPr id="2" name="Рисунок 1" descr="9. Лицей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Лицей г. Оренбурга, ученицы 11 класс </a:t>
            </a:r>
          </a:p>
        </p:txBody>
      </p:sp>
      <p:pic>
        <p:nvPicPr>
          <p:cNvPr id="2" name="Рисунок 1" descr="10. Лицей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Лицей г. Оренбурга, ученицы 11 класс </a:t>
            </a:r>
            <a:endParaRPr lang="ru-RU" dirty="0"/>
          </a:p>
        </p:txBody>
      </p:sp>
      <p:pic>
        <p:nvPicPr>
          <p:cNvPr id="2" name="Рисунок 1" descr="11. Лицей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Лицей г. Оренбурга, ученицы 11 класс </a:t>
            </a:r>
            <a:endParaRPr lang="ru-RU" sz="2000" dirty="0"/>
          </a:p>
        </p:txBody>
      </p:sp>
      <p:pic>
        <p:nvPicPr>
          <p:cNvPr id="2" name="Рисунок 1" descr="12. Лицей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Лицей г. Оренбурга, ученицы 11 класс </a:t>
            </a:r>
            <a:endParaRPr lang="ru-RU" sz="2000" dirty="0"/>
          </a:p>
        </p:txBody>
      </p:sp>
      <p:pic>
        <p:nvPicPr>
          <p:cNvPr id="2" name="Рисунок 1" descr="13. Лицей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Лицей г. Оренбурга, ученицы 11 класс </a:t>
            </a:r>
            <a:endParaRPr lang="ru-RU" dirty="0"/>
          </a:p>
        </p:txBody>
      </p:sp>
      <p:pic>
        <p:nvPicPr>
          <p:cNvPr id="2" name="Рисунок 1" descr="14. Лицей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. Университет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Оренбургский государственный университет,  студентки 1 курса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. Университет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Оренбургский государственный университет,  студентки 1 курса 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. Университет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Оренбургский государственный университет,  студентки 1 курса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. Университет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21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Оренбургский государственный университет,  студентки 1 курса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Оренбургский государственный университет,  студентки 1 курса</a:t>
            </a:r>
            <a:endParaRPr lang="ru-RU" dirty="0"/>
          </a:p>
        </p:txBody>
      </p:sp>
      <p:pic>
        <p:nvPicPr>
          <p:cNvPr id="2" name="Рисунок 1" descr="21. Университет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2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Оренбургский государственный университет,  студентки 1 курса</a:t>
            </a:r>
            <a:endParaRPr lang="ru-RU" sz="2000" dirty="0"/>
          </a:p>
        </p:txBody>
      </p:sp>
      <p:pic>
        <p:nvPicPr>
          <p:cNvPr id="2" name="Рисунок 1" descr="23. Университет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2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. Студентки кафедры акушерства и гинекологи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91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Студентки кафедры акушерства и гинекологии Оренбургской медицинской академии</a:t>
            </a:r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Студентки кафедры акушерства и гинекологии Оренбургской медицинской академии</a:t>
            </a:r>
            <a:endParaRPr lang="ru-RU" dirty="0"/>
          </a:p>
        </p:txBody>
      </p:sp>
      <p:pic>
        <p:nvPicPr>
          <p:cNvPr id="2" name="Рисунок 1" descr="28. Студентки кафедры акушерства и гинекологи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. Студентки кафедры акушерства и гинекологи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Студентки кафедры акушерства и гинекологии Оренбургской медицинской академии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. Акушеры-гинеколог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Акушер-гинеколог  Отделения женской консультации больницы им. Н.И. Пирогова </a:t>
            </a:r>
            <a:br>
              <a:rPr lang="ru-RU" dirty="0" smtClean="0"/>
            </a:br>
            <a:r>
              <a:rPr lang="ru-RU" dirty="0" smtClean="0"/>
              <a:t>г. Оренбург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3. Акушеры-гинеколог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Детский акушер-гинеколог женской консультации больницы им. Н.И. Пирогова </a:t>
            </a:r>
            <a:br>
              <a:rPr lang="ru-RU" dirty="0" smtClean="0"/>
            </a:br>
            <a:r>
              <a:rPr lang="ru-RU" dirty="0" smtClean="0"/>
              <a:t>г. Оренбург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4. Акушеры-гинеколог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Модели внутриутробных детей в кабинете детского гинеколога 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Заведующий Отделением гинекологии оренбургской областной больницы №2 </a:t>
            </a:r>
            <a:endParaRPr lang="ru-RU" dirty="0"/>
          </a:p>
        </p:txBody>
      </p:sp>
      <p:pic>
        <p:nvPicPr>
          <p:cNvPr id="2" name="Рисунок 1" descr="35. Акушеры-гинеколог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2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. Главный акушер-гинеколог области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Справа</a:t>
            </a:r>
            <a:r>
              <a:rPr lang="ru-RU" dirty="0" smtClean="0"/>
              <a:t> – главный акушер-гинеколог Оренбургской области, </a:t>
            </a:r>
            <a:br>
              <a:rPr lang="ru-RU" dirty="0" smtClean="0"/>
            </a:br>
            <a:r>
              <a:rPr lang="ru-RU" b="1" dirty="0" smtClean="0"/>
              <a:t>слева</a:t>
            </a:r>
            <a:r>
              <a:rPr lang="ru-RU" dirty="0" smtClean="0"/>
              <a:t> – заведующая областной женской консультацией,  доктор медицинских наук.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96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5. Дети и модели детей.jpg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chemeClr val="accent1">
              <a:shade val="51000"/>
              <a:satMod val="13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Зачастую женщины не знают или не хотят знать, что эмбрион – это не просто набор клеток. А ведь уже в четыре недели беременности мы слышим на УЗИ сердцебиение ребёнка, видим голову и туловище, ручки и ножки. Поэтому такие модели просто необходимы в разговоре с женщинами, намеревающимися сделать аборт, </a:t>
            </a:r>
            <a:r>
              <a:rPr lang="ru-RU" sz="1400" dirty="0" smtClean="0"/>
              <a:t>– </a:t>
            </a:r>
            <a:r>
              <a:rPr lang="ru-RU" sz="1400" b="1" dirty="0" smtClean="0"/>
              <a:t>считает заведующая оренбургской областной женской консультацией Светлана Константиновна Кшнясева.</a:t>
            </a:r>
            <a:endParaRPr lang="ru-RU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0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dk2">
                  <a:tint val="80000"/>
                  <a:satMod val="300000"/>
                </a:schemeClr>
              </a:gs>
              <a:gs pos="100000">
                <a:schemeClr val="dk2">
                  <a:shade val="30000"/>
                  <a:satMod val="2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1003">
            <a:schemeClr val="dk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ru-RU" sz="4000" b="1" smtClean="0">
                <a:solidFill>
                  <a:schemeClr val="bg1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                                               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www.orenburgprolife.ru</a:t>
            </a:r>
            <a:endParaRPr lang="ru-RU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" y="1844824"/>
            <a:ext cx="9143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Оренбургское движение «За жизнь</a:t>
            </a:r>
            <a:r>
              <a:rPr lang="ru-RU" sz="4000" b="1" cap="none" spc="0" dirty="0" smtClean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»</a:t>
            </a:r>
            <a:endParaRPr lang="ru-RU" sz="4000" b="1" cap="none" spc="0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261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</TotalTime>
  <Words>992</Words>
  <Application>Microsoft Office PowerPoint</Application>
  <PresentationFormat>Экран (4:3)</PresentationFormat>
  <Paragraphs>218</Paragraphs>
  <Slides>63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орен</dc:creator>
  <cp:lastModifiedBy>Игорь</cp:lastModifiedBy>
  <cp:revision>314</cp:revision>
  <dcterms:created xsi:type="dcterms:W3CDTF">2014-03-25T08:22:50Z</dcterms:created>
  <dcterms:modified xsi:type="dcterms:W3CDTF">2014-12-15T19:51:11Z</dcterms:modified>
</cp:coreProperties>
</file>