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handoutMasterIdLst>
    <p:handoutMasterId r:id="rId9"/>
  </p:handoutMasterIdLst>
  <p:sldIdLst>
    <p:sldId id="302" r:id="rId2"/>
    <p:sldId id="298" r:id="rId3"/>
    <p:sldId id="303" r:id="rId4"/>
    <p:sldId id="299" r:id="rId5"/>
    <p:sldId id="300" r:id="rId6"/>
    <p:sldId id="301" r:id="rId7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FFFF"/>
    <a:srgbClr val="800000"/>
    <a:srgbClr val="CC0000"/>
    <a:srgbClr val="FF9966"/>
    <a:srgbClr val="FFCC99"/>
    <a:srgbClr val="FFFFCC"/>
    <a:srgbClr val="990000"/>
    <a:srgbClr val="FF9933"/>
    <a:srgbClr val="FF33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7769" autoAdjust="0"/>
    <p:restoredTop sz="97971" autoAdjust="0"/>
  </p:normalViewPr>
  <p:slideViewPr>
    <p:cSldViewPr>
      <p:cViewPr>
        <p:scale>
          <a:sx n="100" d="100"/>
          <a:sy n="100" d="100"/>
        </p:scale>
        <p:origin x="-942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6" d="100"/>
          <a:sy n="56" d="100"/>
        </p:scale>
        <p:origin x="-1860" y="-102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113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114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114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35184EE7-E9DC-4A0D-9158-E9E78E1574A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992361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638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22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Click to edit Master text styles</a:t>
            </a:r>
          </a:p>
          <a:p>
            <a:pPr lvl="1"/>
            <a:r>
              <a:rPr lang="ru-RU" noProof="0" smtClean="0"/>
              <a:t>Second level</a:t>
            </a:r>
          </a:p>
          <a:p>
            <a:pPr lvl="2"/>
            <a:r>
              <a:rPr lang="ru-RU" noProof="0" smtClean="0"/>
              <a:t>Third level</a:t>
            </a:r>
          </a:p>
          <a:p>
            <a:pPr lvl="3"/>
            <a:r>
              <a:rPr lang="ru-RU" noProof="0" smtClean="0"/>
              <a:t>Fourth level</a:t>
            </a:r>
          </a:p>
          <a:p>
            <a:pPr lvl="4"/>
            <a:r>
              <a:rPr lang="ru-RU" noProof="0" smtClean="0"/>
              <a:t>Fifth level</a:t>
            </a:r>
          </a:p>
        </p:txBody>
      </p:sp>
      <p:sp>
        <p:nvSpPr>
          <p:cNvPr id="5223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223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1B97E309-582F-429A-A56C-5E2878B6D7C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3137045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C9ADCF-9B79-4C28-908E-5277C7640EB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28662" y="274638"/>
            <a:ext cx="7758138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CC2665-EC28-425A-9FEF-1B846FEF0D9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B168B9-2D94-4E3B-9E8A-06D0392078A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EFFDD1-0C72-40FC-95C1-8EA4DBB5717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6DCBF7-ABC7-4462-8150-AD180EF0960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77F062-2A83-41F3-B822-3BCCD887740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195E16-F9B1-473C-8BF6-0BB92BD68FD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DA7A26-C95A-4963-B9D7-1BB9D652E3F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2CB8AA-BE99-448D-BBC4-F8E0DF5BC9C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669DD9-CB19-498F-9F33-ED9F8111EE5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28B17A-8FED-432B-AA3E-7C9DBB3BD88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27EA67-7763-4FED-A6F4-06581B884BB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Заголовок, схема или организационная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SmartArt 2"/>
          <p:cNvSpPr>
            <a:spLocks noGrp="1"/>
          </p:cNvSpPr>
          <p:nvPr>
            <p:ph type="dgm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ru-RU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4C7929-EB8A-4202-ADA1-70CD2A6BAB6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Заголовок, объект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C580BD-2AF4-4DB1-8266-45EC057EF9C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Click to edit Master text styles</a:t>
            </a:r>
          </a:p>
          <a:p>
            <a:pPr lvl="1"/>
            <a:r>
              <a:rPr lang="ru-RU" smtClean="0"/>
              <a:t>Second level</a:t>
            </a:r>
          </a:p>
          <a:p>
            <a:pPr lvl="2"/>
            <a:r>
              <a:rPr lang="ru-RU" smtClean="0"/>
              <a:t>Third level</a:t>
            </a:r>
          </a:p>
          <a:p>
            <a:pPr lvl="3"/>
            <a:r>
              <a:rPr lang="ru-RU" smtClean="0"/>
              <a:t>Fourth level</a:t>
            </a:r>
          </a:p>
          <a:p>
            <a:pPr lvl="4"/>
            <a:r>
              <a:rPr lang="ru-RU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cs typeface="+mn-cs"/>
              </a:defRPr>
            </a:lvl1pPr>
          </a:lstStyle>
          <a:p>
            <a:pPr>
              <a:defRPr/>
            </a:pPr>
            <a:fld id="{95FF5EF5-645B-4639-8429-E08791527DE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pic>
        <p:nvPicPr>
          <p:cNvPr id="1031" name="Picture 7" descr="Логотип _белый"/>
          <p:cNvPicPr>
            <a:picLocks noChangeAspect="1" noChangeArrowheads="1"/>
          </p:cNvPicPr>
          <p:nvPr userDrawn="1"/>
        </p:nvPicPr>
        <p:blipFill>
          <a:blip r:embed="rId16" cstate="print"/>
          <a:srcRect t="1640"/>
          <a:stretch>
            <a:fillRect/>
          </a:stretch>
        </p:blipFill>
        <p:spPr bwMode="auto">
          <a:xfrm>
            <a:off x="0" y="0"/>
            <a:ext cx="990600" cy="966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2" name="Picture 8" descr="Низ для ппт"/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0" y="6078538"/>
            <a:ext cx="9144000" cy="779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1" r:id="rId2"/>
    <p:sldLayoutId id="2147483660" r:id="rId3"/>
    <p:sldLayoutId id="2147483659" r:id="rId4"/>
    <p:sldLayoutId id="2147483658" r:id="rId5"/>
    <p:sldLayoutId id="2147483657" r:id="rId6"/>
    <p:sldLayoutId id="2147483656" r:id="rId7"/>
    <p:sldLayoutId id="2147483655" r:id="rId8"/>
    <p:sldLayoutId id="2147483654" r:id="rId9"/>
    <p:sldLayoutId id="2147483653" r:id="rId10"/>
    <p:sldLayoutId id="2147483652" r:id="rId11"/>
    <p:sldLayoutId id="2147483651" r:id="rId12"/>
    <p:sldLayoutId id="2147483650" r:id="rId13"/>
    <p:sldLayoutId id="2147483649" r:id="rId1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7"/>
          <p:cNvGrpSpPr/>
          <p:nvPr/>
        </p:nvGrpSpPr>
        <p:grpSpPr>
          <a:xfrm>
            <a:off x="2714612" y="1214422"/>
            <a:ext cx="4071966" cy="5072098"/>
            <a:chOff x="4071934" y="500042"/>
            <a:chExt cx="4500594" cy="5786478"/>
          </a:xfrm>
        </p:grpSpPr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4071934" y="500042"/>
              <a:ext cx="4500594" cy="57548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6" name="Прямоугольник 5"/>
            <p:cNvSpPr/>
            <p:nvPr/>
          </p:nvSpPr>
          <p:spPr>
            <a:xfrm>
              <a:off x="7429520" y="5715016"/>
              <a:ext cx="1143008" cy="57150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2" name="Овал 11"/>
          <p:cNvSpPr/>
          <p:nvPr/>
        </p:nvSpPr>
        <p:spPr>
          <a:xfrm>
            <a:off x="3972131" y="2885231"/>
            <a:ext cx="150882" cy="15035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Овал 13"/>
          <p:cNvSpPr/>
          <p:nvPr/>
        </p:nvSpPr>
        <p:spPr>
          <a:xfrm>
            <a:off x="5289532" y="3183589"/>
            <a:ext cx="150882" cy="150353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Овал 14"/>
          <p:cNvSpPr/>
          <p:nvPr/>
        </p:nvSpPr>
        <p:spPr>
          <a:xfrm>
            <a:off x="4511068" y="2586872"/>
            <a:ext cx="150882" cy="150353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Овал 15"/>
          <p:cNvSpPr/>
          <p:nvPr/>
        </p:nvSpPr>
        <p:spPr>
          <a:xfrm>
            <a:off x="4331422" y="3720635"/>
            <a:ext cx="150882" cy="150353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Овал 16"/>
          <p:cNvSpPr/>
          <p:nvPr/>
        </p:nvSpPr>
        <p:spPr>
          <a:xfrm>
            <a:off x="4511068" y="3720635"/>
            <a:ext cx="150882" cy="150353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Овал 19"/>
          <p:cNvSpPr/>
          <p:nvPr/>
        </p:nvSpPr>
        <p:spPr>
          <a:xfrm>
            <a:off x="4271540" y="5689803"/>
            <a:ext cx="150882" cy="15035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Овал 20"/>
          <p:cNvSpPr/>
          <p:nvPr/>
        </p:nvSpPr>
        <p:spPr>
          <a:xfrm>
            <a:off x="4750595" y="4735055"/>
            <a:ext cx="150882" cy="15035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кругленная прямоугольная выноска 12"/>
          <p:cNvSpPr/>
          <p:nvPr/>
        </p:nvSpPr>
        <p:spPr>
          <a:xfrm>
            <a:off x="500034" y="1928802"/>
            <a:ext cx="1857388" cy="642942"/>
          </a:xfrm>
          <a:prstGeom prst="wedgeRoundRectCallout">
            <a:avLst>
              <a:gd name="adj1" fmla="val 141004"/>
              <a:gd name="adj2" fmla="val 106409"/>
              <a:gd name="adj3" fmla="val 16667"/>
            </a:avLst>
          </a:prstGeom>
          <a:solidFill>
            <a:srgbClr val="FFFFFF">
              <a:alpha val="50196"/>
            </a:srgbClr>
          </a:solidFill>
          <a:ln w="12700">
            <a:solidFill>
              <a:schemeClr val="accent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Гематологический научный центр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18" name="Заголовок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Где мы помогаем</a:t>
            </a:r>
            <a:endParaRPr lang="ru-RU" dirty="0"/>
          </a:p>
        </p:txBody>
      </p:sp>
      <p:sp>
        <p:nvSpPr>
          <p:cNvPr id="22" name="Скругленная прямоугольная выноска 21"/>
          <p:cNvSpPr/>
          <p:nvPr/>
        </p:nvSpPr>
        <p:spPr>
          <a:xfrm>
            <a:off x="6143636" y="1643050"/>
            <a:ext cx="1071570" cy="285752"/>
          </a:xfrm>
          <a:prstGeom prst="wedgeRoundRectCallout">
            <a:avLst>
              <a:gd name="adj1" fmla="val -195811"/>
              <a:gd name="adj2" fmla="val 291763"/>
              <a:gd name="adj3" fmla="val 16667"/>
            </a:avLst>
          </a:prstGeom>
          <a:solidFill>
            <a:srgbClr val="FFFFFF">
              <a:alpha val="50196"/>
            </a:srgbClr>
          </a:solidFill>
          <a:ln w="12700">
            <a:solidFill>
              <a:srgbClr val="C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50 ГКБ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23" name="Скругленная прямоугольная выноска 22"/>
          <p:cNvSpPr/>
          <p:nvPr/>
        </p:nvSpPr>
        <p:spPr>
          <a:xfrm>
            <a:off x="2000232" y="5214950"/>
            <a:ext cx="1214446" cy="357190"/>
          </a:xfrm>
          <a:prstGeom prst="wedgeRoundRectCallout">
            <a:avLst>
              <a:gd name="adj1" fmla="val 137569"/>
              <a:gd name="adj2" fmla="val 96487"/>
              <a:gd name="adj3" fmla="val 16667"/>
            </a:avLst>
          </a:prstGeom>
          <a:solidFill>
            <a:srgbClr val="FFFFFF">
              <a:alpha val="50196"/>
            </a:srgbClr>
          </a:solidFill>
          <a:ln w="12700">
            <a:solidFill>
              <a:schemeClr val="accent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Хоспис №3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24" name="Скругленная прямоугольная выноска 23"/>
          <p:cNvSpPr/>
          <p:nvPr/>
        </p:nvSpPr>
        <p:spPr>
          <a:xfrm>
            <a:off x="5929322" y="5072074"/>
            <a:ext cx="1214446" cy="357190"/>
          </a:xfrm>
          <a:prstGeom prst="wedgeRoundRectCallout">
            <a:avLst>
              <a:gd name="adj1" fmla="val -137340"/>
              <a:gd name="adj2" fmla="val -126767"/>
              <a:gd name="adj3" fmla="val 16667"/>
            </a:avLst>
          </a:prstGeom>
          <a:solidFill>
            <a:srgbClr val="FFFFFF">
              <a:alpha val="50196"/>
            </a:srgbClr>
          </a:solidFill>
          <a:ln w="12700">
            <a:solidFill>
              <a:schemeClr val="accent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12 ГКБ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25" name="Скругленная прямоугольная выноска 24"/>
          <p:cNvSpPr/>
          <p:nvPr/>
        </p:nvSpPr>
        <p:spPr>
          <a:xfrm>
            <a:off x="6500826" y="2786058"/>
            <a:ext cx="1071570" cy="285752"/>
          </a:xfrm>
          <a:prstGeom prst="wedgeRoundRectCallout">
            <a:avLst>
              <a:gd name="adj1" fmla="val -155130"/>
              <a:gd name="adj2" fmla="val 105718"/>
              <a:gd name="adj3" fmla="val 16667"/>
            </a:avLst>
          </a:prstGeom>
          <a:solidFill>
            <a:srgbClr val="FFFFFF">
              <a:alpha val="50196"/>
            </a:srgbClr>
          </a:solidFill>
          <a:ln w="12700">
            <a:solidFill>
              <a:srgbClr val="C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2 ИКБ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26" name="Скругленная прямоугольная выноска 25"/>
          <p:cNvSpPr/>
          <p:nvPr/>
        </p:nvSpPr>
        <p:spPr>
          <a:xfrm>
            <a:off x="785786" y="2928934"/>
            <a:ext cx="1500198" cy="642942"/>
          </a:xfrm>
          <a:prstGeom prst="wedgeRoundRectCallout">
            <a:avLst>
              <a:gd name="adj1" fmla="val 187618"/>
              <a:gd name="adj2" fmla="val 83806"/>
              <a:gd name="adj3" fmla="val 16667"/>
            </a:avLst>
          </a:prstGeom>
          <a:solidFill>
            <a:srgbClr val="FFFFFF">
              <a:alpha val="50196"/>
            </a:srgbClr>
          </a:solidFill>
          <a:ln w="12700">
            <a:solidFill>
              <a:srgbClr val="C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Больница святителя Алексия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28" name="Скругленная прямоугольная выноска 27"/>
          <p:cNvSpPr/>
          <p:nvPr/>
        </p:nvSpPr>
        <p:spPr>
          <a:xfrm>
            <a:off x="1500166" y="3857628"/>
            <a:ext cx="1071570" cy="285752"/>
          </a:xfrm>
          <a:prstGeom prst="wedgeRoundRectCallout">
            <a:avLst>
              <a:gd name="adj1" fmla="val 234821"/>
              <a:gd name="adj2" fmla="val -58002"/>
              <a:gd name="adj3" fmla="val 16667"/>
            </a:avLst>
          </a:prstGeom>
          <a:solidFill>
            <a:srgbClr val="FFFFFF">
              <a:alpha val="50196"/>
            </a:srgbClr>
          </a:solidFill>
          <a:ln w="12700">
            <a:solidFill>
              <a:srgbClr val="C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1 ГКБ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857224" y="5857892"/>
            <a:ext cx="71147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i="1" dirty="0" smtClean="0">
                <a:solidFill>
                  <a:srgbClr val="00B050"/>
                </a:solidFill>
              </a:rPr>
              <a:t>д</a:t>
            </a:r>
            <a:r>
              <a:rPr lang="ru-RU" sz="1600" i="1" dirty="0" smtClean="0">
                <a:solidFill>
                  <a:srgbClr val="00B050"/>
                </a:solidFill>
              </a:rPr>
              <a:t>етские больницы</a:t>
            </a:r>
            <a:endParaRPr lang="ru-RU" sz="1600" i="1" dirty="0" smtClean="0">
              <a:solidFill>
                <a:srgbClr val="00B050"/>
              </a:solidFill>
            </a:endParaRPr>
          </a:p>
          <a:p>
            <a:r>
              <a:rPr lang="ru-RU" sz="1600" i="1" dirty="0" smtClean="0">
                <a:solidFill>
                  <a:srgbClr val="800000"/>
                </a:solidFill>
              </a:rPr>
              <a:t>больницы </a:t>
            </a:r>
            <a:r>
              <a:rPr lang="ru-RU" sz="1600" i="1" dirty="0" smtClean="0">
                <a:solidFill>
                  <a:srgbClr val="800000"/>
                </a:solidFill>
              </a:rPr>
              <a:t>с постами сестер милосердия</a:t>
            </a:r>
            <a:r>
              <a:rPr lang="en-US" sz="1600" i="1" dirty="0" smtClean="0">
                <a:solidFill>
                  <a:srgbClr val="800000"/>
                </a:solidFill>
              </a:rPr>
              <a:t>,</a:t>
            </a:r>
            <a:r>
              <a:rPr lang="ru-RU" sz="1600" i="1" dirty="0" smtClean="0">
                <a:solidFill>
                  <a:srgbClr val="800000"/>
                </a:solidFill>
              </a:rPr>
              <a:t> куда приходят добровольцы</a:t>
            </a:r>
          </a:p>
          <a:p>
            <a:r>
              <a:rPr lang="ru-RU" sz="1600" i="1" dirty="0" smtClean="0">
                <a:solidFill>
                  <a:schemeClr val="accent2"/>
                </a:solidFill>
              </a:rPr>
              <a:t>б</a:t>
            </a:r>
            <a:r>
              <a:rPr lang="ru-RU" sz="1600" i="1" dirty="0" smtClean="0">
                <a:solidFill>
                  <a:schemeClr val="accent2"/>
                </a:solidFill>
              </a:rPr>
              <a:t>ольницы с уходом, </a:t>
            </a:r>
            <a:r>
              <a:rPr lang="ru-RU" sz="1600" i="1" dirty="0" smtClean="0">
                <a:solidFill>
                  <a:schemeClr val="accent2"/>
                </a:solidFill>
              </a:rPr>
              <a:t>где помогают только добровольцы</a:t>
            </a:r>
          </a:p>
        </p:txBody>
      </p:sp>
      <p:sp>
        <p:nvSpPr>
          <p:cNvPr id="30" name="Овал 29"/>
          <p:cNvSpPr/>
          <p:nvPr/>
        </p:nvSpPr>
        <p:spPr>
          <a:xfrm>
            <a:off x="571472" y="6215082"/>
            <a:ext cx="150882" cy="150353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Овал 30"/>
          <p:cNvSpPr/>
          <p:nvPr/>
        </p:nvSpPr>
        <p:spPr>
          <a:xfrm>
            <a:off x="571472" y="6493357"/>
            <a:ext cx="150882" cy="15035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Овал 33"/>
          <p:cNvSpPr/>
          <p:nvPr/>
        </p:nvSpPr>
        <p:spPr>
          <a:xfrm>
            <a:off x="5929322" y="3500438"/>
            <a:ext cx="150882" cy="150353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Овал 34"/>
          <p:cNvSpPr/>
          <p:nvPr/>
        </p:nvSpPr>
        <p:spPr>
          <a:xfrm>
            <a:off x="4572000" y="3500438"/>
            <a:ext cx="150882" cy="150353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Овал 37"/>
          <p:cNvSpPr/>
          <p:nvPr/>
        </p:nvSpPr>
        <p:spPr>
          <a:xfrm>
            <a:off x="3643306" y="4500570"/>
            <a:ext cx="150882" cy="150353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Овал 38"/>
          <p:cNvSpPr/>
          <p:nvPr/>
        </p:nvSpPr>
        <p:spPr>
          <a:xfrm>
            <a:off x="4786314" y="3286124"/>
            <a:ext cx="150882" cy="150353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0" name="Овал 39"/>
          <p:cNvSpPr/>
          <p:nvPr/>
        </p:nvSpPr>
        <p:spPr>
          <a:xfrm>
            <a:off x="3143240" y="3214686"/>
            <a:ext cx="150882" cy="150353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Овал 42"/>
          <p:cNvSpPr/>
          <p:nvPr/>
        </p:nvSpPr>
        <p:spPr>
          <a:xfrm>
            <a:off x="571472" y="5929330"/>
            <a:ext cx="150882" cy="150353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Наши добровольцы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Служба добровольцев Милосердие –       1 500 человек, из них около 500 занимаются больничным служением.</a:t>
            </a:r>
          </a:p>
          <a:p>
            <a:pPr>
              <a:buNone/>
            </a:pPr>
            <a:r>
              <a:rPr lang="ru-RU" dirty="0" smtClean="0"/>
              <a:t>    </a:t>
            </a:r>
            <a:r>
              <a:rPr lang="ru-RU" sz="2800" dirty="0" smtClean="0"/>
              <a:t>65% - помогают в больницах детям </a:t>
            </a:r>
            <a:endParaRPr lang="ru-RU" dirty="0" smtClean="0"/>
          </a:p>
          <a:p>
            <a:pPr lvl="1">
              <a:buNone/>
            </a:pPr>
            <a:r>
              <a:rPr lang="ru-RU" dirty="0" smtClean="0"/>
              <a:t>80% - помогают только в выходные дни</a:t>
            </a:r>
          </a:p>
          <a:p>
            <a:pPr lvl="1">
              <a:buNone/>
            </a:pPr>
            <a:r>
              <a:rPr lang="ru-RU" dirty="0" smtClean="0"/>
              <a:t>70% - женщины 20 - 50 лет</a:t>
            </a:r>
          </a:p>
          <a:p>
            <a:pPr lvl="1">
              <a:buNone/>
            </a:pPr>
            <a:r>
              <a:rPr lang="ru-RU" dirty="0" smtClean="0"/>
              <a:t>50% - закончили курсы по уходу за тяжелобольными</a:t>
            </a:r>
          </a:p>
        </p:txBody>
      </p:sp>
      <p:pic>
        <p:nvPicPr>
          <p:cNvPr id="7170" name="Picture 2" descr="Благотворительная программа My-shop.ru Справочная система My-shop.ru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072330" y="4572008"/>
            <a:ext cx="1785918" cy="127565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ru-RU" sz="4000" b="1" dirty="0" smtClean="0"/>
              <a:t>Деятельность в детских больницах</a:t>
            </a:r>
            <a:endParaRPr lang="ru-RU" sz="4000" b="1" dirty="0"/>
          </a:p>
        </p:txBody>
      </p:sp>
      <p:pic>
        <p:nvPicPr>
          <p:cNvPr id="4" name="Содержимое 3" descr="PicMonkey-Collage_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714348" y="4214818"/>
            <a:ext cx="3571900" cy="24288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 descr="Hram_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929190" y="1643050"/>
            <a:ext cx="3695548" cy="30003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642910" y="1428736"/>
            <a:ext cx="421484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ru-RU" dirty="0" smtClean="0"/>
              <a:t> </a:t>
            </a:r>
            <a:r>
              <a:rPr lang="ru-RU" sz="2000" dirty="0" smtClean="0"/>
              <a:t>Организация воскресной школы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ru-RU" sz="2000" dirty="0" smtClean="0"/>
              <a:t> Прогулки с детьми/ организация досуга на свежем воздухе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ru-RU" sz="2000" dirty="0" smtClean="0"/>
              <a:t> Занятия с детьми в отделениях (мастер-классы, спектакли с участием детей)</a:t>
            </a:r>
            <a:endParaRPr lang="ru-RU" sz="20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5000628" y="4643446"/>
            <a:ext cx="3714776" cy="2169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ru-RU" b="1" i="1" dirty="0" smtClean="0"/>
              <a:t> </a:t>
            </a:r>
            <a:r>
              <a:rPr lang="ru-RU" dirty="0" smtClean="0"/>
              <a:t>организация дежурства у детей-отказников/ дежурство в помощь родителям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ru-RU" b="1" i="1" dirty="0" smtClean="0"/>
              <a:t> </a:t>
            </a:r>
            <a:r>
              <a:rPr lang="ru-RU" dirty="0" smtClean="0"/>
              <a:t>выезды на экскурсии, в храм, места паломничества</a:t>
            </a:r>
            <a:endParaRPr lang="ru-RU" b="1" i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28662" y="274638"/>
            <a:ext cx="7758138" cy="796908"/>
          </a:xfrm>
        </p:spPr>
        <p:txBody>
          <a:bodyPr/>
          <a:lstStyle/>
          <a:p>
            <a:r>
              <a:rPr lang="ru-RU" sz="2800" b="1" dirty="0" smtClean="0"/>
              <a:t>Помощь которую оказывают добровольцы в уходе:</a:t>
            </a:r>
          </a:p>
        </p:txBody>
      </p:sp>
      <p:pic>
        <p:nvPicPr>
          <p:cNvPr id="4" name="Содержимое 3" descr="maloserdie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214942" y="1214422"/>
            <a:ext cx="3244637" cy="216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 descr="unnamed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158" y="3786190"/>
            <a:ext cx="3311999" cy="2484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285720" y="1071546"/>
            <a:ext cx="4929222" cy="29084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000" b="1" i="1" dirty="0" smtClean="0"/>
              <a:t>Обученные на курсах добровольцы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ru-RU" dirty="0" smtClean="0"/>
              <a:t> Гигиенический уход за тяжелобольными</a:t>
            </a:r>
          </a:p>
          <a:p>
            <a:endParaRPr lang="ru-RU" sz="1600" dirty="0" smtClean="0"/>
          </a:p>
          <a:p>
            <a:pPr>
              <a:buFont typeface="Arial" pitchFamily="34" charset="0"/>
              <a:buChar char="•"/>
            </a:pPr>
            <a:r>
              <a:rPr lang="ru-RU" dirty="0" smtClean="0"/>
              <a:t> Профилактика </a:t>
            </a:r>
            <a:r>
              <a:rPr lang="ru-RU" dirty="0" smtClean="0"/>
              <a:t>пролежней</a:t>
            </a:r>
          </a:p>
          <a:p>
            <a:pPr>
              <a:buFont typeface="Arial" pitchFamily="34" charset="0"/>
              <a:buChar char="•"/>
            </a:pPr>
            <a:endParaRPr lang="ru-RU" dirty="0" smtClean="0"/>
          </a:p>
          <a:p>
            <a:r>
              <a:rPr lang="ru-RU" sz="2000" b="1" i="1" dirty="0" smtClean="0"/>
              <a:t>Неопытные добровольцы</a:t>
            </a:r>
            <a:r>
              <a:rPr lang="ru-RU" sz="2000" b="1" i="1" dirty="0" smtClean="0"/>
              <a:t>:</a:t>
            </a:r>
          </a:p>
          <a:p>
            <a:endParaRPr lang="ru-RU" b="1" i="1" dirty="0" smtClean="0"/>
          </a:p>
          <a:p>
            <a:pPr>
              <a:buFont typeface="Arial" pitchFamily="34" charset="0"/>
              <a:buChar char="•"/>
            </a:pPr>
            <a:r>
              <a:rPr lang="ru-RU" dirty="0" smtClean="0"/>
              <a:t> </a:t>
            </a:r>
            <a:r>
              <a:rPr lang="ru-RU" dirty="0" smtClean="0"/>
              <a:t>Кормление пациентов</a:t>
            </a:r>
          </a:p>
          <a:p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4000496" y="3564791"/>
            <a:ext cx="4896061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dirty="0" smtClean="0"/>
              <a:t>Сопровождение </a:t>
            </a:r>
            <a:r>
              <a:rPr lang="ru-RU" dirty="0" smtClean="0"/>
              <a:t>на процедуры, прогулки</a:t>
            </a:r>
          </a:p>
          <a:p>
            <a:endParaRPr lang="ru-RU" sz="1600" dirty="0" smtClean="0"/>
          </a:p>
          <a:p>
            <a:pPr>
              <a:buFont typeface="Arial" pitchFamily="34" charset="0"/>
              <a:buChar char="•"/>
            </a:pPr>
            <a:r>
              <a:rPr lang="ru-RU" dirty="0" smtClean="0"/>
              <a:t> Содержания в порядке личного места пациента</a:t>
            </a:r>
          </a:p>
          <a:p>
            <a:endParaRPr lang="ru-RU" sz="1600" dirty="0" smtClean="0"/>
          </a:p>
          <a:p>
            <a:pPr>
              <a:buFont typeface="Arial" pitchFamily="34" charset="0"/>
              <a:buChar char="•"/>
            </a:pPr>
            <a:r>
              <a:rPr lang="ru-RU" dirty="0" smtClean="0"/>
              <a:t> Выполнение просьб сходить в магазин</a:t>
            </a:r>
          </a:p>
          <a:p>
            <a:endParaRPr lang="ru-RU" sz="1600" dirty="0" smtClean="0"/>
          </a:p>
          <a:p>
            <a:pPr>
              <a:buFont typeface="Arial" pitchFamily="34" charset="0"/>
              <a:buChar char="•"/>
            </a:pPr>
            <a:r>
              <a:rPr lang="ru-RU" dirty="0" smtClean="0"/>
              <a:t> Духовная и моральная помощь</a:t>
            </a:r>
          </a:p>
          <a:p>
            <a:endParaRPr lang="ru-RU" sz="1600" dirty="0" smtClean="0"/>
          </a:p>
          <a:p>
            <a:pPr>
              <a:buFont typeface="Arial" pitchFamily="34" charset="0"/>
              <a:buChar char="•"/>
            </a:pPr>
            <a:r>
              <a:rPr lang="ru-RU" dirty="0" smtClean="0"/>
              <a:t> Социальная адаптация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ru-RU" sz="4000" dirty="0" smtClean="0"/>
              <a:t>Основные шаги в организации больничного служения</a:t>
            </a:r>
            <a:endParaRPr lang="ru-RU" sz="4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543956" cy="4525963"/>
          </a:xfrm>
        </p:spPr>
        <p:txBody>
          <a:bodyPr/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ru-RU" sz="2800" dirty="0" smtClean="0"/>
              <a:t>Выстраивание работы с администрацией</a:t>
            </a:r>
          </a:p>
          <a:p>
            <a:pPr>
              <a:lnSpc>
                <a:spcPct val="150000"/>
              </a:lnSpc>
            </a:pPr>
            <a:r>
              <a:rPr lang="ru-RU" sz="2800" dirty="0" smtClean="0"/>
              <a:t>Поиск и обучение добровольцев</a:t>
            </a:r>
          </a:p>
          <a:p>
            <a:pPr marL="342900" lvl="1" indent="-342900">
              <a:lnSpc>
                <a:spcPct val="150000"/>
              </a:lnSpc>
              <a:buFontTx/>
              <a:buChar char="•"/>
            </a:pPr>
            <a:r>
              <a:rPr lang="ru-RU" dirty="0" smtClean="0"/>
              <a:t>Организация структуры группы Милосердия</a:t>
            </a:r>
          </a:p>
          <a:p>
            <a:pPr>
              <a:lnSpc>
                <a:spcPct val="150000"/>
              </a:lnSpc>
            </a:pPr>
            <a:r>
              <a:rPr lang="ru-RU" sz="2800" dirty="0" smtClean="0"/>
              <a:t>Сопровождение деятельности добровольцев в учреждении</a:t>
            </a:r>
          </a:p>
          <a:p>
            <a:pPr>
              <a:lnSpc>
                <a:spcPct val="150000"/>
              </a:lnSpc>
            </a:pPr>
            <a:r>
              <a:rPr lang="ru-RU" sz="2800" dirty="0" smtClean="0"/>
              <a:t>Профилактика «выгорания» добровольцев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ru-RU" sz="4000" b="1" dirty="0" smtClean="0"/>
              <a:t>Возможные трудности</a:t>
            </a:r>
            <a:endParaRPr lang="ru-RU" sz="40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r>
              <a:rPr lang="ru-RU" dirty="0" smtClean="0"/>
              <a:t>Привлечение и удержание добровольцев</a:t>
            </a:r>
          </a:p>
          <a:p>
            <a:pPr>
              <a:spcAft>
                <a:spcPts val="600"/>
              </a:spcAft>
            </a:pPr>
            <a:r>
              <a:rPr lang="ru-RU" dirty="0" smtClean="0"/>
              <a:t>Обеспечение средствами по уходу</a:t>
            </a:r>
          </a:p>
          <a:p>
            <a:pPr>
              <a:spcAft>
                <a:spcPts val="600"/>
              </a:spcAft>
            </a:pPr>
            <a:r>
              <a:rPr lang="ru-RU" dirty="0" smtClean="0"/>
              <a:t> Разграничение деятельности добровольцев и мед. персонала</a:t>
            </a:r>
          </a:p>
          <a:p>
            <a:pPr>
              <a:spcAft>
                <a:spcPts val="600"/>
              </a:spcAft>
            </a:pPr>
            <a:r>
              <a:rPr lang="ru-RU" dirty="0" smtClean="0"/>
              <a:t>Прохождение добровольцами  медицинской комиссии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4492</TotalTime>
  <Words>243</Words>
  <Application>Microsoft Office PowerPoint</Application>
  <PresentationFormat>Экран (4:3)</PresentationFormat>
  <Paragraphs>52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Default Design</vt:lpstr>
      <vt:lpstr>Где мы помогаем</vt:lpstr>
      <vt:lpstr>Наши добровольцы</vt:lpstr>
      <vt:lpstr>Деятельность в детских больницах</vt:lpstr>
      <vt:lpstr>Помощь которую оказывают добровольцы в уходе:</vt:lpstr>
      <vt:lpstr>Основные шаги в организации больничного служения</vt:lpstr>
      <vt:lpstr>Возможные трудности</vt:lpstr>
    </vt:vector>
  </TitlesOfParts>
  <Company>Kraft Foods Global Inc.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Организация добровольческого служения</dc:title>
  <dc:creator>Marina Vasilieva</dc:creator>
  <cp:lastModifiedBy>Роман</cp:lastModifiedBy>
  <cp:revision>210</cp:revision>
  <dcterms:created xsi:type="dcterms:W3CDTF">2009-11-12T07:09:03Z</dcterms:created>
  <dcterms:modified xsi:type="dcterms:W3CDTF">2014-12-05T06:56:25Z</dcterms:modified>
</cp:coreProperties>
</file>