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72" r:id="rId1"/>
  </p:sldMasterIdLst>
  <p:sldIdLst>
    <p:sldId id="256" r:id="rId2"/>
    <p:sldId id="260" r:id="rId3"/>
    <p:sldId id="257" r:id="rId4"/>
    <p:sldId id="258" r:id="rId5"/>
    <p:sldId id="285" r:id="rId6"/>
    <p:sldId id="286" r:id="rId7"/>
    <p:sldId id="292" r:id="rId8"/>
    <p:sldId id="287" r:id="rId9"/>
    <p:sldId id="261" r:id="rId10"/>
    <p:sldId id="274" r:id="rId11"/>
    <p:sldId id="275" r:id="rId12"/>
    <p:sldId id="276" r:id="rId13"/>
    <p:sldId id="277" r:id="rId14"/>
    <p:sldId id="259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93" r:id="rId23"/>
    <p:sldId id="294" r:id="rId24"/>
    <p:sldId id="298" r:id="rId25"/>
    <p:sldId id="291" r:id="rId26"/>
    <p:sldId id="295" r:id="rId27"/>
    <p:sldId id="296" r:id="rId28"/>
    <p:sldId id="262" r:id="rId29"/>
    <p:sldId id="266" r:id="rId30"/>
    <p:sldId id="273" r:id="rId31"/>
    <p:sldId id="264" r:id="rId32"/>
    <p:sldId id="265" r:id="rId33"/>
    <p:sldId id="267" r:id="rId34"/>
    <p:sldId id="271" r:id="rId35"/>
    <p:sldId id="270" r:id="rId36"/>
    <p:sldId id="268" r:id="rId37"/>
    <p:sldId id="269" r:id="rId38"/>
    <p:sldId id="297" r:id="rId39"/>
    <p:sldId id="300" r:id="rId40"/>
    <p:sldId id="301" r:id="rId41"/>
    <p:sldId id="302" r:id="rId42"/>
    <p:sldId id="303" r:id="rId43"/>
    <p:sldId id="304" r:id="rId44"/>
    <p:sldId id="305" r:id="rId45"/>
    <p:sldId id="307" r:id="rId46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B96A40-DF9E-459A-A552-9AB0130AD01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D960178-F80A-40AD-A12F-5B4A9079E0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805" y="4725144"/>
            <a:ext cx="6553200" cy="50405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Законодательство. Правоотношения. Обязательства.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5" y="980728"/>
            <a:ext cx="6629400" cy="3672408"/>
          </a:xfrm>
        </p:spPr>
        <p:txBody>
          <a:bodyPr>
            <a:noAutofit/>
          </a:bodyPr>
          <a:lstStyle/>
          <a:p>
            <a:r>
              <a:rPr lang="ru-RU" sz="3200" dirty="0" smtClean="0"/>
              <a:t>Основы права для церковных социальных работников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7970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Законодательство Российской Федерации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Система законодательства. Правовое Регулирование социальной сферы.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46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Система законодательства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Конституция Российской Федерации</a:t>
            </a:r>
          </a:p>
          <a:p>
            <a:r>
              <a:rPr lang="ru-RU" dirty="0" smtClean="0"/>
              <a:t>Федеральные законы </a:t>
            </a:r>
            <a:r>
              <a:rPr lang="ru-RU" dirty="0"/>
              <a:t>Российской </a:t>
            </a:r>
            <a:r>
              <a:rPr lang="ru-RU" dirty="0" smtClean="0"/>
              <a:t>Федерации</a:t>
            </a:r>
          </a:p>
          <a:p>
            <a:r>
              <a:rPr lang="ru-RU" dirty="0" smtClean="0"/>
              <a:t>Законы субъектов Российской Федерации</a:t>
            </a:r>
          </a:p>
          <a:p>
            <a:r>
              <a:rPr lang="ru-RU" dirty="0" smtClean="0"/>
              <a:t>Подзаконные акты федерального уровня и субъектов Российской Федерации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25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Регулирование деятельности религиозных организаций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Федеральный закон от 26.09.1997 N 125-ФЗ</a:t>
            </a:r>
          </a:p>
          <a:p>
            <a:pPr marL="114300" indent="0">
              <a:buNone/>
            </a:pPr>
            <a:r>
              <a:rPr lang="ru-RU" b="1" dirty="0" smtClean="0"/>
              <a:t>«О </a:t>
            </a:r>
            <a:r>
              <a:rPr lang="ru-RU" b="1" dirty="0"/>
              <a:t>свободе совести и о религиозных </a:t>
            </a:r>
            <a:r>
              <a:rPr lang="ru-RU" b="1" dirty="0" smtClean="0"/>
              <a:t>объединениях»</a:t>
            </a:r>
          </a:p>
          <a:p>
            <a:pPr>
              <a:buFontTx/>
              <a:buChar char="-"/>
            </a:pPr>
            <a:r>
              <a:rPr lang="ru-RU" dirty="0" smtClean="0"/>
              <a:t>Что </a:t>
            </a:r>
            <a:r>
              <a:rPr lang="ru-RU" dirty="0"/>
              <a:t>такое религиозная деятельность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/>
              <a:t>На основании чего Церковь может вести благотворительную деятельность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/>
              <a:t>Почему Церковь может создавать домовые храмы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 smtClean="0"/>
              <a:t>Почему Церковь может получать поддержку от государства?</a:t>
            </a:r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152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188640"/>
            <a:ext cx="8260672" cy="151216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Регулирование благотворительной деятельности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Гражданский кодекс Российской </a:t>
            </a:r>
            <a:r>
              <a:rPr lang="ru-RU" b="1" dirty="0" smtClean="0"/>
              <a:t>Федерации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- Как оформить пожертвование?</a:t>
            </a:r>
          </a:p>
          <a:p>
            <a:r>
              <a:rPr lang="ru-RU" b="1" dirty="0"/>
              <a:t>Федеральный закон от 11.08.1995 N 135-ФЗ</a:t>
            </a:r>
          </a:p>
          <a:p>
            <a:pPr marL="114300" indent="0">
              <a:buNone/>
            </a:pPr>
            <a:r>
              <a:rPr lang="ru-RU" b="1" dirty="0" smtClean="0"/>
              <a:t>«О </a:t>
            </a:r>
            <a:r>
              <a:rPr lang="ru-RU" b="1" dirty="0"/>
              <a:t>благотворительной деятельности и благотворительных </a:t>
            </a:r>
            <a:r>
              <a:rPr lang="ru-RU" b="1" dirty="0" smtClean="0"/>
              <a:t>организациях»</a:t>
            </a:r>
          </a:p>
          <a:p>
            <a:pPr>
              <a:buFontTx/>
              <a:buChar char="-"/>
            </a:pPr>
            <a:r>
              <a:rPr lang="ru-RU" dirty="0" smtClean="0"/>
              <a:t>Как </a:t>
            </a:r>
            <a:r>
              <a:rPr lang="ru-RU" dirty="0"/>
              <a:t>регулируется оказание благотворительной помощи</a:t>
            </a:r>
            <a:r>
              <a:rPr lang="ru-RU" dirty="0" smtClean="0"/>
              <a:t>? Что такое благотворительная деятельность?</a:t>
            </a:r>
          </a:p>
          <a:p>
            <a:pPr>
              <a:buFontTx/>
              <a:buChar char="-"/>
            </a:pPr>
            <a:r>
              <a:rPr lang="ru-RU" dirty="0" smtClean="0"/>
              <a:t>Кто такие благотворители, </a:t>
            </a:r>
            <a:r>
              <a:rPr lang="ru-RU" dirty="0" err="1" smtClean="0"/>
              <a:t>благополучаетли</a:t>
            </a:r>
            <a:r>
              <a:rPr lang="ru-RU" dirty="0" smtClean="0"/>
              <a:t> и добровольцы?</a:t>
            </a:r>
          </a:p>
          <a:p>
            <a:pPr>
              <a:buFontTx/>
              <a:buChar char="-"/>
            </a:pPr>
            <a:r>
              <a:rPr lang="ru-RU" dirty="0" smtClean="0"/>
              <a:t>Каковы особенности управления благотворительной организацией?</a:t>
            </a:r>
          </a:p>
          <a:p>
            <a:pPr>
              <a:buFontTx/>
              <a:buChar char="-"/>
            </a:pPr>
            <a:r>
              <a:rPr lang="ru-RU" dirty="0" smtClean="0"/>
              <a:t>Что такое благотворительная программа?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34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Регулирование социального обеспечения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Федеральный закон от 24.11.1995 г. № 181-ФЗ «О социальной защите инвалидов в РФ»</a:t>
            </a:r>
          </a:p>
          <a:p>
            <a:r>
              <a:rPr lang="ru-RU" dirty="0"/>
              <a:t>Федеральный закон от 17.07.1999 г. № 178-ФЗ «О государственной социальной помощи»</a:t>
            </a:r>
          </a:p>
          <a:p>
            <a:r>
              <a:rPr lang="ru-RU" dirty="0"/>
              <a:t>Федеральный закон от 10.12.1995 г. № 195-ФЗ «Об основах социального обслуживания населения в РФ»</a:t>
            </a:r>
          </a:p>
          <a:p>
            <a:r>
              <a:rPr lang="ru-RU" dirty="0"/>
              <a:t>Федеральный закон от 28.12.2013 N 442-ФЗ  "Об основах социального обслуживания граждан в Российской Федерации" (начало действия документа - 01.01.2015., заменяет ныне действующий закон от 10.12.1995 г. № 195-ФЗ «Об основах социального обслуживания населения в РФ» и закон от 2 августа 1995 года N 122-ФЗ "О социальном обслуживании граждан пожилого возраста и инвалидов</a:t>
            </a:r>
            <a:r>
              <a:rPr lang="ru-RU" dirty="0" smtClean="0"/>
              <a:t>")</a:t>
            </a:r>
          </a:p>
          <a:p>
            <a:r>
              <a:rPr lang="ru-RU" dirty="0" smtClean="0"/>
              <a:t>Региональное социальное законодательство.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077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60672" cy="1039427"/>
          </a:xfrm>
        </p:spPr>
        <p:txBody>
          <a:bodyPr>
            <a:noAutofit/>
          </a:bodyPr>
          <a:lstStyle/>
          <a:p>
            <a:r>
              <a:rPr lang="ru-RU" sz="2800" dirty="0" smtClean="0"/>
              <a:t>Что можно узнать из законодательства о социальном обеспечении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Что такое инвалидность? Как ее получить, и почему ее не дают?</a:t>
            </a:r>
          </a:p>
          <a:p>
            <a:r>
              <a:rPr lang="ru-RU" dirty="0" smtClean="0"/>
              <a:t>Какая помощь может быть получена от государства? Что такое пособия и что такое услуги?</a:t>
            </a:r>
          </a:p>
          <a:p>
            <a:r>
              <a:rPr lang="ru-RU" dirty="0" smtClean="0"/>
              <a:t>Как получить социальную поддержку от государства? Что можно требовать и что нельзя?</a:t>
            </a:r>
          </a:p>
          <a:p>
            <a:r>
              <a:rPr lang="ru-RU" dirty="0" smtClean="0"/>
              <a:t>Как называется и как регулируется то социальное служение, которое ведется приходом?</a:t>
            </a:r>
          </a:p>
          <a:p>
            <a:r>
              <a:rPr lang="ru-RU" dirty="0" smtClean="0"/>
              <a:t>Что положено инвалиду?</a:t>
            </a:r>
          </a:p>
          <a:p>
            <a:r>
              <a:rPr lang="ru-RU" dirty="0" smtClean="0"/>
              <a:t>Что положено многодетной семье?</a:t>
            </a:r>
          </a:p>
          <a:p>
            <a:r>
              <a:rPr lang="ru-RU" dirty="0" smtClean="0"/>
              <a:t>Что и как положено ребенку-инвалиду?</a:t>
            </a:r>
          </a:p>
          <a:p>
            <a:r>
              <a:rPr lang="ru-RU" dirty="0" smtClean="0"/>
              <a:t>Что положено малоимущим?</a:t>
            </a:r>
          </a:p>
          <a:p>
            <a:r>
              <a:rPr lang="ru-RU" dirty="0" smtClean="0"/>
              <a:t>Какую деятельность ведут государственные социальные учреждения?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938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Зачем вообще мне знать законы?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Конкретная помощь конкретным людям.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Упорядочение своей собственной деятельности. Снижение рисков собственной деятельности.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Корректное выстраивание диалога с органами, организациями.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912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правоотношения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Участники правоотношений: Физические и юридические лица.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84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отношения регулируются правом?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Правоотношение - это урегулированное нормами права общественное отношение, участники которого обладают взаимными правами и обязанностями, гарантированными государством.</a:t>
            </a:r>
          </a:p>
        </p:txBody>
      </p:sp>
    </p:spTree>
    <p:extLst>
      <p:ext uri="{BB962C8B-B14F-4D97-AF65-F5344CB8AC3E}">
        <p14:creationId xmlns:p14="http://schemas.microsoft.com/office/powerpoint/2010/main" val="135615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чем отличие этих отношений от других?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Правоотношение возникает на основе норм права, то есть правоотношение - это не всякое фактическое отношение, а только то которое урегулировано нормами права;</a:t>
            </a:r>
          </a:p>
        </p:txBody>
      </p:sp>
    </p:spTree>
    <p:extLst>
      <p:ext uri="{BB962C8B-B14F-4D97-AF65-F5344CB8AC3E}">
        <p14:creationId xmlns:p14="http://schemas.microsoft.com/office/powerpoint/2010/main" val="32263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это важно?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Субъекты правоотношения обладают взаимосвязанными (взаимными) юридическими правами и обязанностями</a:t>
            </a:r>
            <a:r>
              <a:rPr lang="ru-RU" dirty="0" smtClean="0"/>
              <a:t>; </a:t>
            </a:r>
            <a:r>
              <a:rPr lang="ru-RU" dirty="0"/>
              <a:t>в </a:t>
            </a:r>
            <a:r>
              <a:rPr lang="ru-RU" dirty="0" smtClean="0"/>
              <a:t>правоотношении </a:t>
            </a:r>
            <a:r>
              <a:rPr lang="ru-RU" dirty="0"/>
              <a:t>представлена воля участников правоотношения;</a:t>
            </a:r>
          </a:p>
        </p:txBody>
      </p:sp>
    </p:spTree>
    <p:extLst>
      <p:ext uri="{BB962C8B-B14F-4D97-AF65-F5344CB8AC3E}">
        <p14:creationId xmlns:p14="http://schemas.microsoft.com/office/powerpoint/2010/main" val="2523917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Можно ли не обращать внимания на всё это регулирование отношений?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пособом обеспечения правоотношения, исполнения обязанностей и реализации прав </a:t>
            </a:r>
            <a:r>
              <a:rPr lang="ru-RU" dirty="0"/>
              <a:t>является государственное принуждение.</a:t>
            </a:r>
          </a:p>
        </p:txBody>
      </p:sp>
    </p:spTree>
    <p:extLst>
      <p:ext uri="{BB962C8B-B14F-4D97-AF65-F5344CB8AC3E}">
        <p14:creationId xmlns:p14="http://schemas.microsoft.com/office/powerpoint/2010/main" val="3943952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Кто может участвовать в правоотношениях?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 участниками правоотношений относятся: физические лица, юридические лица, а также некоторые организации, органы, не являющиеся юридическими лицами.</a:t>
            </a:r>
          </a:p>
        </p:txBody>
      </p:sp>
    </p:spTree>
    <p:extLst>
      <p:ext uri="{BB962C8B-B14F-4D97-AF65-F5344CB8AC3E}">
        <p14:creationId xmlns:p14="http://schemas.microsoft.com/office/powerpoint/2010/main" val="436081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Физические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Граждане</a:t>
            </a:r>
          </a:p>
          <a:p>
            <a:r>
              <a:rPr lang="ru-RU" dirty="0" smtClean="0"/>
              <a:t>Иностранные граждане</a:t>
            </a:r>
          </a:p>
          <a:p>
            <a:r>
              <a:rPr lang="ru-RU" dirty="0" smtClean="0"/>
              <a:t>Лица без гражданства</a:t>
            </a:r>
          </a:p>
          <a:p>
            <a:endParaRPr lang="ru-RU" dirty="0"/>
          </a:p>
          <a:p>
            <a:r>
              <a:rPr lang="ru-RU" dirty="0" smtClean="0"/>
              <a:t>Полностью дееспособные люди</a:t>
            </a:r>
          </a:p>
          <a:p>
            <a:r>
              <a:rPr lang="ru-RU" dirty="0" smtClean="0"/>
              <a:t>Ограниченные в дееспособности люди</a:t>
            </a:r>
          </a:p>
          <a:p>
            <a:r>
              <a:rPr lang="ru-RU" dirty="0" smtClean="0"/>
              <a:t>Недееспособные люди</a:t>
            </a:r>
          </a:p>
          <a:p>
            <a:endParaRPr lang="ru-RU" dirty="0" smtClean="0"/>
          </a:p>
          <a:p>
            <a:r>
              <a:rPr lang="ru-RU" dirty="0" smtClean="0"/>
              <a:t>Малолетние</a:t>
            </a:r>
          </a:p>
          <a:p>
            <a:r>
              <a:rPr lang="ru-RU" dirty="0" smtClean="0"/>
              <a:t>Несовершеннолетние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284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Правоспособность гражданина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Способность </a:t>
            </a:r>
            <a:r>
              <a:rPr lang="ru-RU" dirty="0"/>
              <a:t>иметь гражданские права и нести обязанности (гражданская правоспособность) признается в равной мере за всеми гражданами.</a:t>
            </a:r>
          </a:p>
          <a:p>
            <a:r>
              <a:rPr lang="ru-RU" dirty="0"/>
              <a:t>Правоспособность гражданина возникает в момент его рождения и прекращается смертью.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951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Дееспособность гражданина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/>
              <a:t>Способность гражданина своими действиями приобретать и осуществлять гражданские права, создавать для себя гражданские обязанности и исполнять их </a:t>
            </a:r>
            <a:r>
              <a:rPr lang="ru-RU" dirty="0"/>
              <a:t>(гражданская дееспособность) возникает в полном объеме с наступлением совершеннолетия, то есть по достижении восемнадцатилетнего возраста.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148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Недееспособность гражданина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Никто не может быть ограничен в правоспособности и дееспособности иначе, как в случаях и в порядке, установленных законом.</a:t>
            </a:r>
          </a:p>
          <a:p>
            <a:r>
              <a:rPr lang="ru-RU" dirty="0"/>
              <a:t>Гражданин, который вследствие психического расстройства не может понимать значения своих действий или руководить ими, может быть </a:t>
            </a:r>
            <a:r>
              <a:rPr lang="ru-RU" b="1" dirty="0"/>
              <a:t>признан судом недееспособным</a:t>
            </a:r>
            <a:r>
              <a:rPr lang="ru-RU" dirty="0"/>
              <a:t> в порядке, установленном гражданским процессуальным законодательством. Над ним устанавливается опека.</a:t>
            </a:r>
          </a:p>
          <a:p>
            <a:r>
              <a:rPr lang="ru-RU" dirty="0"/>
              <a:t>От имени гражданина, признанного недееспособным, сделки совершает его опекун.</a:t>
            </a:r>
          </a:p>
          <a:p>
            <a:r>
              <a:rPr lang="ru-RU" dirty="0" smtClean="0"/>
              <a:t>Если </a:t>
            </a:r>
            <a:r>
              <a:rPr lang="ru-RU" dirty="0"/>
              <a:t>основания, в силу которых гражданин был признан недееспособным, отпали, суд признает его дееспособным. На основании решения суда отменяется установленная над ним опека.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475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Опека и попечительство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Опека и попечительство устанавливаются для защиты прав и интересов недееспособных или не полностью дееспособных граждан.</a:t>
            </a:r>
            <a:r>
              <a:rPr lang="ru-RU" dirty="0"/>
              <a:t> Опека и попечительство над несовершеннолетними устанавливаются также в целях их воспитания. Соответствующие этому права и обязанности опекунов и попечителей определяются семейным законодательством.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018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Опекуны и попечители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Назначаются органами опеки и попечительства</a:t>
            </a:r>
          </a:p>
          <a:p>
            <a:endParaRPr lang="ru-RU" dirty="0"/>
          </a:p>
          <a:p>
            <a:r>
              <a:rPr lang="ru-RU" dirty="0" smtClean="0"/>
              <a:t>Опекуны </a:t>
            </a:r>
            <a:r>
              <a:rPr lang="ru-RU" dirty="0"/>
              <a:t>являются представителями подопечных в силу закона и совершают от их имени и в их интересах все необходимые сделки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 Попечители дают согласие на совершение тех сделок, которые граждане, находящиеся под попечительством, не вправе совершать самостоятельно.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965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Юридические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Юридическим лицом признается организация, которая имеет обособленное имущество и отвечает им по своим обязательствам, может от своего имени приобретать и осуществлять гражданские права и нести гражданские обязанности, быть истцом и ответчиком в суде.</a:t>
            </a:r>
          </a:p>
          <a:p>
            <a:r>
              <a:rPr lang="ru-RU" dirty="0"/>
              <a:t> Юридическое лицо должно быть зарегистрировано в едином государственном реестре юридических лиц в одной из организационно-правовых форм, предусмотренных настоящим Кодексом.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779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Признаки юридического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наличие </a:t>
            </a:r>
            <a:r>
              <a:rPr lang="ru-RU" b="1" dirty="0"/>
              <a:t>обособленного имущества</a:t>
            </a:r>
            <a:r>
              <a:rPr lang="ru-RU" dirty="0"/>
              <a:t> на праве собственности или на праве хозяйственного ведения, или на праве оперативного управления, учитываемого в самостоятельном бухгалтерском балансе;</a:t>
            </a:r>
          </a:p>
          <a:p>
            <a:r>
              <a:rPr lang="ru-RU" dirty="0"/>
              <a:t>наличие обособленной от имущества учредителей (собственников) юридического лица его имущественной ответственности всем имеющимся у него на балансе имуществом; первые не отвечают по обязательствам образованного ими юридического лица (кроме случаев, когда это предусмотрено законом), а оно в свою очередь не отвечает по обязательствам своих учредителей (собственников);</a:t>
            </a:r>
          </a:p>
          <a:p>
            <a:r>
              <a:rPr lang="ru-RU" b="1" dirty="0"/>
              <a:t>самостоятельное участие в гражданско-правовых отношениях </a:t>
            </a:r>
            <a:r>
              <a:rPr lang="ru-RU" dirty="0"/>
              <a:t>от своего имени, а не от имени своих учредителей (собственников), включающее приобретение и реализацию имущественных и личных неимущественных прав и несение обязанностей, разрешенных действующим законодательством;</a:t>
            </a:r>
          </a:p>
          <a:p>
            <a:r>
              <a:rPr lang="ru-RU" dirty="0"/>
              <a:t>право защищать свои интересы законным путем, т. е. выступать истцом и ответчиком в суде;</a:t>
            </a:r>
          </a:p>
          <a:p>
            <a:r>
              <a:rPr lang="ru-RU" dirty="0"/>
              <a:t>наличие свидетельства о государственной регистрации в качестве юридического лица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Наличие внутренней структуры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222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Как определить, нужно ли регистрировать отдельное юридическое лицо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Объем имущества, передаваемый юридическому лицу.</a:t>
            </a:r>
          </a:p>
          <a:p>
            <a:r>
              <a:rPr lang="ru-RU" dirty="0" smtClean="0"/>
              <a:t>Объем финансовых действий, для которых необходим отдельный расчетный счет.</a:t>
            </a:r>
          </a:p>
          <a:p>
            <a:r>
              <a:rPr lang="ru-RU" dirty="0" smtClean="0"/>
              <a:t>Необходимость отдельной организационной структуры, со своими целями и задачами.</a:t>
            </a:r>
          </a:p>
          <a:p>
            <a:r>
              <a:rPr lang="ru-RU" dirty="0" smtClean="0"/>
              <a:t>Необходимость отдельного, относительно независимого управления.</a:t>
            </a:r>
          </a:p>
          <a:p>
            <a:r>
              <a:rPr lang="ru-RU" dirty="0" smtClean="0"/>
              <a:t>Количество людей и организаций, с которыми будет взаимодействовать новое </a:t>
            </a:r>
            <a:r>
              <a:rPr lang="ru-RU" dirty="0" err="1" smtClean="0"/>
              <a:t>юридичское</a:t>
            </a:r>
            <a:r>
              <a:rPr lang="ru-RU" dirty="0" smtClean="0"/>
              <a:t> лицо.</a:t>
            </a:r>
          </a:p>
          <a:p>
            <a:r>
              <a:rPr lang="ru-RU" dirty="0" smtClean="0"/>
              <a:t>Возможность организации содержать саму себя.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5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Государственные органы и учреждения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Государственные органы обладают конкретными властными полномочиями, закрепленными в нормативных актах.</a:t>
            </a:r>
          </a:p>
          <a:p>
            <a:pPr marL="114300" indent="0">
              <a:buNone/>
            </a:pPr>
            <a:r>
              <a:rPr lang="ru-RU" dirty="0" smtClean="0"/>
              <a:t>Действуют в порядке, предусмотренном регламентами.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 smtClean="0"/>
              <a:t>Государственные учреждения выполняют конкретные функции.</a:t>
            </a:r>
          </a:p>
          <a:p>
            <a:pPr marL="114300" indent="0">
              <a:buNone/>
            </a:pPr>
            <a:r>
              <a:rPr lang="ru-RU" dirty="0" smtClean="0"/>
              <a:t>Зависят от учредителя, именно учредитель решает  ключевые вопросы управления.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599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Право собственности и иные имущественные </a:t>
            </a:r>
            <a:r>
              <a:rPr lang="ru-RU" dirty="0" smtClean="0"/>
              <a:t>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Собственность</a:t>
            </a:r>
          </a:p>
          <a:p>
            <a:r>
              <a:rPr lang="ru-RU" dirty="0" smtClean="0"/>
              <a:t>Оперативное управление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963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Собственнику принадлежат права </a:t>
            </a:r>
            <a:r>
              <a:rPr lang="ru-RU" b="1" dirty="0"/>
              <a:t>владения, пользования и распоряжения</a:t>
            </a:r>
            <a:r>
              <a:rPr lang="ru-RU" dirty="0"/>
              <a:t> своим имуществом.</a:t>
            </a:r>
          </a:p>
          <a:p>
            <a:r>
              <a:rPr lang="ru-RU" dirty="0" smtClean="0"/>
              <a:t>Собственник </a:t>
            </a:r>
            <a:r>
              <a:rPr lang="ru-RU" dirty="0"/>
              <a:t>вправе по своему усмотрению совершать в отношении принадлежащего ему имущества любые действия, не противоречащие закону и иным правовым актам и не нарушающие права и охраняемые законом интересы других лиц, в том числе отчуждать свое имущество в собственность другим лицам, передавать им, оставаясь собственником, права владения, пользования и распоряжения имуществом, отдавать имущество в залог и обременять его другими способами, распоряжаться им иным образом.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753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Оперативное управление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Учреждение и казенное предприятие, за которыми имущество закреплено на праве оперативного управления, владеют, пользуются этим имуществом в пределах, установленных законом, в соответствии с целями своей деятельности, назначением этого имущества и, если иное не установлено законом, распоряжаются этим имуществом с согласия собственника этого имущества.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175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обязательства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Общие понятия об обязательствах. Договор.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512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Способ возникновения гражданских прав и обязанностей ст. 8 ГК РФ</a:t>
            </a:r>
          </a:p>
          <a:p>
            <a:endParaRPr lang="ru-RU" dirty="0"/>
          </a:p>
          <a:p>
            <a:r>
              <a:rPr lang="ru-RU" dirty="0"/>
              <a:t>Статья </a:t>
            </a:r>
            <a:r>
              <a:rPr lang="ru-RU" dirty="0" smtClean="0"/>
              <a:t>153 ГК РФ, понятие сделки:</a:t>
            </a:r>
            <a:endParaRPr lang="ru-RU" dirty="0"/>
          </a:p>
          <a:p>
            <a:pPr marL="114300" indent="0">
              <a:buNone/>
            </a:pPr>
            <a:r>
              <a:rPr lang="ru-RU" dirty="0" smtClean="0"/>
              <a:t>Сделками </a:t>
            </a:r>
            <a:r>
              <a:rPr lang="ru-RU" dirty="0"/>
              <a:t>признаются действия граждан и юридических лиц, направленные на установление, изменение или прекращение гражданских прав и обязанностей.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58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понять, что писать в договоре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Граждане (физические лица) и юридические лица </a:t>
            </a:r>
            <a:r>
              <a:rPr lang="ru-RU" b="1" dirty="0"/>
              <a:t>приобретают и осуществляют свои гражданские права своей волей</a:t>
            </a:r>
            <a:r>
              <a:rPr lang="ru-RU" dirty="0"/>
              <a:t> и в своем </a:t>
            </a:r>
            <a:r>
              <a:rPr lang="ru-RU" dirty="0" smtClean="0"/>
              <a:t>интересе</a:t>
            </a:r>
            <a:r>
              <a:rPr lang="ru-RU" dirty="0"/>
              <a:t> </a:t>
            </a:r>
            <a:r>
              <a:rPr lang="ru-RU" dirty="0" smtClean="0"/>
              <a:t>– ст. 1 ГК РФ</a:t>
            </a:r>
          </a:p>
          <a:p>
            <a:r>
              <a:rPr lang="ru-RU" dirty="0" smtClean="0"/>
              <a:t>Они </a:t>
            </a:r>
            <a:r>
              <a:rPr lang="ru-RU" b="1" dirty="0"/>
              <a:t>свободны в установлении своих прав и обязанностей на основе договора и в определении любых не противоречащих законодательству условий </a:t>
            </a:r>
            <a:r>
              <a:rPr lang="ru-RU" b="1" dirty="0" smtClean="0"/>
              <a:t>договора </a:t>
            </a:r>
            <a:r>
              <a:rPr lang="ru-RU" dirty="0" smtClean="0"/>
              <a:t>– ст. 1 ГК РФ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448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Типичные Ошибки в обязательствах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 читал, но подписал.</a:t>
            </a:r>
          </a:p>
          <a:p>
            <a:r>
              <a:rPr lang="ru-RU" dirty="0" smtClean="0"/>
              <a:t>Читал невнимательно, но подписал.</a:t>
            </a:r>
          </a:p>
          <a:p>
            <a:r>
              <a:rPr lang="ru-RU" dirty="0" smtClean="0"/>
              <a:t>Читал, не понял, но подписал.</a:t>
            </a:r>
          </a:p>
          <a:p>
            <a:r>
              <a:rPr lang="ru-RU" dirty="0" smtClean="0"/>
              <a:t>Подписал общие фразы, не подумав о подробностях.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851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Типичные правовые ошибки в обязательствах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Подписал договор не с тем, с кем надо.</a:t>
            </a:r>
          </a:p>
          <a:p>
            <a:r>
              <a:rPr lang="ru-RU" dirty="0"/>
              <a:t>Подписал договор, не </a:t>
            </a:r>
            <a:r>
              <a:rPr lang="ru-RU" dirty="0" smtClean="0"/>
              <a:t>соответствующий действительным отношениям.</a:t>
            </a:r>
          </a:p>
          <a:p>
            <a:r>
              <a:rPr lang="ru-RU" dirty="0"/>
              <a:t>Подписал незаконный договор.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173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относиться к заключению договоров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Читать внимательно</a:t>
            </a:r>
          </a:p>
          <a:p>
            <a:endParaRPr lang="ru-RU" dirty="0"/>
          </a:p>
          <a:p>
            <a:r>
              <a:rPr lang="ru-RU" dirty="0" smtClean="0"/>
              <a:t>Не нужно бояться чтения документа, полагая, что он написан тайным языком, и его реализация будет зависеть от магических формулировок. </a:t>
            </a:r>
          </a:p>
          <a:p>
            <a:r>
              <a:rPr lang="ru-RU" dirty="0" smtClean="0"/>
              <a:t>Договор написан на русском языке, и реализовываться в жизни должно будет то, что там написано.</a:t>
            </a:r>
          </a:p>
          <a:p>
            <a:r>
              <a:rPr lang="ru-RU" dirty="0" smtClean="0"/>
              <a:t>Среди бытовых или простых профессиональных действий не часто заключаются договора, содержащие сложные термины. Если встречаются сложные термины, значение которых неясно –нужно уточнить их значение.</a:t>
            </a:r>
          </a:p>
        </p:txBody>
      </p:sp>
    </p:spTree>
    <p:extLst>
      <p:ext uri="{BB962C8B-B14F-4D97-AF65-F5344CB8AC3E}">
        <p14:creationId xmlns:p14="http://schemas.microsoft.com/office/powerpoint/2010/main" val="26643561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Проверить полномочия второй стороны договора и иметь уверенность в своих полномочиях.</a:t>
            </a:r>
          </a:p>
          <a:p>
            <a:endParaRPr lang="ru-RU" dirty="0"/>
          </a:p>
          <a:p>
            <a:r>
              <a:rPr lang="ru-RU" dirty="0" smtClean="0"/>
              <a:t>Устав организации – может ли организация вести деятельность, указанную в договоре? Как управляется эта организация , какие сделки и в каком порядке может заключать ее руководство? </a:t>
            </a:r>
          </a:p>
          <a:p>
            <a:r>
              <a:rPr lang="ru-RU" dirty="0" smtClean="0"/>
              <a:t>Знать свой Устав, чтобы не заключать сделки, ему противоречащие, например, без соблюдения предусмотренного Уставом порядка.</a:t>
            </a:r>
          </a:p>
          <a:p>
            <a:r>
              <a:rPr lang="ru-RU" dirty="0" smtClean="0"/>
              <a:t>Документальная проверка полномочий конкретного лица, подписывающего по должности (действительно ли он эту должность занимает) или на основании доверенности (получить копию). </a:t>
            </a:r>
          </a:p>
          <a:p>
            <a:r>
              <a:rPr lang="ru-RU" dirty="0" smtClean="0"/>
              <a:t>Со своей стороны тоже следить, чтобы полномочия были подтверждены – назначение на должность, доверенность.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88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Задавать максимум вопросов</a:t>
            </a:r>
          </a:p>
          <a:p>
            <a:pPr>
              <a:buFontTx/>
              <a:buChar char="-"/>
            </a:pPr>
            <a:r>
              <a:rPr lang="ru-RU" dirty="0" smtClean="0"/>
              <a:t>Что собираются сделать стороны?</a:t>
            </a:r>
          </a:p>
          <a:p>
            <a:pPr>
              <a:buFontTx/>
              <a:buChar char="-"/>
            </a:pPr>
            <a:r>
              <a:rPr lang="ru-RU" dirty="0" smtClean="0"/>
              <a:t>Как они собираются это сделать?</a:t>
            </a:r>
          </a:p>
          <a:p>
            <a:pPr>
              <a:buFontTx/>
              <a:buChar char="-"/>
            </a:pPr>
            <a:r>
              <a:rPr lang="ru-RU" dirty="0" smtClean="0"/>
              <a:t>Когда они собираются это сделать?</a:t>
            </a:r>
          </a:p>
          <a:p>
            <a:pPr>
              <a:buFontTx/>
              <a:buChar char="-"/>
            </a:pPr>
            <a:r>
              <a:rPr lang="ru-RU" dirty="0" smtClean="0"/>
              <a:t>Какая ответственность наступит, если они этого не сделают?</a:t>
            </a:r>
          </a:p>
          <a:p>
            <a:pPr>
              <a:buFontTx/>
              <a:buChar char="-"/>
            </a:pPr>
            <a:r>
              <a:rPr lang="ru-RU" dirty="0" smtClean="0"/>
              <a:t>Почему решено так, а не иначе?</a:t>
            </a:r>
          </a:p>
          <a:p>
            <a:pPr>
              <a:buFontTx/>
              <a:buChar char="-"/>
            </a:pPr>
            <a:r>
              <a:rPr lang="ru-RU" dirty="0" smtClean="0"/>
              <a:t>Как будут отчитываться?</a:t>
            </a:r>
          </a:p>
          <a:p>
            <a:pPr>
              <a:buFontTx/>
              <a:buChar char="-"/>
            </a:pPr>
            <a:r>
              <a:rPr lang="ru-RU" dirty="0" smtClean="0"/>
              <a:t>Как будут передавать или получать что-либо?</a:t>
            </a:r>
          </a:p>
          <a:p>
            <a:pPr>
              <a:buFontTx/>
              <a:buChar char="-"/>
            </a:pPr>
            <a:r>
              <a:rPr lang="ru-RU" dirty="0" smtClean="0"/>
              <a:t>Какой порядок взаимодействия?</a:t>
            </a:r>
          </a:p>
          <a:p>
            <a:pPr>
              <a:buFontTx/>
              <a:buChar char="-"/>
            </a:pPr>
            <a:r>
              <a:rPr lang="ru-RU" dirty="0" smtClean="0"/>
              <a:t>… любые другие вопросы к тексту и на понимание своего дальнейшего поведения - чем больше, тем лучше.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303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По поводу заключения договора нужно вести спокойный и деловой диалог – это нормально.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dirty="0" smtClean="0"/>
              <a:t>Не нужно </a:t>
            </a:r>
            <a:r>
              <a:rPr lang="ru-RU" dirty="0"/>
              <a:t>вестись на </a:t>
            </a:r>
            <a:r>
              <a:rPr lang="ru-RU" dirty="0" smtClean="0"/>
              <a:t>требования разных лиц </a:t>
            </a:r>
            <a:r>
              <a:rPr lang="ru-RU" dirty="0"/>
              <a:t>«подписать» договор «быстренько». 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нужен не для того, чтобы его подписать</a:t>
            </a:r>
            <a:r>
              <a:rPr lang="ru-RU" dirty="0" smtClean="0"/>
              <a:t>, </a:t>
            </a:r>
            <a:r>
              <a:rPr lang="ru-RU" dirty="0"/>
              <a:t>а для того, чтобы </a:t>
            </a:r>
            <a:r>
              <a:rPr lang="ru-RU" dirty="0" smtClean="0"/>
              <a:t>упорядочить, урегулировать </a:t>
            </a:r>
            <a:r>
              <a:rPr lang="ru-RU" dirty="0"/>
              <a:t>то, что будет происходить с вашими делами дальше</a:t>
            </a:r>
            <a:r>
              <a:rPr lang="ru-RU" dirty="0" smtClean="0"/>
              <a:t>.</a:t>
            </a:r>
          </a:p>
          <a:p>
            <a:pPr marL="114300" indent="0">
              <a:buNone/>
            </a:pPr>
            <a:r>
              <a:rPr lang="ru-RU" dirty="0" smtClean="0"/>
              <a:t>Если вас вынуждают подписать договор быстро без серьезных на то оснований - то именно в этом случае имеет смысл насторожиться.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684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относиться к заключению договоров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Четко и ясно понимать, что именно планируется сделать в действительности.</a:t>
            </a:r>
          </a:p>
          <a:p>
            <a:endParaRPr lang="ru-RU" dirty="0"/>
          </a:p>
          <a:p>
            <a:r>
              <a:rPr lang="ru-RU" dirty="0" smtClean="0"/>
              <a:t>Только зная свои планы и цели, зная содержание своей деятельности – можно облечь это содержание в правовую форму, в форму документа.</a:t>
            </a:r>
          </a:p>
          <a:p>
            <a:r>
              <a:rPr lang="ru-RU" dirty="0" smtClean="0"/>
              <a:t>Закон должен применяться к конкретным отношениям, в конкретных условиях. Непонимание фактической стороны дела, недостаток информации о ней, может привести к серьезным правовым ошибкам.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560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Виды договоров, с которыми приходится сталкиваться социальному работнику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Договор благотворительного пожертвования</a:t>
            </a:r>
          </a:p>
          <a:p>
            <a:r>
              <a:rPr lang="ru-RU" dirty="0" smtClean="0"/>
              <a:t>Договор предоставления гранта</a:t>
            </a:r>
          </a:p>
          <a:p>
            <a:r>
              <a:rPr lang="ru-RU" dirty="0" smtClean="0"/>
              <a:t>Договор о предоставлении субсидий</a:t>
            </a:r>
          </a:p>
          <a:p>
            <a:r>
              <a:rPr lang="ru-RU" dirty="0" smtClean="0"/>
              <a:t>Договор с добровольцем</a:t>
            </a:r>
          </a:p>
          <a:p>
            <a:r>
              <a:rPr lang="ru-RU" dirty="0" smtClean="0"/>
              <a:t>Договор о социальном обслуживании</a:t>
            </a:r>
          </a:p>
          <a:p>
            <a:r>
              <a:rPr lang="ru-RU" dirty="0" smtClean="0"/>
              <a:t>Договор о сотрудничестве с учреждением</a:t>
            </a:r>
          </a:p>
          <a:p>
            <a:r>
              <a:rPr lang="ru-RU" dirty="0" smtClean="0"/>
              <a:t>Аренда или безвозмездное пользование имуществом, предназначенным для социальной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213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Заключение кредитного договора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Решение взять кредит – ответственное и серьезное решение</a:t>
            </a:r>
          </a:p>
          <a:p>
            <a:r>
              <a:rPr lang="ru-RU" dirty="0" smtClean="0"/>
              <a:t>Изучите всю информацию о кредите и условиях его обслуживания (погашения)</a:t>
            </a:r>
          </a:p>
          <a:p>
            <a:r>
              <a:rPr lang="ru-RU" dirty="0" smtClean="0"/>
              <a:t>Внимательно изучите кредитный договор и другие документы</a:t>
            </a:r>
          </a:p>
          <a:p>
            <a:r>
              <a:rPr lang="ru-RU" dirty="0" smtClean="0"/>
              <a:t>Подписание кредитного договора – самый ответственный этап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443491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Решение взять кредит – ответственное и серьезное </a:t>
            </a:r>
            <a:r>
              <a:rPr lang="ru-RU" sz="2800" dirty="0" smtClean="0"/>
              <a:t>решение</a:t>
            </a:r>
            <a:endParaRPr lang="fr-C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Прежде чем взять кредит необходимо посоветоваться со знакомыми, друзьями, по возможности с юристами</a:t>
            </a:r>
          </a:p>
          <a:p>
            <a:r>
              <a:rPr lang="ru-RU" dirty="0" smtClean="0"/>
              <a:t>Оценить свои финансовые возможности</a:t>
            </a:r>
          </a:p>
          <a:p>
            <a:r>
              <a:rPr lang="ru-RU" dirty="0" smtClean="0"/>
              <a:t>Перед тем как взять кредит представьте наихудший сценарий: потеря работы (дохода) и попадание в тяжелое положение (смерть близких, инвалидность вследствие травмы, катастрофы и др.непредвиденных случаях) и как вы будет возвращать кредит</a:t>
            </a:r>
          </a:p>
          <a:p>
            <a:r>
              <a:rPr lang="ru-RU" dirty="0" smtClean="0"/>
              <a:t>Представьте себе ситуацию, когда вы должны 1 млн рублей и у вас нечем их отдавать и завтра придут выселять вас из квартиры, придут на работу и наложат арест на зарплату. Как будете выбираться из такой ситуации?</a:t>
            </a:r>
          </a:p>
          <a:p>
            <a:r>
              <a:rPr lang="ru-RU" dirty="0" smtClean="0"/>
              <a:t>Стоит ли вообще брать кредит? Так ли он вам нужен?</a:t>
            </a:r>
          </a:p>
          <a:p>
            <a:r>
              <a:rPr lang="ru-RU" dirty="0" smtClean="0"/>
              <a:t>На какие цели вы берете деньги? Так уж эти цели важны для вас? </a:t>
            </a:r>
          </a:p>
          <a:p>
            <a:r>
              <a:rPr lang="ru-RU" dirty="0" smtClean="0"/>
              <a:t>Кредит на образование или лечение – это </a:t>
            </a:r>
            <a:r>
              <a:rPr lang="ru-RU" dirty="0" smtClean="0"/>
              <a:t>одно, кредит</a:t>
            </a:r>
            <a:r>
              <a:rPr lang="ru-RU" dirty="0" smtClean="0"/>
              <a:t>, чтобы купить себе планшет, машину или квартиру – это другое? </a:t>
            </a:r>
          </a:p>
          <a:p>
            <a:r>
              <a:rPr lang="ru-RU" dirty="0" smtClean="0"/>
              <a:t>Готовы ли вы подвергать себя и своих близких риску ради вещей? </a:t>
            </a:r>
          </a:p>
          <a:p>
            <a:endParaRPr lang="ru-RU" dirty="0" smtClean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08662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Решение взять кредит – ответственное и серьезное решение</a:t>
            </a:r>
            <a:endParaRPr lang="fr-C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Важно: КРЕДИТ НУЖНО БУДЕТ ОТДАВАТЬ и с БОЛЬШИМИ ПРОЦЕНТАМИ!</a:t>
            </a:r>
          </a:p>
          <a:p>
            <a:r>
              <a:rPr lang="ru-RU" dirty="0" smtClean="0"/>
              <a:t>БАНК НЕ РАБОТАЕТ БЕСПЛАТНО!</a:t>
            </a:r>
          </a:p>
          <a:p>
            <a:r>
              <a:rPr lang="ru-RU" dirty="0" smtClean="0"/>
              <a:t>БАНК НЕ ОБЯЗАН ИДТИ ВАМ НА УСТУПКИ И ПРОЩАТЬ ВАМ ЧТО-ТО ИЛИ ПОНИМАТЬ ВАШИ ПРОБЛЕМЫ</a:t>
            </a:r>
          </a:p>
          <a:p>
            <a:r>
              <a:rPr lang="ru-RU" dirty="0" smtClean="0"/>
              <a:t>98% ИСКОВ СУД УДОВЛЕТВОРЯЕТ ТРЕБОВАНИЯ БАНКА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062566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Изучите всю информацию о кредите и условиях его обслуживания (погашения</a:t>
            </a:r>
            <a:r>
              <a:rPr lang="ru-RU" sz="2400" dirty="0" smtClean="0"/>
              <a:t>)</a:t>
            </a:r>
            <a:endParaRPr lang="fr-CH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ВЫ РЕШИЛИСЬ ВЗЯТЬ КРЕДИТ, ТО СПРАШИВАЙТЕ У СОТРУДНИКА БАНК ВСЮ ИНФОРМАЦИЮ: СУММА КРЕДИТА, ПРОЦЕНТЫ, СРОК ВОЗВРАТА, РАЗМЕР ШТРАФА)</a:t>
            </a:r>
          </a:p>
          <a:p>
            <a:r>
              <a:rPr lang="ru-RU" dirty="0" smtClean="0"/>
              <a:t>ЕСЛИ СОТРУДНИК УКЛОНЯЕТСЯ ОТ ЭТОГО – ЗНАЧИТ В ДОГОВОРЕ ЕСТЬ УЛОВИЯ НЕВЫГОДНЫЕ ДЛЯ ЗАЕМЩИКА, БАНК НЕ ДОБРОСОВЕТСНЫЙ И БУДУТ ПРОБЛЕМЫ С БАНКОМ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69464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Внимательно изучите кредитный договор и другие </a:t>
            </a:r>
            <a:r>
              <a:rPr lang="ru-RU" sz="2700" dirty="0" smtClean="0"/>
              <a:t>документы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Обязательно прочитайте условия договора</a:t>
            </a:r>
          </a:p>
          <a:p>
            <a:pPr>
              <a:buNone/>
            </a:pPr>
            <a:r>
              <a:rPr lang="ru-RU" dirty="0" smtClean="0"/>
              <a:t>Непонятные места отметьте карандашом</a:t>
            </a:r>
          </a:p>
          <a:p>
            <a:pPr>
              <a:buNone/>
            </a:pPr>
            <a:r>
              <a:rPr lang="ru-RU" dirty="0" smtClean="0"/>
              <a:t>Запросите у сотрудника разъяснить непонятные места</a:t>
            </a:r>
          </a:p>
          <a:p>
            <a:pPr>
              <a:buNone/>
            </a:pPr>
            <a:r>
              <a:rPr lang="ru-RU" dirty="0" smtClean="0"/>
              <a:t>Если сотрудник увиливает от объяснения или вам что-то непонятно, то лучше обратиться к юристу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fr-CH" dirty="0" smtClean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17831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Подписание кредитного </a:t>
            </a:r>
            <a:r>
              <a:rPr lang="ru-RU" dirty="0" smtClean="0"/>
              <a:t>договора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ПОМНИТЕ! 	ПОДПИСАВ КРЕДИТНЫЙ ДОГОВОР, ВЫ СОГЛАШАЕТЕСЬ СО ВСЕМИ ЕГО УСЛОВИЯМИ И ПРИНИМАЕТЕ НА СЕБЯ ОБЯЗАТЕЛЬСТВА ПО ИХ ВЫПОЛНЕНИЮ, В ТОМ ЧИСЛЕ ПО ВОЗВРАТУ В УСТАНОВЛЕННЫЕ СРОКИ СУММЫ ДОЛГА И ПРОЦЕНТОВ И ВСЕХ ПЛАТЕЖЕЙ</a:t>
            </a:r>
          </a:p>
          <a:p>
            <a:r>
              <a:rPr lang="ru-RU" dirty="0" smtClean="0"/>
              <a:t>В СЛУЧАЕ ПРОСРОЧКИ БАНК ОБРАТИТСЯ В СУД </a:t>
            </a:r>
            <a:endParaRPr lang="ru-RU" dirty="0" smtClean="0"/>
          </a:p>
          <a:p>
            <a:r>
              <a:rPr lang="ru-RU" dirty="0"/>
              <a:t>ПОМНИТЕ! ЧТО ПОСЛЕ ПОДПИСАНИЯ ДОГОВОРА ВЫ ВСЕГДА МОЖЕТЕ ВЕРНУТЬ ДЕНЬГИ </a:t>
            </a:r>
            <a:r>
              <a:rPr lang="ru-RU" b="1" u="sng" dirty="0"/>
              <a:t>ДОСРОЧНО!</a:t>
            </a:r>
            <a:r>
              <a:rPr lang="ru-RU" b="1" dirty="0"/>
              <a:t>  БАНК ОБЯЗАН ПРИНЯТЬ ДЕНЬГИ</a:t>
            </a:r>
          </a:p>
          <a:p>
            <a:r>
              <a:rPr lang="ru-RU" b="1" dirty="0"/>
              <a:t>ЕСЛИ БАНК ОТКАЗЫВАЕТСЯ ИЛИ УКЛОНЯЕТСЯ – ПИШИТЕ ЖАЛОБУ В ЦЕНТРАЛЬНЫЙ БАНК</a:t>
            </a:r>
          </a:p>
          <a:p>
            <a:endParaRPr lang="ru-RU" dirty="0" smtClean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546858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ОТВЕТСТВЕННОСТЬ</a:t>
            </a:r>
            <a:br>
              <a:rPr lang="ru-RU" dirty="0" smtClean="0"/>
            </a:b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ПОМНИТЕ! ЧТО В СЛУЧАЕ ПРОСРОЧКИ БАНК НИКОГДА НЕ ОСТАВИТ ВАС В ПОКОЕ!</a:t>
            </a:r>
          </a:p>
          <a:p>
            <a:r>
              <a:rPr lang="ru-RU" dirty="0" smtClean="0"/>
              <a:t>У БАНКА ЕСТЬ АРМИЯ ЮРИСТОВ И КОЛЛЕКТОРОВ, КОТОРЫЕ БУДУТ ЗВОНИТЬ ВАМ ПО НОЧАМ, ВАШИМ РОДНЫМ И БЛИЗКИМ И ПУГАТЬ ВАС ТЮРЬМОЙ</a:t>
            </a:r>
          </a:p>
          <a:p>
            <a:r>
              <a:rPr lang="ru-RU" dirty="0" smtClean="0"/>
              <a:t>У МНОГИХ НЕ ВЫДЕРЖИВАЕТ СЕРДЦЕ</a:t>
            </a:r>
          </a:p>
          <a:p>
            <a:r>
              <a:rPr lang="ru-RU" dirty="0" smtClean="0"/>
              <a:t>НАЧИНАЮТСЯ ПРОБЛЕМЫ В СЕМЬЕ</a:t>
            </a:r>
          </a:p>
          <a:p>
            <a:r>
              <a:rPr lang="ru-RU" dirty="0" smtClean="0"/>
              <a:t>ПОДУМАЙТЕ – СТОИТ ЛИ ДЕНЬГИ МИРА В СЕМЬЕ И ЗДОРОВЬЕ ВАШИХ БЛИЗКИХ?</a:t>
            </a:r>
          </a:p>
        </p:txBody>
      </p:sp>
    </p:spTree>
    <p:extLst>
      <p:ext uri="{BB962C8B-B14F-4D97-AF65-F5344CB8AC3E}">
        <p14:creationId xmlns:p14="http://schemas.microsoft.com/office/powerpoint/2010/main" val="4200626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906</TotalTime>
  <Words>2299</Words>
  <Application>Microsoft Office PowerPoint</Application>
  <PresentationFormat>Экран (4:3)</PresentationFormat>
  <Paragraphs>223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Аптека</vt:lpstr>
      <vt:lpstr>Основы права для церковных социальных работников</vt:lpstr>
      <vt:lpstr>Законодательство Российской Федерации</vt:lpstr>
      <vt:lpstr>Система законодательства</vt:lpstr>
      <vt:lpstr>Регулирование деятельности религиозных организаций</vt:lpstr>
      <vt:lpstr>Регулирование благотворительной деятельности</vt:lpstr>
      <vt:lpstr>Регулирование социального обеспечения</vt:lpstr>
      <vt:lpstr>Что можно узнать из законодательства о социальном обеспечении</vt:lpstr>
      <vt:lpstr>Зачем вообще мне знать законы?</vt:lpstr>
      <vt:lpstr>правоотношения</vt:lpstr>
      <vt:lpstr>Какие отношения регулируются правом?</vt:lpstr>
      <vt:lpstr>В чем отличие этих отношений от других?</vt:lpstr>
      <vt:lpstr>Почему это важно?</vt:lpstr>
      <vt:lpstr>Можно ли не обращать внимания на всё это регулирование отношений?</vt:lpstr>
      <vt:lpstr>Кто может участвовать в правоотношениях?</vt:lpstr>
      <vt:lpstr>Физические лица</vt:lpstr>
      <vt:lpstr>Правоспособность гражданина</vt:lpstr>
      <vt:lpstr>Дееспособность гражданина</vt:lpstr>
      <vt:lpstr>Недееспособность гражданина</vt:lpstr>
      <vt:lpstr>Опека и попечительство</vt:lpstr>
      <vt:lpstr>Опекуны и попечители</vt:lpstr>
      <vt:lpstr>Юридические лица</vt:lpstr>
      <vt:lpstr>Признаки юридического лица</vt:lpstr>
      <vt:lpstr>Как определить, нужно ли регистрировать отдельное юридическое лицо</vt:lpstr>
      <vt:lpstr>Государственные органы и учреждения</vt:lpstr>
      <vt:lpstr>Право собственности и иные имущественные права</vt:lpstr>
      <vt:lpstr>Собственность</vt:lpstr>
      <vt:lpstr>Оперативное управление</vt:lpstr>
      <vt:lpstr>обязательства</vt:lpstr>
      <vt:lpstr>Договор</vt:lpstr>
      <vt:lpstr>Как понять, что писать в договоре</vt:lpstr>
      <vt:lpstr>Типичные Ошибки в обязательствах</vt:lpstr>
      <vt:lpstr>Типичные правовые ошибки в обязательствах</vt:lpstr>
      <vt:lpstr>Как относиться к заключению договоров</vt:lpstr>
      <vt:lpstr>Как относиться к заключению договоров</vt:lpstr>
      <vt:lpstr>Как относиться к заключению договоров</vt:lpstr>
      <vt:lpstr>Как относиться к заключению договоров</vt:lpstr>
      <vt:lpstr>Как относиться к заключению договоров</vt:lpstr>
      <vt:lpstr>Виды договоров, с которыми приходится сталкиваться социальному работнику</vt:lpstr>
      <vt:lpstr>Заключение кредитного договора</vt:lpstr>
      <vt:lpstr>Решение взять кредит – ответственное и серьезное решение</vt:lpstr>
      <vt:lpstr>Решение взять кредит – ответственное и серьезное решение</vt:lpstr>
      <vt:lpstr>Изучите всю информацию о кредите и условиях его обслуживания (погашения)</vt:lpstr>
      <vt:lpstr>Внимательно изучите кредитный договор и другие документы</vt:lpstr>
      <vt:lpstr>Подписание кредитного договора</vt:lpstr>
      <vt:lpstr>ОТВЕТСТВЕННОСТЬ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права для церковных социальных работников</dc:title>
  <dc:creator>NStarinova</dc:creator>
  <cp:lastModifiedBy>NStarinova</cp:lastModifiedBy>
  <cp:revision>31</cp:revision>
  <cp:lastPrinted>2014-12-02T17:35:14Z</cp:lastPrinted>
  <dcterms:created xsi:type="dcterms:W3CDTF">2014-11-19T08:33:53Z</dcterms:created>
  <dcterms:modified xsi:type="dcterms:W3CDTF">2014-12-02T17:41:38Z</dcterms:modified>
</cp:coreProperties>
</file>