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426" r:id="rId3"/>
    <p:sldId id="428" r:id="rId4"/>
    <p:sldId id="392" r:id="rId5"/>
    <p:sldId id="430" r:id="rId6"/>
    <p:sldId id="433" r:id="rId7"/>
    <p:sldId id="429" r:id="rId8"/>
    <p:sldId id="427" r:id="rId9"/>
    <p:sldId id="437" r:id="rId10"/>
    <p:sldId id="393" r:id="rId11"/>
    <p:sldId id="436" r:id="rId12"/>
    <p:sldId id="435" r:id="rId13"/>
    <p:sldId id="390" r:id="rId14"/>
    <p:sldId id="434" r:id="rId15"/>
    <p:sldId id="439" r:id="rId16"/>
    <p:sldId id="391" r:id="rId17"/>
    <p:sldId id="395" r:id="rId18"/>
    <p:sldId id="394" r:id="rId19"/>
    <p:sldId id="347" r:id="rId20"/>
    <p:sldId id="345" r:id="rId21"/>
    <p:sldId id="401" r:id="rId22"/>
    <p:sldId id="445" r:id="rId23"/>
    <p:sldId id="446" r:id="rId24"/>
    <p:sldId id="444" r:id="rId25"/>
    <p:sldId id="441" r:id="rId26"/>
    <p:sldId id="442" r:id="rId27"/>
    <p:sldId id="440" r:id="rId28"/>
    <p:sldId id="388" r:id="rId29"/>
    <p:sldId id="403" r:id="rId30"/>
    <p:sldId id="389" r:id="rId31"/>
    <p:sldId id="368" r:id="rId32"/>
    <p:sldId id="415" r:id="rId33"/>
    <p:sldId id="413" r:id="rId34"/>
    <p:sldId id="414" r:id="rId35"/>
    <p:sldId id="416" r:id="rId36"/>
    <p:sldId id="417" r:id="rId37"/>
    <p:sldId id="418" r:id="rId38"/>
    <p:sldId id="419" r:id="rId39"/>
    <p:sldId id="420" r:id="rId40"/>
    <p:sldId id="421" r:id="rId41"/>
    <p:sldId id="371" r:id="rId42"/>
    <p:sldId id="372" r:id="rId43"/>
    <p:sldId id="374" r:id="rId44"/>
    <p:sldId id="408" r:id="rId45"/>
    <p:sldId id="375" r:id="rId46"/>
    <p:sldId id="377" r:id="rId47"/>
    <p:sldId id="406" r:id="rId48"/>
    <p:sldId id="405" r:id="rId49"/>
    <p:sldId id="411" r:id="rId50"/>
    <p:sldId id="352" r:id="rId51"/>
    <p:sldId id="357" r:id="rId52"/>
    <p:sldId id="353" r:id="rId53"/>
    <p:sldId id="354" r:id="rId54"/>
    <p:sldId id="355" r:id="rId55"/>
    <p:sldId id="359" r:id="rId56"/>
    <p:sldId id="361" r:id="rId57"/>
    <p:sldId id="356" r:id="rId58"/>
    <p:sldId id="267" r:id="rId59"/>
    <p:sldId id="280" r:id="rId60"/>
    <p:sldId id="281" r:id="rId61"/>
    <p:sldId id="398" r:id="rId62"/>
    <p:sldId id="404" r:id="rId6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9933FF"/>
    <a:srgbClr val="CC6600"/>
    <a:srgbClr val="FFE7E7"/>
    <a:srgbClr val="FF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55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40FBBC5-2086-4F8E-9EEB-4C02F577F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3977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1%D1%80%D0%B8%D1%82%D0%B0%D0%BD%D1%81%D0%BA%D0%B0%D1%8F_%D1%81%D0%B8%D1%81%D1%82%D0%B5%D0%BC%D0%B0_%D0%BD%D0%B0%D0%B3%D1%80%D0%B0%D0%B4" TargetMode="External"/><Relationship Id="rId3" Type="http://schemas.openxmlformats.org/officeDocument/2006/relationships/hyperlink" Target="https://ru.wikipedia.org/wiki/%D0%9A%D0%BE%D0%BB%D0%BB%D0%B5%D0%BA%D1%86%D0%B8%D0%BE%D0%BD%D0%B8%D1%80%D0%BE%D0%B2%D0%B0%D0%BD%D0%B8%D0%B5" TargetMode="External"/><Relationship Id="rId7" Type="http://schemas.openxmlformats.org/officeDocument/2006/relationships/hyperlink" Target="https://ru.wikipedia.org/wiki/%D0%92%D1%81%D0%BF%D0%BE%D0%BC%D0%BE%D0%B3%D0%B0%D1%82%D0%B5%D0%BB%D1%8C%D0%BD%D1%8B%D0%B5_%D0%B8%D1%81%D1%82%D0%BE%D1%80%D0%B8%D1%87%D0%B5%D1%81%D0%BA%D0%B8%D0%B5_%D0%B4%D0%B8%D1%81%D1%86%D0%B8%D0%BF%D0%BB%D0%B8%D0%BD%D1%8B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%D0%9D%D0%B0%D0%B3%D1%80%D1%83%D0%B4%D0%BD%D1%8B%D0%B9_%D0%B7%D0%BD%D0%B0%D0%BA" TargetMode="External"/><Relationship Id="rId5" Type="http://schemas.openxmlformats.org/officeDocument/2006/relationships/hyperlink" Target="https://ru.wikipedia.org/wiki/%D0%9C%D0%B5%D0%B4%D0%B0%D0%BB%D1%8C" TargetMode="External"/><Relationship Id="rId4" Type="http://schemas.openxmlformats.org/officeDocument/2006/relationships/hyperlink" Target="https://ru.wikipedia.org/wiki/%D0%9E%D1%80%D0%B4%D0%B5%D0%BD" TargetMode="External"/><Relationship Id="rId9" Type="http://schemas.openxmlformats.org/officeDocument/2006/relationships/hyperlink" Target="https://ru.wikipedia.org/wiki/%D0%90%D1%82%D1%80%D0%B8%D0%B1%D1%83%D1%86%D0%B8%D1%8F_%D0%BF%D1%80%D0%BE%D0%B8%D0%B7%D0%B2%D0%B5%D0%B4%D0%B5%D0%BD%D0%B8%D1%8F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eshegrad.ru/articles/devichje-pole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rct=j&amp;q=&amp;esrc=s&amp;source=images&amp;cd=&amp;cad=rja&amp;docid=qbaumLQiVQznAM&amp;tbnid=PZaBVsj8NyVCGM:&amp;ved=0CAQQjB0&amp;url=http%3A%2F%2Fwww.pravoslavie.ru%2Fjurnal%2F652.htm&amp;ei=WN9yUp2NL9P44QSDmYDgBg&amp;bvm=bv.55819444,d.bGE&amp;psig=AFQjCNEAqLJHp1kdnAHABXqOK-ISBQcJBg&amp;ust=138334457722471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eshegrad.ru/articles/devichje-pole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ad.ru/articles/chitajte-zhurnaly-pozaproshlogo-veka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kostromka.ru/kostroma/land/03/shic/" TargetMode="External"/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b="1" smtClean="0"/>
              <a:t>Фалери́стика</a:t>
            </a:r>
            <a:r>
              <a:rPr lang="ru-RU" altLang="ru-RU" smtClean="0"/>
              <a:t>:</a:t>
            </a:r>
          </a:p>
          <a:p>
            <a:pPr eaLnBrk="1" hangingPunct="1"/>
            <a:r>
              <a:rPr lang="ru-RU" altLang="ru-RU" smtClean="0">
                <a:hlinkClick r:id="rId3" tooltip="Коллекционирование"/>
              </a:rPr>
              <a:t>Коллекционирование</a:t>
            </a:r>
            <a:r>
              <a:rPr lang="ru-RU" altLang="ru-RU" smtClean="0"/>
              <a:t> </a:t>
            </a:r>
            <a:r>
              <a:rPr lang="ru-RU" altLang="ru-RU" smtClean="0">
                <a:hlinkClick r:id="rId4" tooltip="Орден"/>
              </a:rPr>
              <a:t>орденов</a:t>
            </a:r>
            <a:r>
              <a:rPr lang="ru-RU" altLang="ru-RU" smtClean="0"/>
              <a:t>, </a:t>
            </a:r>
            <a:r>
              <a:rPr lang="ru-RU" altLang="ru-RU" smtClean="0">
                <a:hlinkClick r:id="rId5" tooltip="Медаль"/>
              </a:rPr>
              <a:t>медалей</a:t>
            </a:r>
            <a:r>
              <a:rPr lang="ru-RU" altLang="ru-RU" smtClean="0"/>
              <a:t>, </a:t>
            </a:r>
            <a:r>
              <a:rPr lang="ru-RU" altLang="ru-RU" smtClean="0">
                <a:hlinkClick r:id="rId6" tooltip="Нагрудный знак"/>
              </a:rPr>
              <a:t>значков</a:t>
            </a:r>
            <a:r>
              <a:rPr lang="ru-RU" altLang="ru-RU" smtClean="0"/>
              <a:t>, любых нагрудных знаков, в том числе почётных, юбилейных, ведомственных, об окончании учебных заведений и т. д.;</a:t>
            </a:r>
          </a:p>
          <a:p>
            <a:pPr eaLnBrk="1" hangingPunct="1"/>
            <a:r>
              <a:rPr lang="ru-RU" altLang="ru-RU" smtClean="0"/>
              <a:t>наука, </a:t>
            </a:r>
            <a:r>
              <a:rPr lang="ru-RU" altLang="ru-RU" smtClean="0">
                <a:hlinkClick r:id="rId7" tooltip="Вспомогательные исторические дисциплины"/>
              </a:rPr>
              <a:t>вспомогательная историческая дисциплина</a:t>
            </a:r>
            <a:r>
              <a:rPr lang="ru-RU" altLang="ru-RU" smtClean="0"/>
              <a:t>, занимающаяся изучением истории этих предметов, их систем (например, системой наград в одной стране — см., к примеру, </a:t>
            </a:r>
            <a:r>
              <a:rPr lang="ru-RU" altLang="ru-RU" smtClean="0">
                <a:hlinkClick r:id="rId8" tooltip="Британская система наград"/>
              </a:rPr>
              <a:t>Британская система наград</a:t>
            </a:r>
            <a:r>
              <a:rPr lang="ru-RU" altLang="ru-RU" smtClean="0"/>
              <a:t>) и их </a:t>
            </a:r>
            <a:r>
              <a:rPr lang="ru-RU" altLang="ru-RU" smtClean="0">
                <a:hlinkClick r:id="rId9" tooltip="Атрибуция произведения"/>
              </a:rPr>
              <a:t>атрибуцией</a:t>
            </a:r>
            <a:r>
              <a:rPr lang="ru-RU" altLang="ru-RU" smtClean="0"/>
              <a:t>.</a:t>
            </a:r>
          </a:p>
          <a:p>
            <a:pPr eaLnBrk="1" hangingPunct="1"/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CFB810-2A81-4ED7-AC47-50C70B35BE68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0CCEB7B-D821-4A7B-8E02-ADA8E0BA7ED7}" type="slidenum">
              <a:rPr lang="ru-RU" altLang="ru-RU"/>
              <a:pPr eaLnBrk="1" hangingPunct="1"/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62E4D-B7FD-48FD-A5F7-5CFA553FC157}" type="slidenum">
              <a:rPr lang="ru-RU" altLang="ru-RU"/>
              <a:pPr eaLnBrk="1" hangingPunct="1"/>
              <a:t>16</a:t>
            </a:fld>
            <a:endParaRPr lang="ru-RU" altLang="ru-RU"/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smtClean="0">
                <a:hlinkClick r:id="rId3"/>
              </a:rPr>
              <a:t>http://peshegrad.ru/articles/devichje-pole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5A5A78A-F8FF-4B2B-BAC9-FF6C784B73AE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  <p:sp>
        <p:nvSpPr>
          <p:cNvPr id="69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u="sng" smtClean="0">
                <a:hlinkClick r:id="rId3"/>
              </a:rPr>
              <a:t>www.pravoslavie.ru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44C3003-8679-4CDC-9E75-80F96006FF5C}" type="slidenum">
              <a:rPr lang="ru-RU" altLang="ru-RU"/>
              <a:pPr eaLnBrk="1" hangingPunct="1"/>
              <a:t>18</a:t>
            </a:fld>
            <a:endParaRPr lang="ru-RU" altLang="ru-RU"/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smtClean="0">
                <a:hlinkClick r:id="rId3"/>
              </a:rPr>
              <a:t>http://peshegrad.ru/articles/devichje-pole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78F9CA1-114C-46C2-A508-7CF5A5381D76}" type="slidenum">
              <a:rPr lang="ru-RU" altLang="ru-RU"/>
              <a:pPr eaLnBrk="1" hangingPunct="1"/>
              <a:t>24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E5E0D2B-DD63-419A-8A69-29C7CF3E336E}" type="slidenum">
              <a:rPr lang="ru-RU" altLang="ru-RU"/>
              <a:pPr eaLnBrk="1" hangingPunct="1"/>
              <a:t>25</a:t>
            </a:fld>
            <a:endParaRPr lang="ru-RU" altLang="ru-RU"/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smtClean="0">
                <a:hlinkClick r:id="rId3"/>
              </a:rPr>
              <a:t>http://www.nsad.ru/articles/chitajte-zhurnaly-pozaproshlogo-veka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E7FE9F6-F6A2-4C45-B79E-AE9F3C394504}" type="slidenum">
              <a:rPr lang="ru-RU" altLang="ru-RU"/>
              <a:pPr eaLnBrk="1" hangingPunct="1"/>
              <a:t>32</a:t>
            </a:fld>
            <a:endParaRPr lang="ru-RU" altLang="ru-RU"/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04E0067-6D3A-4C1B-BD8C-75D6EC73433B}" type="slidenum">
              <a:rPr lang="ru-RU" altLang="ru-RU"/>
              <a:pPr eaLnBrk="1" hangingPunct="1"/>
              <a:t>33</a:t>
            </a:fld>
            <a:endParaRPr lang="ru-RU" altLang="ru-RU"/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B54D75A-6A26-43EF-81E9-F87417EBDEB4}" type="slidenum">
              <a:rPr lang="ru-RU" altLang="ru-RU"/>
              <a:pPr eaLnBrk="1" hangingPunct="1"/>
              <a:t>34</a:t>
            </a:fld>
            <a:endParaRPr lang="ru-RU" altLang="ru-RU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F5A45E9-84BF-4A91-8976-7660C6B881EE}" type="slidenum">
              <a:rPr lang="ru-RU" altLang="ru-RU"/>
              <a:pPr eaLnBrk="1" hangingPunct="1"/>
              <a:t>35</a:t>
            </a:fld>
            <a:endParaRPr lang="ru-RU" altLang="ru-RU"/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9340880-92A1-4D3F-A300-0B62C842F5B5}" type="slidenum">
              <a:rPr lang="ru-RU" altLang="ru-RU"/>
              <a:pPr eaLnBrk="1" hangingPunct="1"/>
              <a:t>36</a:t>
            </a:fld>
            <a:endParaRPr lang="ru-RU" altLang="ru-RU"/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8FC425-1266-49F6-9A46-E74F4FF93F75}" type="slidenum">
              <a:rPr lang="ru-RU" altLang="ru-RU"/>
              <a:pPr eaLnBrk="1" hangingPunct="1"/>
              <a:t>37</a:t>
            </a:fld>
            <a:endParaRPr lang="ru-RU" altLang="ru-RU"/>
          </a:p>
        </p:txBody>
      </p:sp>
      <p:sp>
        <p:nvSpPr>
          <p:cNvPr id="788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A32622F-1BA9-4768-9D93-2F49F7F22EC9}" type="slidenum">
              <a:rPr lang="ru-RU" altLang="ru-RU"/>
              <a:pPr eaLnBrk="1" hangingPunct="1"/>
              <a:t>38</a:t>
            </a:fld>
            <a:endParaRPr lang="ru-RU" altLang="ru-RU"/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333755-F9D0-4EB0-A82B-687AB68146BD}" type="slidenum">
              <a:rPr lang="ru-RU" altLang="ru-RU"/>
              <a:pPr eaLnBrk="1" hangingPunct="1"/>
              <a:t>39</a:t>
            </a:fld>
            <a:endParaRPr lang="ru-RU" altLang="ru-RU"/>
          </a:p>
        </p:txBody>
      </p:sp>
      <p:sp>
        <p:nvSpPr>
          <p:cNvPr id="808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83B9169-A9BA-4DAC-8172-F72350196B12}" type="slidenum">
              <a:rPr lang="ru-RU" altLang="ru-RU"/>
              <a:pPr eaLnBrk="1" hangingPunct="1"/>
              <a:t>40</a:t>
            </a:fld>
            <a:endParaRPr lang="ru-RU" altLang="ru-RU"/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C0E8D39-41EB-451C-A4A2-35A39A9349BF}" type="slidenum">
              <a:rPr lang="ru-RU" altLang="ru-RU"/>
              <a:pPr eaLnBrk="1" hangingPunct="1"/>
              <a:t>44</a:t>
            </a:fld>
            <a:endParaRPr lang="ru-RU" altLang="ru-RU"/>
          </a:p>
        </p:txBody>
      </p:sp>
      <p:sp>
        <p:nvSpPr>
          <p:cNvPr id="829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smtClean="0">
                <a:hlinkClick r:id="rId3"/>
              </a:rPr>
              <a:t>http://kostromka.ru/kostroma/land/03/shic/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E8A493A-68BF-4DA1-AF32-4C62DB34CD85}" type="slidenum">
              <a:rPr lang="ru-RU" altLang="ru-RU"/>
              <a:pPr eaLnBrk="1" hangingPunct="1"/>
              <a:t>58</a:t>
            </a:fld>
            <a:endParaRPr lang="ru-RU" altLang="ru-RU"/>
          </a:p>
        </p:txBody>
      </p:sp>
      <p:sp>
        <p:nvSpPr>
          <p:cNvPr id="839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395DC-90ED-4775-BCB4-A551612ED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26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FA84E-0D51-42E9-BDF9-E11EA1EB55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95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56B2D-6EE5-40D3-86E1-F01F6645E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2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E8604-861C-44AA-AE5F-19A752CC9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57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7E845-F115-4880-98EE-F5C79C79E0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8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48C3D-B4FE-43A5-95B3-6453CFA27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03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78EB8-36C0-4A80-9210-BA0767563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530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9F905-FE89-47E7-A69B-5F4E68C4C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89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1B201-51F5-4121-ADAE-649F143D98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5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D40D9-6849-44F2-9FE1-120A87DE8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543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79038-E2C4-47E6-87A4-BF070ECD4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4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C5A6E9E-28E7-40A3-A6E7-9479562AF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inv.vostok-ao.ru/wp-content/uploads/2010/01/Pezarovius.jpg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webofmed.ru/images/referats/67/image001.jpg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img11.nnm.ru/0/f/0/b/2/9153fb9209d722e9677e2d7beb2_prev.jpg" TargetMode="Externa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dic.academic.ru/pictures/wiki/files/121/yanjul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img1.liveinternet.ru/images/attach/c/0/35/644/35644839_vladimir_svyatoy.jpg" TargetMode="Externa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www.oshoworld.ru/images/gallery_3406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hyperlink" Target="http://krayushenko.ru/wp-content/uploads/2010/05/0_13e3_28593372_XL-526x720.jpg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www.zapolni-probel.ru/uploads/posts/2011-03/1300378419_06036570.jpg" TargetMode="Externa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ru.wikipedia.org/wiki/%D0%A4%D0%B0%D0%B9%D0%BB:Rokotov_Portrait_Catherine_II.jpg" TargetMode="Externa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://ru.wikipedia.org/wiki/%D0%A4%D0%B0%D0%B9%D0%BB:Wiki_Moscow_Orphanage,_Moskvoretskaya_Embankment.jpg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www.cirota.ru/forum/images/54/54490.jpeg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photos.lifeisphoto.ru/23/0/239015.jpg" TargetMode="Externa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://www.nsad.ru/viktorina-romanov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57338"/>
            <a:ext cx="8208962" cy="1366837"/>
          </a:xfrm>
        </p:spPr>
        <p:txBody>
          <a:bodyPr/>
          <a:lstStyle/>
          <a:p>
            <a:pPr eaLnBrk="1" hangingPunct="1"/>
            <a:r>
              <a:rPr lang="ru-RU" altLang="ru-RU" sz="4900" b="1" smtClean="0">
                <a:solidFill>
                  <a:srgbClr val="6600CC"/>
                </a:solidFill>
              </a:rPr>
              <a:t>ИСТОРИЯ СОЦИАЛЬНОЙ РАБОТЫ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2997200"/>
            <a:ext cx="6400800" cy="5508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accent6"/>
                </a:solidFill>
              </a:rPr>
              <a:t>Часть 1. Россия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350" y="3933825"/>
            <a:ext cx="67691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Презентация подготовлена зав.кафедрой социальной работы Православного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Свято-Тихоновского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гуманитарного университета</a:t>
            </a:r>
          </a:p>
          <a:p>
            <a:pPr algn="ctr">
              <a:spcBef>
                <a:spcPct val="50000"/>
              </a:spcBef>
              <a:defRPr/>
            </a:pP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к.и.н., доц.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Зальцман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Татьяной Валерьевной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Файл:Mariinskoelog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288" y="1412875"/>
            <a:ext cx="4264025" cy="4078288"/>
          </a:xfr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859338" y="188913"/>
            <a:ext cx="4033837" cy="6408737"/>
          </a:xfrm>
        </p:spPr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ru-RU" sz="2400" dirty="0" smtClean="0"/>
              <a:t>Пеликан, кормящий птенцов своей грудью. Этот древний символ самопожертвования, стал эмблемой Ведомства императрицы Марии Федоровны (1797 года-1917), а затем символом, олицетворяющим труд педагога.</a:t>
            </a:r>
          </a:p>
          <a:p>
            <a:pPr marL="0" indent="0" algn="just" eaLnBrk="1" hangingPunct="1">
              <a:buFontTx/>
              <a:buNone/>
              <a:defRPr/>
            </a:pPr>
            <a:endParaRPr lang="ru-RU" sz="2400" dirty="0" smtClean="0"/>
          </a:p>
          <a:p>
            <a:pPr marL="0" indent="0" algn="just" eaLnBrk="1" hangingPunct="1">
              <a:buFontTx/>
              <a:buNone/>
              <a:defRPr/>
            </a:pPr>
            <a:r>
              <a:rPr lang="ru-RU" sz="2400" dirty="0" smtClean="0"/>
              <a:t>В геральдике пеликан, кормящий птенцов своей кровью, означает как любовь родителей к детям, так и попечение государя о своём народе.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188" y="549275"/>
            <a:ext cx="8075612" cy="46799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История организации мероприятий в благотворительных целях – для социальных работников различного уровня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578850" cy="647700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Благотворительный бал 1913 года</a:t>
            </a:r>
            <a:endParaRPr lang="ru-RU" altLang="ru-RU" sz="3600" smtClean="0">
              <a:solidFill>
                <a:srgbClr val="6600CC"/>
              </a:solidFill>
            </a:endParaRPr>
          </a:p>
        </p:txBody>
      </p:sp>
      <p:pic>
        <p:nvPicPr>
          <p:cNvPr id="5123" name="Picture 3" descr="0_ce5ac_82c33dbb_L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8888" y="1773238"/>
            <a:ext cx="6840537" cy="4459287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Публичный бал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908050"/>
            <a:ext cx="8785225" cy="5761038"/>
          </a:xfrm>
        </p:spPr>
        <p:txBody>
          <a:bodyPr/>
          <a:lstStyle/>
          <a:p>
            <a:pPr marL="0" indent="269875" algn="just" eaLnBrk="1" hangingPunct="1">
              <a:buFontTx/>
              <a:buNone/>
              <a:defRPr/>
            </a:pPr>
            <a:r>
              <a:rPr lang="ru-RU" sz="2700" dirty="0" smtClean="0"/>
              <a:t>В </a:t>
            </a:r>
            <a:r>
              <a:rPr lang="en-US" sz="2700" dirty="0" smtClean="0"/>
              <a:t>XIX </a:t>
            </a:r>
            <a:r>
              <a:rPr lang="ru-RU" sz="2700" dirty="0" smtClean="0"/>
              <a:t>веке большую популярность приобретают п</a:t>
            </a:r>
            <a:r>
              <a:rPr lang="ru-RU" sz="2700" b="1" dirty="0" smtClean="0"/>
              <a:t>убличные балы</a:t>
            </a:r>
            <a:r>
              <a:rPr lang="ru-RU" sz="2700" dirty="0" smtClean="0"/>
              <a:t> в пользу нуждавшихся – это праздники, требующие платы за вход или специального разрешения полиции.</a:t>
            </a:r>
          </a:p>
          <a:p>
            <a:pPr marL="0" indent="269875" algn="just" eaLnBrk="1" hangingPunct="1">
              <a:buFontTx/>
              <a:buNone/>
              <a:defRPr/>
            </a:pPr>
            <a:r>
              <a:rPr lang="ru-RU" sz="2700" dirty="0" smtClean="0"/>
              <a:t>Устройство подобных праздников было своеобразной светской обязанностью для человека высшего общества и его  нравственным долгом.</a:t>
            </a:r>
          </a:p>
          <a:p>
            <a:pPr marL="0" indent="269875" algn="just" eaLnBrk="1" hangingPunct="1">
              <a:buFontTx/>
              <a:buNone/>
              <a:defRPr/>
            </a:pPr>
            <a:r>
              <a:rPr lang="ru-RU" sz="2700" dirty="0" smtClean="0"/>
              <a:t>Бальный ритуал не только контролировался указами верховной власти, но и своим появлением обязан царским распоряжениям.</a:t>
            </a:r>
          </a:p>
          <a:p>
            <a:pPr marL="0" indent="269875" algn="just" eaLnBrk="1" hangingPunct="1">
              <a:buFontTx/>
              <a:buNone/>
              <a:defRPr/>
            </a:pPr>
            <a:r>
              <a:rPr lang="ru-RU" sz="2700" dirty="0" smtClean="0"/>
              <a:t>В указе было прописано кто, сколько раз и когда именно мог давать маскарады, спектакли, концерты, и балы.</a:t>
            </a:r>
          </a:p>
          <a:p>
            <a:pPr marL="0" indent="269875" algn="just" eaLnBrk="1" hangingPunct="1">
              <a:buFontTx/>
              <a:buNone/>
              <a:defRPr/>
            </a:pPr>
            <a:endParaRPr lang="ru-RU" sz="2800" dirty="0" smtClean="0"/>
          </a:p>
          <a:p>
            <a:pPr eaLnBrk="1" hangingPunct="1">
              <a:buFontTx/>
              <a:buNone/>
              <a:defRPr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578850" cy="647700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Праздник «Белый цветок»</a:t>
            </a:r>
            <a:endParaRPr lang="ru-RU" altLang="ru-RU" sz="3600" smtClean="0">
              <a:solidFill>
                <a:srgbClr val="6600CC"/>
              </a:solidFill>
            </a:endParaRPr>
          </a:p>
        </p:txBody>
      </p:sp>
      <p:pic>
        <p:nvPicPr>
          <p:cNvPr id="7171" name="Picture 3" descr="C:\Users\Таня\Documents\ПСТГУ\программы для синодального отдела\ИСТОРИЯ СОЦИАЛЬНОЙ РАБОТЫ\Aktsiya-Belyiy-TSvetok-staroe-foto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213" y="1063625"/>
            <a:ext cx="7485062" cy="5389563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188" y="549275"/>
            <a:ext cx="8075612" cy="36004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История живописи - для тех, кто занимается социальной рекламой и продвижением социальных проектов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5"/>
          <p:cNvSpPr>
            <a:spLocks noGrp="1"/>
          </p:cNvSpPr>
          <p:nvPr>
            <p:ph sz="half" idx="2"/>
          </p:nvPr>
        </p:nvSpPr>
        <p:spPr>
          <a:xfrm>
            <a:off x="179388" y="5949950"/>
            <a:ext cx="8713787" cy="5746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smtClean="0">
                <a:solidFill>
                  <a:srgbClr val="6600CC"/>
                </a:solidFill>
              </a:rPr>
              <a:t>«Знание и милосердие», Пабло Пикассо, 1897</a:t>
            </a:r>
          </a:p>
        </p:txBody>
      </p:sp>
      <p:pic>
        <p:nvPicPr>
          <p:cNvPr id="9219" name="Picture 2" descr="C:\Users\Таня\Documents\ПСТГУ\программы для синодального отдела\ИСТОРИЯ СОЦИАЛЬНОЙ РАБОТЫ\6_Picass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550" y="260350"/>
            <a:ext cx="7072313" cy="5545138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аня\YandexDisk\Скриншоты\2014-12-01 02-29-09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9988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C:\Users\Таня\YandexDisk\Скриншоты\2014-12-01 02-31-13 Скриншот экран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628775"/>
            <a:ext cx="6900862" cy="494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6" descr="Художники товарищам воинам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7" name="AutoShape 8" descr="Художники товарищам воинам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8" name="Rectangle 10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570038"/>
          </a:xfrm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rgbClr val="6600CC"/>
                </a:solidFill>
              </a:rPr>
              <a:t>Плакаты, призывающие принять участие в сборах денег и вещей для воинов Первой мировой войны.</a:t>
            </a:r>
          </a:p>
        </p:txBody>
      </p:sp>
      <p:pic>
        <p:nvPicPr>
          <p:cNvPr id="11269" name="Picture 13" descr="45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1989138"/>
            <a:ext cx="3240088" cy="4551362"/>
          </a:xfrm>
          <a:noFill/>
        </p:spPr>
      </p:pic>
      <p:pic>
        <p:nvPicPr>
          <p:cNvPr id="11270" name="Picture 14" descr="плакат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844675"/>
            <a:ext cx="3233737" cy="464820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188" y="549275"/>
            <a:ext cx="8075612" cy="36004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История фалеристики - для тех, кто создает и продвигает социально ориентированные организации в обществе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7"/>
          <p:cNvSpPr txBox="1">
            <a:spLocks noChangeArrowheads="1"/>
          </p:cNvSpPr>
          <p:nvPr/>
        </p:nvSpPr>
        <p:spPr bwMode="auto">
          <a:xfrm>
            <a:off x="4284663" y="404813"/>
            <a:ext cx="4608512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altLang="ru-RU" sz="2000"/>
              <a:t>Право ношения знака предоставлялось Главным управлением РОККа с разрешения покровительницы общества императрицы лицам обоего пола: «за услуги, оказанные делу человеколюбия в период военных действий и во время общественных бедствий; за продолжительную полезную деятельность РОККу в мирное время; за пожертвование не менее 5.000 рублей».</a:t>
            </a:r>
            <a:br>
              <a:rPr lang="ru-RU" altLang="ru-RU" sz="2000"/>
            </a:br>
            <a:r>
              <a:rPr lang="ru-RU" altLang="ru-RU" sz="2000"/>
              <a:t/>
            </a:r>
            <a:br>
              <a:rPr lang="ru-RU" altLang="ru-RU" sz="2000"/>
            </a:br>
            <a:r>
              <a:rPr lang="ru-RU" altLang="ru-RU" sz="2000"/>
              <a:t>Знак носился ниже знака, установленного в память деятельности Общества попечения о раненых и больных воинах во время русско-турецкой войны 1877—1878 гг.</a:t>
            </a:r>
            <a:br>
              <a:rPr lang="ru-RU" altLang="ru-RU" sz="2000"/>
            </a:br>
            <a:r>
              <a:rPr lang="ru-RU" altLang="ru-RU" sz="2000"/>
              <a:t/>
            </a:r>
            <a:br>
              <a:rPr lang="ru-RU" altLang="ru-RU" sz="2000"/>
            </a:br>
            <a:r>
              <a:rPr lang="ru-RU" altLang="ru-RU" sz="2000"/>
              <a:t>С каждого, удостоенного знаком Красного Креста, определялся единовременный денежный взнос в сумме 25 рублей. </a:t>
            </a:r>
            <a:r>
              <a:rPr lang="ru-RU" altLang="ru-RU" sz="1900"/>
              <a:t> </a:t>
            </a:r>
            <a:endParaRPr lang="ru-RU" altLang="ru-RU"/>
          </a:p>
        </p:txBody>
      </p:sp>
      <p:pic>
        <p:nvPicPr>
          <p:cNvPr id="13315" name="Picture 3" descr="C:\Users\Таня\YandexDisk\Скриншоты\2014-12-01 02-18-29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92150"/>
            <a:ext cx="2622550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4"/>
          <p:cNvSpPr txBox="1">
            <a:spLocks noChangeArrowheads="1"/>
          </p:cNvSpPr>
          <p:nvPr/>
        </p:nvSpPr>
        <p:spPr bwMode="auto">
          <a:xfrm>
            <a:off x="179388" y="3284538"/>
            <a:ext cx="4105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/>
              <a:t>Знак благотворительного общества</a:t>
            </a:r>
          </a:p>
        </p:txBody>
      </p:sp>
      <p:pic>
        <p:nvPicPr>
          <p:cNvPr id="14339" name="Picture 16" descr="Золотой знак Попечительства императрицы Марии Федоровны о глухонемы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75"/>
            <a:ext cx="3097213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17"/>
          <p:cNvSpPr txBox="1">
            <a:spLocks noChangeArrowheads="1"/>
          </p:cNvSpPr>
          <p:nvPr/>
        </p:nvSpPr>
        <p:spPr bwMode="auto">
          <a:xfrm>
            <a:off x="4643438" y="2852738"/>
            <a:ext cx="4105275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altLang="ru-RU" sz="1900"/>
              <a:t>Золотой знак Попечительства императрицы Марии Федоровны о глухонемых. Санкт-Петербург, 1899-1908 гг. Серебро, эмаль, золочение</a:t>
            </a:r>
            <a:r>
              <a:rPr lang="ru-RU" altLang="ru-RU"/>
              <a:t>.</a:t>
            </a:r>
          </a:p>
        </p:txBody>
      </p:sp>
      <p:pic>
        <p:nvPicPr>
          <p:cNvPr id="14341" name="Содержимое 8" descr="знак вера без дел мертва.jpe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2735262" cy="2735263"/>
          </a:xfrm>
        </p:spPr>
      </p:pic>
      <p:pic>
        <p:nvPicPr>
          <p:cNvPr id="14342" name="Picture 2" descr="C:\Users\Таня\Documents\ПСТГУ\программы для синодального отдела\ИСТОРИЯ СОЦИАЛЬНОЙ РАБОТЫ\попечительство о народной трезвости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3860800"/>
            <a:ext cx="2403475" cy="2808288"/>
          </a:xfrm>
          <a:noFill/>
        </p:spPr>
      </p:pic>
      <p:sp>
        <p:nvSpPr>
          <p:cNvPr id="14343" name="Text Box 14"/>
          <p:cNvSpPr txBox="1">
            <a:spLocks noChangeArrowheads="1"/>
          </p:cNvSpPr>
          <p:nvPr/>
        </p:nvSpPr>
        <p:spPr bwMode="auto">
          <a:xfrm>
            <a:off x="3708400" y="5876925"/>
            <a:ext cx="4105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/>
              <a:t>Попечительство о народной трезвости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C:\Users\Таня\Documents\ПСТГУ\программы для синодального отдела\ИСТОРИЯ СОЦИАЛЬНОЙ РАБОТЫ\логотип какой-то организ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188" y="549275"/>
            <a:ext cx="8075612" cy="36004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История архитектуры - для тех, кто хочет создать социальную службу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Архитектура для «убогих»</a:t>
            </a:r>
          </a:p>
        </p:txBody>
      </p:sp>
      <p:sp>
        <p:nvSpPr>
          <p:cNvPr id="17411" name="AutoShape 8" descr="pamyatnik-pirogovu-na-devichem-pole-v-moskve-rossiya-0002416201-preview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24268" name="Text Box 12"/>
          <p:cNvSpPr txBox="1">
            <a:spLocks noChangeArrowheads="1"/>
          </p:cNvSpPr>
          <p:nvPr/>
        </p:nvSpPr>
        <p:spPr bwMode="auto">
          <a:xfrm>
            <a:off x="900113" y="5805488"/>
            <a:ext cx="75596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rgbClr val="6600CC"/>
                </a:solidFill>
                <a:latin typeface="+mj-lt"/>
                <a:ea typeface="+mj-ea"/>
                <a:cs typeface="+mj-cs"/>
              </a:rPr>
              <a:t>Схемы клинического городка Московского университета на Девичьем поле в Москве</a:t>
            </a:r>
          </a:p>
        </p:txBody>
      </p:sp>
      <p:pic>
        <p:nvPicPr>
          <p:cNvPr id="17413" name="Picture 13" descr="pervonachalnyj-plan-klinicheskogo-gorodka-na-devichjem-po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16113"/>
            <a:ext cx="867727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6600CC"/>
                </a:solidFill>
              </a:rPr>
              <a:t>Храмы клинического городка</a:t>
            </a:r>
            <a:endParaRPr lang="ru-RU" altLang="ru-RU" sz="3200" b="1" smtClean="0">
              <a:solidFill>
                <a:srgbClr val="6600CC"/>
              </a:solidFill>
            </a:endParaRPr>
          </a:p>
        </p:txBody>
      </p:sp>
      <p:pic>
        <p:nvPicPr>
          <p:cNvPr id="18435" name="Picture 7" descr="khram-prepodobnogo-dmitriya-prilutskogo-na-devichjem-pole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2060575"/>
            <a:ext cx="4038600" cy="2998788"/>
          </a:xfrm>
          <a:noFill/>
        </p:spPr>
      </p:pic>
      <p:pic>
        <p:nvPicPr>
          <p:cNvPr id="18436" name="Picture 8" descr="храм архангела Михаила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196975"/>
            <a:ext cx="3333750" cy="4438650"/>
          </a:xfrm>
          <a:noFill/>
        </p:spPr>
      </p:pic>
      <p:sp>
        <p:nvSpPr>
          <p:cNvPr id="18437" name="Rectangle 10"/>
          <p:cNvSpPr>
            <a:spLocks noChangeArrowheads="1"/>
          </p:cNvSpPr>
          <p:nvPr/>
        </p:nvSpPr>
        <p:spPr bwMode="auto">
          <a:xfrm>
            <a:off x="4859338" y="5876925"/>
            <a:ext cx="4076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9933FF"/>
                </a:solidFill>
              </a:rPr>
              <a:t>храм преп. Димитрия Прилуцкого</a:t>
            </a:r>
          </a:p>
        </p:txBody>
      </p:sp>
      <p:sp>
        <p:nvSpPr>
          <p:cNvPr id="18438" name="Rectangle 11"/>
          <p:cNvSpPr>
            <a:spLocks noChangeArrowheads="1"/>
          </p:cNvSpPr>
          <p:nvPr/>
        </p:nvSpPr>
        <p:spPr bwMode="auto">
          <a:xfrm>
            <a:off x="684213" y="6308725"/>
            <a:ext cx="3089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9933FF"/>
                </a:solidFill>
              </a:rPr>
              <a:t>Храм Архангела Михаила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8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137525" cy="1655762"/>
          </a:xfrm>
        </p:spPr>
        <p:txBody>
          <a:bodyPr/>
          <a:lstStyle/>
          <a:p>
            <a:pPr eaLnBrk="1" hangingPunct="1">
              <a:spcBef>
                <a:spcPct val="100000"/>
              </a:spcBef>
              <a:spcAft>
                <a:spcPct val="100000"/>
              </a:spcAft>
            </a:pPr>
            <a:r>
              <a:rPr lang="ru-RU" altLang="ru-RU" sz="2800" b="1" smtClean="0">
                <a:solidFill>
                  <a:srgbClr val="6600CC"/>
                </a:solidFill>
              </a:rPr>
              <a:t>Клиника кожных и венерических заболеваний, построенная на средства </a:t>
            </a:r>
            <a:br>
              <a:rPr lang="ru-RU" altLang="ru-RU" sz="2800" b="1" smtClean="0">
                <a:solidFill>
                  <a:srgbClr val="6600CC"/>
                </a:solidFill>
              </a:rPr>
            </a:br>
            <a:r>
              <a:rPr lang="ru-RU" altLang="ru-RU" sz="2800" b="1" smtClean="0">
                <a:solidFill>
                  <a:srgbClr val="6600CC"/>
                </a:solidFill>
              </a:rPr>
              <a:t>Г.Г. Солодовникова. </a:t>
            </a:r>
            <a:br>
              <a:rPr lang="ru-RU" altLang="ru-RU" sz="2800" b="1" smtClean="0">
                <a:solidFill>
                  <a:srgbClr val="6600CC"/>
                </a:solidFill>
              </a:rPr>
            </a:br>
            <a:r>
              <a:rPr lang="ru-RU" altLang="ru-RU" sz="1600" b="1" smtClean="0">
                <a:solidFill>
                  <a:srgbClr val="6600CC"/>
                </a:solidFill>
              </a:rPr>
              <a:t>Фото начала XX века.</a:t>
            </a:r>
            <a:r>
              <a:rPr lang="ru-RU" altLang="ru-RU" sz="4000" smtClean="0">
                <a:solidFill>
                  <a:srgbClr val="6600CC"/>
                </a:solidFill>
              </a:rPr>
              <a:t> </a:t>
            </a:r>
          </a:p>
        </p:txBody>
      </p:sp>
      <p:pic>
        <p:nvPicPr>
          <p:cNvPr id="19459" name="Picture 7" descr="klinika-kozhnykh-i-venericheskikh-boleznej-solodovnikova-nachalo-20-veka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989138"/>
            <a:ext cx="7183437" cy="4525962"/>
          </a:xfr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99eb9e3800d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557338"/>
            <a:ext cx="610076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403225"/>
            <a:ext cx="8569325" cy="938213"/>
          </a:xfrm>
        </p:spPr>
        <p:txBody>
          <a:bodyPr rtlCol="0">
            <a:normAutofit fontScale="90000"/>
          </a:bodyPr>
          <a:lstStyle/>
          <a:p>
            <a:pPr algn="l" eaLnBrk="1" hangingPunct="1">
              <a:defRPr/>
            </a:pPr>
            <a:r>
              <a:rPr lang="ru-RU" sz="3600" b="1" kern="1200" dirty="0">
                <a:solidFill>
                  <a:srgbClr val="6600CC"/>
                </a:solidFill>
              </a:rPr>
              <a:t>Дом дешевых квартир </a:t>
            </a:r>
            <a:r>
              <a:rPr lang="ru-RU" sz="3600" b="1" kern="1200" dirty="0" err="1" smtClean="0">
                <a:solidFill>
                  <a:srgbClr val="6600CC"/>
                </a:solidFill>
              </a:rPr>
              <a:t>им.Г.Г.Солодовникова</a:t>
            </a:r>
            <a:endParaRPr lang="ru-RU" sz="3600" b="1" kern="1200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богадельня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41438"/>
            <a:ext cx="7416800" cy="52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33450" y="269875"/>
            <a:ext cx="7742238" cy="849313"/>
          </a:xfrm>
        </p:spPr>
        <p:txBody>
          <a:bodyPr rtlCol="0">
            <a:normAutofit fontScale="90000"/>
          </a:bodyPr>
          <a:lstStyle/>
          <a:p>
            <a:pPr algn="l" eaLnBrk="1" hangingPunct="1">
              <a:defRPr/>
            </a:pPr>
            <a:r>
              <a:rPr lang="ru-RU" b="1" kern="1200" dirty="0">
                <a:solidFill>
                  <a:srgbClr val="6600CC"/>
                </a:solidFill>
              </a:rPr>
              <a:t>Богадельня братьев Боевых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6600CC"/>
                </a:solidFill>
                <a:latin typeface="Times New Roman" pitchFamily="18" charset="0"/>
              </a:rPr>
              <a:t>Больничный храм во имя св. цар. Димитрия</a:t>
            </a:r>
            <a:br>
              <a:rPr lang="ru-RU" altLang="ru-RU" sz="2800" b="1" smtClean="0">
                <a:solidFill>
                  <a:srgbClr val="6600CC"/>
                </a:solidFill>
                <a:latin typeface="Times New Roman" pitchFamily="18" charset="0"/>
              </a:rPr>
            </a:br>
            <a:r>
              <a:rPr lang="ru-RU" altLang="ru-RU" sz="2800" b="1" smtClean="0">
                <a:solidFill>
                  <a:srgbClr val="6600CC"/>
                </a:solidFill>
                <a:latin typeface="Times New Roman" pitchFamily="18" charset="0"/>
              </a:rPr>
              <a:t>Основатель больницы князь Дмитрий Голицын</a:t>
            </a:r>
          </a:p>
        </p:txBody>
      </p:sp>
      <p:pic>
        <p:nvPicPr>
          <p:cNvPr id="22531" name="Picture 4" descr="Храм лет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57338"/>
            <a:ext cx="345598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5" descr="Голицы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557338"/>
            <a:ext cx="3487738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Таня\YandexDisk\Скриншоты\2014-12-01 03-23-45 Скриншот экра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8712200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Таня\Documents\ПСТГУ\программы для синодального отдела\ИСТОРИЯ СОЦИАЛЬНОЙ РАБОТЫ\вид с балкона_храм царевича димитр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20713"/>
            <a:ext cx="8451850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188" y="549275"/>
            <a:ext cx="8075612" cy="36004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История журналистики - для тех, кто пишет о социальной деятельности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97888" cy="1439862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6600CC"/>
                </a:solidFill>
              </a:rPr>
              <a:t>Издания о благотворительности и социальной помощи</a:t>
            </a:r>
          </a:p>
        </p:txBody>
      </p:sp>
      <p:sp>
        <p:nvSpPr>
          <p:cNvPr id="26627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43438" y="2133600"/>
            <a:ext cx="4038600" cy="3268663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altLang="ru-RU" sz="2600" smtClean="0"/>
              <a:t>Журнал получился одновременно живой и серьезный. 16 больших страниц</a:t>
            </a:r>
            <a:r>
              <a:rPr lang="en-US" altLang="ru-RU" sz="2600" smtClean="0"/>
              <a:t>.</a:t>
            </a:r>
            <a:r>
              <a:rPr lang="ru-RU" altLang="ru-RU" sz="2600" smtClean="0"/>
              <a:t> "Детская помощь" выходила в свет в течение 10 лет (до 1894 г.) по два (!) раза в месяц.  </a:t>
            </a:r>
          </a:p>
        </p:txBody>
      </p:sp>
      <p:pic>
        <p:nvPicPr>
          <p:cNvPr id="26628" name="Picture 8" descr="jour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5"/>
            <a:ext cx="3243262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ru-RU" altLang="ru-RU" sz="4000" b="1" smtClean="0">
                <a:solidFill>
                  <a:srgbClr val="6600CC"/>
                </a:solidFill>
                <a:latin typeface="Times New Roman" pitchFamily="18" charset="0"/>
              </a:rPr>
              <a:t>Павел Павлович</a:t>
            </a:r>
            <a:br>
              <a:rPr lang="ru-RU" altLang="ru-RU" sz="4000" b="1" smtClean="0">
                <a:solidFill>
                  <a:srgbClr val="6600CC"/>
                </a:solidFill>
                <a:latin typeface="Times New Roman" pitchFamily="18" charset="0"/>
              </a:rPr>
            </a:br>
            <a:r>
              <a:rPr lang="ru-RU" altLang="ru-RU" sz="4000" b="1" smtClean="0">
                <a:solidFill>
                  <a:srgbClr val="6600CC"/>
                </a:solidFill>
                <a:latin typeface="Times New Roman" pitchFamily="18" charset="0"/>
              </a:rPr>
              <a:t>Помиан- Пезаровиус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44675"/>
            <a:ext cx="4259263" cy="42814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2400" smtClean="0"/>
              <a:t>1776 </a:t>
            </a:r>
            <a:r>
              <a:rPr lang="ru-RU" altLang="ru-RU" sz="2400" smtClean="0">
                <a:latin typeface="Garamond" pitchFamily="18" charset="0"/>
              </a:rPr>
              <a:t> —</a:t>
            </a:r>
            <a:r>
              <a:rPr lang="ru-RU" altLang="ru-RU" sz="2400" smtClean="0"/>
              <a:t> 1847 </a:t>
            </a:r>
          </a:p>
          <a:p>
            <a:pPr marL="0" indent="0" eaLnBrk="1" hangingPunct="1">
              <a:buFontTx/>
              <a:buNone/>
            </a:pPr>
            <a:r>
              <a:rPr lang="ru-RU" altLang="ru-RU" sz="2400" smtClean="0"/>
              <a:t>Санкт-Петербург</a:t>
            </a:r>
            <a:r>
              <a:rPr lang="ru-RU" altLang="ru-RU" sz="2400" smtClean="0">
                <a:latin typeface="Garamond" pitchFamily="18" charset="0"/>
              </a:rPr>
              <a:t> —</a:t>
            </a:r>
            <a:r>
              <a:rPr lang="ru-RU" altLang="ru-RU" sz="2400" smtClean="0"/>
              <a:t> филантроп, </a:t>
            </a:r>
          </a:p>
          <a:p>
            <a:pPr marL="0" indent="0" eaLnBrk="1" hangingPunct="1">
              <a:buFontTx/>
              <a:buNone/>
            </a:pPr>
            <a:r>
              <a:rPr lang="ru-RU" altLang="ru-RU" sz="2400" smtClean="0"/>
              <a:t>основатель и первый редактор благотворительной газеты</a:t>
            </a:r>
          </a:p>
          <a:p>
            <a:pPr marL="0" indent="0" eaLnBrk="1" hangingPunct="1">
              <a:buFontTx/>
              <a:buNone/>
            </a:pPr>
            <a:r>
              <a:rPr lang="ru-RU" altLang="ru-RU" sz="2400" smtClean="0"/>
              <a:t> </a:t>
            </a:r>
            <a:r>
              <a:rPr lang="ru-RU" altLang="ru-RU" sz="2400" smtClean="0">
                <a:latin typeface="Garamond" pitchFamily="18" charset="0"/>
              </a:rPr>
              <a:t>«</a:t>
            </a:r>
            <a:r>
              <a:rPr lang="ru-RU" altLang="ru-RU" sz="2400" smtClean="0"/>
              <a:t>Русский инвалид</a:t>
            </a:r>
            <a:r>
              <a:rPr lang="ru-RU" altLang="ru-RU" sz="2400" smtClean="0">
                <a:latin typeface="Garamond" pitchFamily="18" charset="0"/>
              </a:rPr>
              <a:t>»</a:t>
            </a:r>
            <a:r>
              <a:rPr lang="ru-RU" altLang="ru-RU" sz="2400" smtClean="0"/>
              <a:t> </a:t>
            </a:r>
          </a:p>
        </p:txBody>
      </p:sp>
      <p:pic>
        <p:nvPicPr>
          <p:cNvPr id="27652" name="Picture 4" descr="Картинка 1 из 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773238"/>
            <a:ext cx="339883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Зачем нужно знать историю социальной работы?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569325" cy="4568825"/>
          </a:xfrm>
        </p:spPr>
        <p:txBody>
          <a:bodyPr/>
          <a:lstStyle/>
          <a:p>
            <a:pPr marL="0" indent="365125" algn="just" eaLnBrk="1" hangingPunct="1">
              <a:buFontTx/>
              <a:buNone/>
            </a:pPr>
            <a:r>
              <a:rPr lang="ru-RU" altLang="ru-RU" smtClean="0"/>
              <a:t>1. Это </a:t>
            </a:r>
            <a:r>
              <a:rPr lang="ru-RU" altLang="ru-RU" b="1" i="1" smtClean="0"/>
              <a:t>просто интересно</a:t>
            </a:r>
            <a:r>
              <a:rPr lang="ru-RU" altLang="ru-RU" smtClean="0"/>
              <a:t>. Многие с удовольствием следят за развитием событий в какой-то сфере. Люди интересуются военной историей, экономической историей, отдельных стран и народов. Точно та же есть и те, кому интересна история социальной работы. История того как, </a:t>
            </a:r>
            <a:r>
              <a:rPr lang="ru-RU" altLang="ru-RU" b="1" smtClean="0"/>
              <a:t>кто, каким образом и почему помогал людям.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Зачем нужно знать историю социальной работы?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569325" cy="5084762"/>
          </a:xfrm>
        </p:spPr>
        <p:txBody>
          <a:bodyPr/>
          <a:lstStyle/>
          <a:p>
            <a:pPr marL="0" indent="3651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smtClean="0"/>
              <a:t>2. Это может быть </a:t>
            </a:r>
            <a:r>
              <a:rPr lang="ru-RU" altLang="ru-RU" sz="2700" b="1" i="1" smtClean="0"/>
              <a:t>полезно</a:t>
            </a:r>
            <a:r>
              <a:rPr lang="ru-RU" altLang="ru-RU" sz="2700" smtClean="0"/>
              <a:t> для того, чтобы понимать, что происходит в настоящем, ведь многие проекты существовали и раньше, хотя о многом мы не знаем и сейчас. Это связано с тем, что</a:t>
            </a:r>
          </a:p>
          <a:p>
            <a:pPr marL="0" indent="3651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smtClean="0"/>
              <a:t>А) история либо замалчивалась (так, в советский период было не принято говорить о том, что происходило до революции, а начиная с 90-х гг. стало неприличным вспоминать достижения советского периода) </a:t>
            </a:r>
          </a:p>
          <a:p>
            <a:pPr marL="0" indent="3651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smtClean="0"/>
              <a:t>В) не появился еще тот историк-исследователь, который бы вопрос изучил и нам в доступном виде рассказал.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Текст 2"/>
          <p:cNvSpPr>
            <a:spLocks noGrp="1"/>
          </p:cNvSpPr>
          <p:nvPr>
            <p:ph type="body" idx="4294967295"/>
          </p:nvPr>
        </p:nvSpPr>
        <p:spPr>
          <a:xfrm>
            <a:off x="285750" y="285750"/>
            <a:ext cx="8643938" cy="6357938"/>
          </a:xfrm>
        </p:spPr>
        <p:txBody>
          <a:bodyPr anchor="b"/>
          <a:lstStyle/>
          <a:p>
            <a:pPr marL="0" indent="0" algn="just" eaLnBrk="1" hangingPunct="1">
              <a:buFontTx/>
              <a:buNone/>
            </a:pPr>
            <a:r>
              <a:rPr lang="ru-RU" altLang="ru-RU" sz="2200" b="1" smtClean="0"/>
              <a:t>Благотворительность </a:t>
            </a:r>
            <a:r>
              <a:rPr lang="ru-RU" altLang="ru-RU" sz="2200" smtClean="0"/>
              <a:t>– оказание материальной помощи бедным (устарело).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2200" smtClean="0"/>
              <a:t>Частная благотворительность, безвозмездная работа (разговорно-шутливая, ироничная). Не хочу я благотворительностью заниматься, пускай деньги платят.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2200" smtClean="0"/>
              <a:t> (</a:t>
            </a:r>
            <a:r>
              <a:rPr lang="ru-RU" altLang="ru-RU" sz="2200" i="1" smtClean="0">
                <a:solidFill>
                  <a:schemeClr val="accent2"/>
                </a:solidFill>
              </a:rPr>
              <a:t>Толковый словарь русского языка. 4-х т. под ред. Волина и Ушакова. Государственное изд-во иностранных и национальных словарей, Москва, 1938 г.)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2200" smtClean="0"/>
              <a:t>  </a:t>
            </a:r>
            <a:endParaRPr lang="ru-RU" altLang="ru-RU" sz="2200" b="1" smtClean="0"/>
          </a:p>
          <a:p>
            <a:pPr marL="0" indent="0" algn="just" eaLnBrk="1" hangingPunct="1">
              <a:buFontTx/>
              <a:buNone/>
            </a:pPr>
            <a:r>
              <a:rPr lang="ru-RU" altLang="ru-RU" sz="2200" b="1" smtClean="0"/>
              <a:t>Благотворительность</a:t>
            </a:r>
            <a:r>
              <a:rPr lang="ru-RU" altLang="ru-RU" sz="2200" smtClean="0"/>
              <a:t> – в условиях буржуазного общества оказание частными лицами материальной помощи бедным из милости, унизительной для человеческого достоинства. Частная благотворительность - одно из средств маскировки эксплуататорской природы буржуазии.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2200" i="1" smtClean="0">
                <a:solidFill>
                  <a:schemeClr val="accent2"/>
                </a:solidFill>
              </a:rPr>
              <a:t>(Ожегов С.И. Словарь русского языка, издание 3-е под общей редакцией академика С.П.Обнорского. Государственное издательство иностранных и национальных словарей, Москва, 1953 г.)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Зачем нужно знать историю социальной работы?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569325" cy="5084762"/>
          </a:xfrm>
        </p:spPr>
        <p:txBody>
          <a:bodyPr/>
          <a:lstStyle/>
          <a:p>
            <a:pPr marL="0" indent="3651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smtClean="0"/>
              <a:t>3. История – это профилактика и одно из самых действенных лекарств от профессионального выгорания и от гордости, которая тоже приведет к выгоранию и сломает, не позволив развиваться в профессии.</a:t>
            </a:r>
          </a:p>
          <a:p>
            <a:pPr marL="0" indent="3651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smtClean="0"/>
              <a:t>Для тех, кто не знает истории кажется, что социальная работа началась буквально на днях, а может быть даже началась именно с него. И он не будет знать о тех удивительных людях и успешных и не очень успешных, но от этого не менее удивительных проектах, которые были 200, 500 или даже тысячи лет назад.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404813"/>
            <a:ext cx="8280400" cy="6148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000" b="1" smtClean="0">
                <a:solidFill>
                  <a:srgbClr val="6600CC"/>
                </a:solidFill>
              </a:rPr>
              <a:t>Федор Петрович Гааз – (</a:t>
            </a:r>
            <a:r>
              <a:rPr lang="ru-RU" altLang="ru-RU" sz="2000" b="1" i="1" smtClean="0">
                <a:solidFill>
                  <a:srgbClr val="6600CC"/>
                </a:solidFill>
              </a:rPr>
              <a:t>Фридрих-Иосиф</a:t>
            </a:r>
            <a:r>
              <a:rPr lang="ru-RU" altLang="ru-RU" sz="2000" b="1" smtClean="0">
                <a:solidFill>
                  <a:srgbClr val="6600CC"/>
                </a:solidFill>
              </a:rPr>
              <a:t>,</a:t>
            </a:r>
            <a:r>
              <a:rPr lang="ru-RU" altLang="ru-RU" sz="2000" smtClean="0"/>
              <a:t> </a:t>
            </a:r>
          </a:p>
          <a:p>
            <a:pPr eaLnBrk="1" hangingPunct="1">
              <a:buFontTx/>
              <a:buNone/>
            </a:pPr>
            <a:r>
              <a:rPr lang="ru-RU" altLang="ru-RU" sz="2000" smtClean="0"/>
              <a:t>1780,  — 16 августа 1853, Москва) </a:t>
            </a:r>
          </a:p>
          <a:p>
            <a:pPr eaLnBrk="1" hangingPunct="1">
              <a:buFontTx/>
              <a:buNone/>
            </a:pPr>
            <a:r>
              <a:rPr lang="ru-RU" altLang="ru-RU" sz="2000" smtClean="0"/>
              <a:t>русский врач немецкого происхождения,</a:t>
            </a:r>
          </a:p>
          <a:p>
            <a:pPr eaLnBrk="1" hangingPunct="1">
              <a:buFontTx/>
              <a:buNone/>
            </a:pPr>
            <a:r>
              <a:rPr lang="ru-RU" altLang="ru-RU" sz="2000" smtClean="0"/>
              <a:t>филантроп,  «святой доктор», католик</a:t>
            </a:r>
          </a:p>
        </p:txBody>
      </p:sp>
      <p:pic>
        <p:nvPicPr>
          <p:cNvPr id="32771" name="Picture 3" descr="200px-Haass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762000"/>
            <a:ext cx="301625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Могила доктора Гааз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33242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5435600" y="5013325"/>
            <a:ext cx="3429000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Член комитета попечительства о тюрьмах,</a:t>
            </a:r>
          </a:p>
          <a:p>
            <a:pPr algn="ctr"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главный врач московских тюрем</a:t>
            </a:r>
            <a:endParaRPr lang="ru-RU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04813"/>
            <a:ext cx="3924300" cy="597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prut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92150"/>
            <a:ext cx="7391400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916238" y="188913"/>
            <a:ext cx="34559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Прут Дибича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ce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765175"/>
            <a:ext cx="682307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5148263" y="1754188"/>
            <a:ext cx="360045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На протяжении почти 30 лет Гааз сам встречал все партии арестантов, беседовал с заключенными, узнавал об их нуждах и по возможности помогал.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49275"/>
            <a:ext cx="3763962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v_kame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49275"/>
            <a:ext cx="5221288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7688"/>
            <a:ext cx="8534400" cy="585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Этапников перековывают в газовские кандалы в тюремной кузнице на Воробьевых горах. &#10;Гравюра Е.П. Самокиш-Судковской из книги А.Ф. Кони «Федор Петрович Гааз»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620713"/>
            <a:ext cx="6408738" cy="564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8913"/>
            <a:ext cx="307181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2852738"/>
            <a:ext cx="41878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323850" y="5805488"/>
            <a:ext cx="8569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latin typeface="Bookman Old Style" pitchFamily="18" charset="0"/>
              </a:rPr>
              <a:t>Гааз постоянно просил перед высокими чинами о помиловании или облегчении участи заключенного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«Гааз, последние дни жизни» &#10;Гравюра Е.П. Самокиш-Судковской из книги А.Ф. Кони «Федор Петрович Гааз»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908050"/>
            <a:ext cx="5975350" cy="491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179388" y="274638"/>
            <a:ext cx="8507412" cy="777875"/>
          </a:xfrm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rgbClr val="6600CC"/>
                </a:solidFill>
              </a:rPr>
              <a:t>Николай Иванович Пирогов 1810 - 1881</a:t>
            </a:r>
            <a:r>
              <a:rPr lang="ru-RU" altLang="ru-RU" sz="3200" smtClean="0">
                <a:solidFill>
                  <a:srgbClr val="6600CC"/>
                </a:solidFill>
              </a:rPr>
              <a:t> </a:t>
            </a:r>
          </a:p>
        </p:txBody>
      </p:sp>
      <p:pic>
        <p:nvPicPr>
          <p:cNvPr id="43011" name="Picture 3" descr="Картинка 4 из 64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412875"/>
            <a:ext cx="356552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>
          <a:xfrm>
            <a:off x="179388" y="274638"/>
            <a:ext cx="8507412" cy="993775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Сестры Крестовоздвиженской общины (1855 год)</a:t>
            </a:r>
            <a:r>
              <a:rPr lang="ru-RU" altLang="ru-RU" sz="3600" smtClean="0">
                <a:solidFill>
                  <a:srgbClr val="6600CC"/>
                </a:solidFill>
              </a:rPr>
              <a:t> </a:t>
            </a:r>
          </a:p>
        </p:txBody>
      </p:sp>
      <p:pic>
        <p:nvPicPr>
          <p:cNvPr id="44035" name="Picture 3" descr="Картинка 32 из 762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84313"/>
            <a:ext cx="77866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301037" cy="882650"/>
          </a:xfrm>
        </p:spPr>
        <p:txBody>
          <a:bodyPr/>
          <a:lstStyle/>
          <a:p>
            <a:pPr eaLnBrk="1" hangingPunct="1"/>
            <a:r>
              <a:rPr lang="ru-RU" altLang="ru-RU" sz="3000" b="1" smtClean="0">
                <a:solidFill>
                  <a:srgbClr val="6600CC"/>
                </a:solidFill>
                <a:latin typeface="Times New Roman" pitchFamily="18" charset="0"/>
              </a:rPr>
              <a:t>Николай Александрович Алексеев </a:t>
            </a:r>
            <a:br>
              <a:rPr lang="ru-RU" altLang="ru-RU" sz="3000" b="1" smtClean="0">
                <a:solidFill>
                  <a:srgbClr val="6600CC"/>
                </a:solidFill>
                <a:latin typeface="Times New Roman" pitchFamily="18" charset="0"/>
              </a:rPr>
            </a:br>
            <a:r>
              <a:rPr lang="ru-RU" altLang="ru-RU" sz="3000" b="1" smtClean="0">
                <a:solidFill>
                  <a:srgbClr val="6600CC"/>
                </a:solidFill>
                <a:latin typeface="Times New Roman" pitchFamily="18" charset="0"/>
              </a:rPr>
              <a:t>(1852-1893)</a:t>
            </a:r>
          </a:p>
        </p:txBody>
      </p:sp>
      <p:sp>
        <p:nvSpPr>
          <p:cNvPr id="45059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268413"/>
            <a:ext cx="4824412" cy="5589587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100" smtClean="0">
                <a:latin typeface="Times New Roman" pitchFamily="18" charset="0"/>
              </a:rPr>
              <a:t>В должности городского головы Алексеев уделял пристальное внимание медицинскому обслуживанию в Москве, способствовал увеличению числа больниц; объявил сбор пожертвований на призрение душевнобольных. 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100" smtClean="0">
                <a:latin typeface="Times New Roman" pitchFamily="18" charset="0"/>
              </a:rPr>
              <a:t>В 1893 году новая психиатрическая больница начала работу на Канатчиковой даче (Загородное шоссе, дом 2). 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100" smtClean="0">
                <a:latin typeface="Times New Roman" pitchFamily="18" charset="0"/>
              </a:rPr>
              <a:t>Николай Александрович погиб от рук сумасшедшего. После его смерти указом имп. Александра III Александровича больнице было присвоено имя Алексеева; а в 1922 году она была переименована в больницу имени П.П. Кащенко, с 1994 года Московская городская клиническая психиатрическая больница № 1 вновь носит имя Н.А. Алексеева. </a:t>
            </a:r>
          </a:p>
        </p:txBody>
      </p:sp>
      <p:pic>
        <p:nvPicPr>
          <p:cNvPr id="45060" name="Picture 3" descr="Николай Александрович Алексее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412875"/>
            <a:ext cx="369570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11638" y="1196975"/>
            <a:ext cx="4752975" cy="5184775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В одном из писем он отмечал: «Деньги, какие я трачу, — не мои. Это деньги рабочих фабрики Третьяковых. Галерею создал не я, а они. Я — только доверенный их. И наживаю я деньги для того, чтобы нажитое от общества вернуть народу. В виде полезных учреждений».</a:t>
            </a: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3" name="Picture 14" descr="portret"/>
          <p:cNvPicPr>
            <a:picLocks noChangeAspect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341438"/>
            <a:ext cx="3829050" cy="4895850"/>
          </a:xfrm>
          <a:noFill/>
        </p:spPr>
      </p:pic>
      <p:sp>
        <p:nvSpPr>
          <p:cNvPr id="6" name="Rectangle 2"/>
          <p:cNvSpPr txBox="1">
            <a:spLocks/>
          </p:cNvSpPr>
          <p:nvPr/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 b="1" kern="0" dirty="0">
                <a:solidFill>
                  <a:srgbClr val="6600CC"/>
                </a:solidFill>
                <a:latin typeface="Times New Roman" pitchFamily="18" charset="0"/>
                <a:ea typeface="+mj-ea"/>
                <a:cs typeface="+mj-cs"/>
              </a:rPr>
              <a:t>Третьяков Павел Михайлович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549275"/>
            <a:ext cx="4316412" cy="5903913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altLang="ru-RU" sz="2800" smtClean="0"/>
              <a:t> </a:t>
            </a:r>
            <a:r>
              <a:rPr lang="ru-RU" altLang="ru-RU" sz="2800" smtClean="0">
                <a:latin typeface="Times New Roman" pitchFamily="18" charset="0"/>
              </a:rPr>
              <a:t>1832 - 1898 г — российский предприниматель, меценат, собиратель произведений русского изобразительного искусства, основатель Третьяковской галереи.</a:t>
            </a:r>
          </a:p>
          <a:p>
            <a:pPr marL="0" indent="0" algn="just" eaLnBrk="1" hangingPunct="1">
              <a:buFontTx/>
              <a:buNone/>
            </a:pPr>
            <a:endParaRPr lang="ru-RU" altLang="ru-RU" sz="2800" smtClean="0">
              <a:latin typeface="Times New Roman" pitchFamily="18" charset="0"/>
            </a:endParaRPr>
          </a:p>
          <a:p>
            <a:pPr marL="0" indent="0" algn="just" eaLnBrk="1" hangingPunct="1">
              <a:buFontTx/>
              <a:buNone/>
            </a:pPr>
            <a:r>
              <a:rPr lang="ru-RU" altLang="ru-RU" sz="2800" smtClean="0">
                <a:latin typeface="Times New Roman" pitchFamily="18" charset="0"/>
              </a:rPr>
              <a:t>На Донской ул. им построено Арнольдовское училище для глухонемых</a:t>
            </a:r>
          </a:p>
        </p:txBody>
      </p:sp>
      <p:sp>
        <p:nvSpPr>
          <p:cNvPr id="47107" name="Rectangle 10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eaLnBrk="1" hangingPunct="1"/>
            <a:endParaRPr lang="ru-RU" altLang="ru-RU" sz="2000" smtClean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47108" name="Picture 12" descr="&amp;Fcy;&amp;acy;&amp;jcy;&amp;lcy;:&amp;Pcy;&amp;acy;&amp;mcy;&amp;yacy;&amp;tcy;&amp;ncy;&amp;icy;&amp;kcy; &amp;Pcy;&amp;acy;&amp;vcy;&amp;lcy;&amp;ucy; &amp;Mcy;&amp;icy;&amp;khcy;&amp;acy;&amp;jcy;&amp;lcy;&amp;ocy;&amp;vcy;&amp;icy;&amp;chcy;&amp;ucy; &amp;Tcy;&amp;rcy;&amp;iecy;&amp;tcy;&amp;softcy;&amp;yacy;&amp;kcy;&amp;ocy;&amp;vcy;&amp;ucy;, &amp;Tcy;&amp;rcy;&amp;iecy;&amp;tcy;&amp;softcy;&amp;yacy;&amp;kcy;&amp;ocy;&amp;vcy;&amp;scy;&amp;kcy;&amp;acy;&amp;yacy; &amp;gcy;&amp;acy;&amp;lcy;&amp;iecy;&amp;rcy;&amp;iecy;&amp;yacy; (&amp;gcy;.&amp;Mcy;&amp;ocy;&amp;scy;&amp;kcy;&amp;vcy;&amp;acy;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49275"/>
            <a:ext cx="432117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Картинка 1 из 2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3673475" cy="471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6"/>
          <p:cNvSpPr>
            <a:spLocks noChangeArrowheads="1"/>
          </p:cNvSpPr>
          <p:nvPr/>
        </p:nvSpPr>
        <p:spPr bwMode="auto">
          <a:xfrm>
            <a:off x="468313" y="5157788"/>
            <a:ext cx="266382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>
                <a:latin typeface="Times New Roman" pitchFamily="18" charset="0"/>
              </a:rPr>
              <a:t>Иван Иванович Янжул  </a:t>
            </a:r>
            <a:br>
              <a:rPr lang="ru-RU" altLang="ru-RU">
                <a:latin typeface="Times New Roman" pitchFamily="18" charset="0"/>
              </a:rPr>
            </a:br>
            <a:r>
              <a:rPr lang="ru-RU" altLang="ru-RU">
                <a:latin typeface="Times New Roman" pitchFamily="18" charset="0"/>
              </a:rPr>
              <a:t>1846 -1914 педагог, деятель народного образования, фабричный инспектор</a:t>
            </a:r>
          </a:p>
        </p:txBody>
      </p:sp>
      <p:pic>
        <p:nvPicPr>
          <p:cNvPr id="48132" name="Picture 3" descr="turner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88913"/>
            <a:ext cx="28162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 Box 8"/>
          <p:cNvSpPr txBox="1">
            <a:spLocks noChangeArrowheads="1"/>
          </p:cNvSpPr>
          <p:nvPr/>
        </p:nvSpPr>
        <p:spPr bwMode="auto">
          <a:xfrm>
            <a:off x="4067175" y="4221163"/>
            <a:ext cx="507682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>
                <a:latin typeface="Times New Roman" pitchFamily="18" charset="0"/>
              </a:rPr>
              <a:t>Турнер Генрих Иванович 1858-1941годин из основоположников отечественной ортопедии, организатор и руководитель (с 1900 г.) первой в России кафедры и клиники ортопедии, заслуженный деятель науки России (1927 г.). Впервые в России он поднял вопрос о необходимости планомерной государственной помощи детям-калекам.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00CC"/>
                </a:solidFill>
              </a:rPr>
              <a:t>Зачем нужно знать историю социальной работы?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44675"/>
            <a:ext cx="8569325" cy="4724400"/>
          </a:xfrm>
        </p:spPr>
        <p:txBody>
          <a:bodyPr/>
          <a:lstStyle/>
          <a:p>
            <a:pPr marL="0" indent="365125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smtClean="0"/>
              <a:t>4. Изучение событий, которые были давно и которые лично тебя не касаются, позволяют оценивать происходящее более объективно, видеть общие закономерности, обращать внимание на разные факторы, которые привели к тому или иному событию.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6600CC"/>
                </a:solidFill>
              </a:rPr>
              <a:t>Периодизация истории социальной работы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642350" cy="4924425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Tx/>
              <a:buAutoNum type="romanUcPeriod"/>
            </a:pPr>
            <a:r>
              <a:rPr lang="ru-RU" altLang="ru-RU" sz="2300" smtClean="0"/>
              <a:t>Архаический период. Родоплеменные и общинные формы помощи и взаимопомощи у славян до X в (дохристианский период).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romanUcPeriod"/>
            </a:pPr>
            <a:r>
              <a:rPr lang="ru-RU" altLang="ru-RU" sz="2300" smtClean="0"/>
              <a:t>Период княжеской и церковно-монастырской поддержки с X по XIII вв. 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romanUcPeriod"/>
            </a:pPr>
            <a:r>
              <a:rPr lang="ru-RU" altLang="ru-RU" sz="2300" smtClean="0"/>
              <a:t>Период церковно-государственной помощи с XIV в. по вторую половину XVII в.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romanUcPeriod"/>
            </a:pPr>
            <a:r>
              <a:rPr lang="ru-RU" altLang="ru-RU" sz="2300" smtClean="0"/>
              <a:t>Период государственного призрения со второй половины XVII в. по вторую половину XIX в. 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romanUcPeriod"/>
            </a:pPr>
            <a:r>
              <a:rPr lang="ru-RU" altLang="ru-RU" sz="2300" smtClean="0"/>
              <a:t>Период общественного и частного призрения с конца XIX в. до н. XX в. 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romanUcPeriod"/>
            </a:pPr>
            <a:r>
              <a:rPr lang="ru-RU" altLang="ru-RU" sz="2300" smtClean="0"/>
              <a:t>Период государственного обеспечения с 1917 г. по 1991 г. 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romanUcPeriod"/>
            </a:pPr>
            <a:r>
              <a:rPr lang="ru-RU" altLang="ru-RU" sz="2300" smtClean="0"/>
              <a:t>Период социальной работы с начала 90-х гг. по настоящее время.</a:t>
            </a:r>
            <a:r>
              <a:rPr lang="ru-RU" altLang="ru-RU" sz="2200" smtClean="0"/>
              <a:t>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765175"/>
            <a:ext cx="8229600" cy="489585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ru-RU" altLang="ru-RU" sz="2400" smtClean="0"/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Система развивалась от родовых форм помощи и поддержки, к христианскому милосердию.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Но постепенно, по мере усложнения и самого общества, и, соответственно, появления все большего количества проблем, в обществе формировались и новые формы поддержки, в этот процесс вовлекались новые слои, например, купцы, так как помощи  храмов и монастырей было уже недостаточно.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Особой страницей вписана в историю благотворительная деятельность императорской семьи и их социальные инициативы.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ru-RU" altLang="ru-RU" sz="240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6"/>
          <p:cNvSpPr>
            <a:spLocks noGrp="1"/>
          </p:cNvSpPr>
          <p:nvPr>
            <p:ph idx="4294967295"/>
          </p:nvPr>
        </p:nvSpPr>
        <p:spPr>
          <a:xfrm>
            <a:off x="250825" y="333375"/>
            <a:ext cx="4681538" cy="6237288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altLang="ru-RU" sz="2200" b="1" smtClean="0"/>
              <a:t>Нищелюбивые князья.</a:t>
            </a:r>
            <a:r>
              <a:rPr lang="ru-RU" altLang="ru-RU" sz="2200" smtClean="0"/>
              <a:t>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2200" smtClean="0"/>
              <a:t>Первый </a:t>
            </a:r>
            <a:r>
              <a:rPr lang="ru-RU" altLang="ru-RU" sz="2200" smtClean="0">
                <a:latin typeface="Times New Roman" pitchFamily="18" charset="0"/>
              </a:rPr>
              <a:t>–</a:t>
            </a:r>
            <a:r>
              <a:rPr lang="ru-RU" altLang="ru-RU" sz="2200" smtClean="0"/>
              <a:t> Владимир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2200" smtClean="0"/>
              <a:t>Красное Солнышко.</a:t>
            </a:r>
          </a:p>
          <a:p>
            <a:pPr marL="0" indent="0" algn="just" eaLnBrk="1" hangingPunct="1">
              <a:buFontTx/>
              <a:buNone/>
            </a:pPr>
            <a:endParaRPr lang="ru-RU" altLang="ru-RU" sz="2200" smtClean="0"/>
          </a:p>
          <a:p>
            <a:pPr marL="0" indent="0" algn="just" eaLnBrk="1" hangingPunct="1">
              <a:buFontTx/>
              <a:buNone/>
            </a:pPr>
            <a:endParaRPr lang="ru-RU" altLang="ru-RU" sz="2200" smtClean="0"/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endParaRPr lang="ru-RU" altLang="ru-RU" sz="2200" smtClean="0"/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endParaRPr lang="ru-RU" altLang="ru-RU" sz="2200" smtClean="0"/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/>
              <a:t>Помощь нищим, престарелым, больным испокон веков было делом человеколюбивым и богоугодным, а подаяние считалось показателем высокой нравственности человека. «В рай входят святой милостыней,— говорили на Руси.— Нищий богатым питается, а богатый нищего молитвой спасается». </a:t>
            </a:r>
          </a:p>
          <a:p>
            <a:pPr marL="0" indent="0" algn="just" eaLnBrk="1" hangingPunct="1">
              <a:buFontTx/>
              <a:buNone/>
            </a:pPr>
            <a:endParaRPr lang="ru-RU" altLang="ru-RU" sz="2200" smtClean="0"/>
          </a:p>
        </p:txBody>
      </p:sp>
      <p:pic>
        <p:nvPicPr>
          <p:cNvPr id="52227" name="Picture 3" descr="Картинка 3 из 3668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908050"/>
            <a:ext cx="3538537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Картинка 16 из 39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306070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3"/>
          <p:cNvSpPr>
            <a:spLocks noGrp="1"/>
          </p:cNvSpPr>
          <p:nvPr>
            <p:ph type="title" idx="4294967295"/>
          </p:nvPr>
        </p:nvSpPr>
        <p:spPr>
          <a:xfrm>
            <a:off x="541338" y="333375"/>
            <a:ext cx="3309937" cy="1081088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solidFill>
                  <a:schemeClr val="tx1"/>
                </a:solidFill>
                <a:latin typeface="Times New Roman" pitchFamily="18" charset="0"/>
              </a:rPr>
              <a:t>Нил Сорский</a:t>
            </a:r>
            <a:br>
              <a:rPr lang="ru-RU" altLang="ru-RU" sz="360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2400" smtClean="0">
                <a:solidFill>
                  <a:schemeClr val="tx1"/>
                </a:solidFill>
                <a:latin typeface="Times New Roman" pitchFamily="18" charset="0"/>
              </a:rPr>
              <a:t>+1508</a:t>
            </a:r>
            <a:r>
              <a:rPr lang="ru-RU" altLang="ru-RU" smtClean="0"/>
              <a:t> </a:t>
            </a:r>
          </a:p>
        </p:txBody>
      </p:sp>
      <p:pic>
        <p:nvPicPr>
          <p:cNvPr id="53252" name="Picture 3" descr="Картинка 10 из 114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700213"/>
            <a:ext cx="3548063" cy="485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4859338" y="260350"/>
            <a:ext cx="345598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>
                <a:latin typeface="Times New Roman" pitchFamily="18" charset="0"/>
              </a:rPr>
              <a:t>Иосиф Волоцкий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+ 1515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ru-RU" altLang="ru-RU" sz="3600" b="1" smtClean="0">
                <a:solidFill>
                  <a:schemeClr val="tx1"/>
                </a:solidFill>
                <a:latin typeface="Times New Roman" pitchFamily="18" charset="0"/>
              </a:rPr>
              <a:t>Основные мероприятия в области призрения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2800" smtClean="0">
                <a:latin typeface="Times New Roman" pitchFamily="18" charset="0"/>
              </a:rPr>
              <a:t>- приют для зазорных младенцев близ Новгорода. Окна жизни</a:t>
            </a:r>
          </a:p>
          <a:p>
            <a:pPr marL="0" indent="0" eaLnBrk="1" hangingPunct="1">
              <a:buFontTx/>
              <a:buNone/>
            </a:pPr>
            <a:r>
              <a:rPr lang="ru-RU" altLang="ru-RU" sz="2800" smtClean="0">
                <a:latin typeface="Times New Roman" pitchFamily="18" charset="0"/>
              </a:rPr>
              <a:t>- борется против профессиональных нищих: штраф для тех, кто подает и работы или заключение для тех, кто просил милостыню.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eaLnBrk="1" hangingPunct="1"/>
            <a:endParaRPr lang="ru-RU" altLang="ru-RU" sz="2800" smtClean="0"/>
          </a:p>
        </p:txBody>
      </p:sp>
      <p:pic>
        <p:nvPicPr>
          <p:cNvPr id="54277" name="Picture 5" descr="Картинка 2 из 19354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775"/>
            <a:ext cx="41910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4787900" y="4797425"/>
            <a:ext cx="35972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>
                <a:latin typeface="Tahoma" pitchFamily="34" charset="0"/>
              </a:rPr>
              <a:t> </a:t>
            </a:r>
            <a:r>
              <a:rPr lang="ru-RU" altLang="ru-RU" i="1">
                <a:latin typeface="Tahoma" pitchFamily="34" charset="0"/>
              </a:rPr>
              <a:t>1672— 1725</a:t>
            </a:r>
          </a:p>
          <a:p>
            <a:pPr algn="ctr" eaLnBrk="1" hangingPunct="1"/>
            <a:r>
              <a:rPr lang="ru-RU" altLang="ru-RU" i="1">
                <a:latin typeface="Tahoma" pitchFamily="34" charset="0"/>
              </a:rPr>
              <a:t> последний царь всея Руси из династии Романовых</a:t>
            </a:r>
            <a:r>
              <a:rPr lang="ru-RU" altLang="ru-RU">
                <a:latin typeface="Tahoma" pitchFamily="34" charset="0"/>
              </a:rPr>
              <a:t> </a:t>
            </a:r>
          </a:p>
          <a:p>
            <a:pPr eaLnBrk="1" hangingPunct="1"/>
            <a:endParaRPr lang="ru-RU" altLang="ru-RU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38237"/>
          </a:xfrm>
        </p:spPr>
        <p:txBody>
          <a:bodyPr anchor="b"/>
          <a:lstStyle/>
          <a:p>
            <a:pPr eaLnBrk="1" hangingPunct="1"/>
            <a:r>
              <a:rPr lang="ru-RU" altLang="ru-RU" sz="2800" smtClean="0">
                <a:solidFill>
                  <a:srgbClr val="660033"/>
                </a:solidFill>
                <a:latin typeface="Book Antiqua" pitchFamily="18" charset="0"/>
              </a:rPr>
              <a:t/>
            </a:r>
            <a:br>
              <a:rPr lang="ru-RU" altLang="ru-RU" sz="2800" smtClean="0">
                <a:solidFill>
                  <a:srgbClr val="660033"/>
                </a:solidFill>
                <a:latin typeface="Book Antiqua" pitchFamily="18" charset="0"/>
              </a:rPr>
            </a:br>
            <a:r>
              <a:rPr lang="ru-RU" altLang="ru-RU" sz="2000" b="1" smtClean="0">
                <a:solidFill>
                  <a:srgbClr val="660033"/>
                </a:solidFill>
                <a:latin typeface="Book Antiqua" pitchFamily="18" charset="0"/>
              </a:rPr>
              <a:t/>
            </a:r>
            <a:br>
              <a:rPr lang="ru-RU" altLang="ru-RU" sz="2000" b="1" smtClean="0">
                <a:solidFill>
                  <a:srgbClr val="660033"/>
                </a:solidFill>
                <a:latin typeface="Book Antiqua" pitchFamily="18" charset="0"/>
              </a:rPr>
            </a:br>
            <a:r>
              <a:rPr lang="ru-RU" altLang="ru-RU" sz="3600" b="1" smtClean="0">
                <a:solidFill>
                  <a:schemeClr val="tx1"/>
                </a:solidFill>
                <a:latin typeface="Times New Roman" pitchFamily="18" charset="0"/>
              </a:rPr>
              <a:t>Екатерина </a:t>
            </a:r>
            <a:r>
              <a:rPr lang="en-US" altLang="ru-RU" sz="3600" b="1" smtClean="0">
                <a:solidFill>
                  <a:schemeClr val="tx1"/>
                </a:solidFill>
                <a:latin typeface="Times New Roman" pitchFamily="18" charset="0"/>
              </a:rPr>
              <a:t>II </a:t>
            </a:r>
            <a:r>
              <a:rPr lang="ru-RU" altLang="ru-RU" sz="3600" b="1" smtClean="0">
                <a:solidFill>
                  <a:schemeClr val="tx1"/>
                </a:solidFill>
                <a:latin typeface="Times New Roman" pitchFamily="18" charset="0"/>
              </a:rPr>
              <a:t>и становление территориальной модели помощи</a:t>
            </a:r>
          </a:p>
        </p:txBody>
      </p:sp>
      <p:sp>
        <p:nvSpPr>
          <p:cNvPr id="55299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0" y="5734050"/>
            <a:ext cx="9144000" cy="5762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i="1" smtClean="0">
                <a:solidFill>
                  <a:srgbClr val="660033"/>
                </a:solidFill>
                <a:latin typeface="Times New Roman" pitchFamily="18" charset="0"/>
              </a:rPr>
              <a:t>«… ввести добрый порядок в государстве…»</a:t>
            </a:r>
          </a:p>
          <a:p>
            <a:pPr eaLnBrk="1" hangingPunct="1"/>
            <a:endParaRPr lang="ru-RU" altLang="ru-RU" smtClean="0"/>
          </a:p>
        </p:txBody>
      </p:sp>
      <p:pic>
        <p:nvPicPr>
          <p:cNvPr id="55300" name="Picture 3" descr="Екатерина II Великая">
            <a:hlinkClick r:id="rId2" tooltip="Екатерина II Великая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844675"/>
            <a:ext cx="33909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333375"/>
            <a:ext cx="8229600" cy="652463"/>
          </a:xfrm>
        </p:spPr>
        <p:txBody>
          <a:bodyPr anchor="b"/>
          <a:lstStyle/>
          <a:p>
            <a:pPr eaLnBrk="1" hangingPunct="1"/>
            <a:r>
              <a:rPr lang="ru-RU" altLang="ru-RU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 общественного призрения</a:t>
            </a:r>
            <a:r>
              <a:rPr lang="ru-RU" altLang="ru-RU" sz="4000" smtClean="0"/>
              <a:t>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341438"/>
            <a:ext cx="8229600" cy="4525962"/>
          </a:xfrm>
        </p:spPr>
        <p:txBody>
          <a:bodyPr/>
          <a:lstStyle/>
          <a:p>
            <a:pPr marL="0" indent="0" algn="just" eaLnBrk="1" hangingPunct="1">
              <a:buFontTx/>
              <a:buChar char="-"/>
            </a:pPr>
            <a:r>
              <a:rPr lang="ru-RU" altLang="ru-RU" sz="2800" smtClean="0">
                <a:latin typeface="Times New Roman" pitchFamily="18" charset="0"/>
              </a:rPr>
              <a:t>Учреждение Приказов общественного призрения в 1775 г., в ведении которых находилось управление:  народными школами, госпиталями, сиротские  приюты, приюты  для больных и умалишённых, больницами, богадельнями и тюрьмами </a:t>
            </a:r>
          </a:p>
          <a:p>
            <a:pPr marL="0" indent="0" algn="just" eaLnBrk="1" hangingPunct="1">
              <a:buFontTx/>
              <a:buChar char="-"/>
            </a:pPr>
            <a:r>
              <a:rPr lang="ru-RU" altLang="ru-RU" sz="2800" smtClean="0">
                <a:latin typeface="Times New Roman" pitchFamily="18" charset="0"/>
              </a:rPr>
              <a:t> Создание воспитательных учреждений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Бецк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628775"/>
            <a:ext cx="379095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647700"/>
          </a:xfrm>
        </p:spPr>
        <p:txBody>
          <a:bodyPr anchor="b"/>
          <a:lstStyle/>
          <a:p>
            <a:pPr eaLnBrk="1" hangingPunct="1"/>
            <a:r>
              <a:rPr lang="ru-RU" altLang="ru-RU" sz="4000" b="1" smtClean="0">
                <a:solidFill>
                  <a:schemeClr val="tx1"/>
                </a:solidFill>
              </a:rPr>
              <a:t>Бецкой Иван Иванович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259263" cy="47815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1704-1795, СПбг — видный деятель русского просвещения,  личный секретарь императрицы Екатерины </a:t>
            </a:r>
            <a:r>
              <a:rPr lang="en-US" altLang="ru-RU" sz="280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 (1762—1779), президент Имераторской академии искусств (1763—1795), </a:t>
            </a:r>
          </a:p>
          <a:p>
            <a:pPr marL="0" indent="0" eaLnBrk="1" hangingPunct="1">
              <a:buFontTx/>
              <a:buNone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инициатор создания Смольного института и Воспитательного дома.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0"/>
            <a:ext cx="8604250" cy="1524000"/>
          </a:xfrm>
        </p:spPr>
        <p:txBody>
          <a:bodyPr anchor="b"/>
          <a:lstStyle/>
          <a:p>
            <a:pPr eaLnBrk="1" hangingPunct="1"/>
            <a:r>
              <a:rPr lang="ru-RU" altLang="ru-RU" sz="3000" b="1" smtClean="0"/>
              <a:t/>
            </a:r>
            <a:br>
              <a:rPr lang="ru-RU" altLang="ru-RU" sz="3000" b="1" smtClean="0"/>
            </a:br>
            <a:r>
              <a:rPr lang="ru-RU" altLang="ru-RU" sz="2400" b="1" smtClean="0">
                <a:latin typeface="Times New Roman" pitchFamily="18" charset="0"/>
              </a:rPr>
              <a:t>1764 г  - Воспитательный дом в Москве благотворительное закрытое учебно-воспитательное учреждение для сирот, подкидышей и беспризорников</a:t>
            </a:r>
          </a:p>
        </p:txBody>
      </p:sp>
      <p:pic>
        <p:nvPicPr>
          <p:cNvPr id="58371" name="Picture 4" descr="Главный корпус, фото 2007">
            <a:hlinkClick r:id="rId2" tooltip="Главный корпус, фото 2007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00213"/>
            <a:ext cx="7200900" cy="469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260350"/>
            <a:ext cx="8229600" cy="1143000"/>
          </a:xfrm>
        </p:spPr>
        <p:txBody>
          <a:bodyPr anchor="b"/>
          <a:lstStyle/>
          <a:p>
            <a:pPr eaLnBrk="1" hangingPunct="1"/>
            <a:r>
              <a:rPr lang="ru-RU" altLang="ru-RU" sz="4000" b="1" smtClean="0">
                <a:solidFill>
                  <a:schemeClr val="tx1"/>
                </a:solidFill>
                <a:latin typeface="Times New Roman" pitchFamily="18" charset="0"/>
              </a:rPr>
              <a:t>Ведомство учреждений императрицы Марии</a:t>
            </a:r>
          </a:p>
        </p:txBody>
      </p:sp>
      <p:pic>
        <p:nvPicPr>
          <p:cNvPr id="59395" name="Picture 4" descr="Мария Федоро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3238"/>
            <a:ext cx="36607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4932363" y="5084763"/>
            <a:ext cx="3962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b="1">
                <a:latin typeface="Times New Roman" pitchFamily="18" charset="0"/>
              </a:rPr>
              <a:t>более 500 благотворительных и воспитательных заведений, из которых 104 содержались на средства ведомства.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19200" y="76200"/>
            <a:ext cx="7385050" cy="1371600"/>
          </a:xfrm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333333"/>
                </a:solidFill>
              </a:rPr>
              <a:t>Г.Кюгельхен. Семья императора Павла </a:t>
            </a:r>
            <a:r>
              <a:rPr lang="en-US" altLang="ru-RU" sz="2800" smtClean="0">
                <a:solidFill>
                  <a:srgbClr val="333333"/>
                </a:solidFill>
              </a:rPr>
              <a:t>I</a:t>
            </a:r>
            <a:r>
              <a:rPr lang="ru-RU" altLang="ru-RU" sz="2800" smtClean="0">
                <a:solidFill>
                  <a:srgbClr val="333333"/>
                </a:solidFill>
              </a:rPr>
              <a:t>. 1800.</a:t>
            </a:r>
          </a:p>
        </p:txBody>
      </p:sp>
      <p:pic>
        <p:nvPicPr>
          <p:cNvPr id="60419" name="Picture 2" descr="G:\лекции\вебинар Синодального отдела\история благотворителей\семья имп.Павла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12875"/>
            <a:ext cx="666750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75656" y="274638"/>
            <a:ext cx="7211144" cy="561975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algn="l" eaLnBrk="1" hangingPunct="1">
              <a:defRPr/>
            </a:pPr>
            <a:r>
              <a:rPr lang="ru-RU" sz="2800" kern="1200" dirty="0">
                <a:gradFill>
                  <a:gsLst>
                    <a:gs pos="0">
                      <a:schemeClr val="tx1">
                        <a:alpha val="90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alpha val="9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</a:rPr>
              <a:t>Великая княгиня Елизавета Федоровна</a:t>
            </a:r>
          </a:p>
        </p:txBody>
      </p:sp>
      <p:pic>
        <p:nvPicPr>
          <p:cNvPr id="61443" name="Picture 5" descr="Картинка 9 из 253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908050"/>
            <a:ext cx="4198938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1640" y="274638"/>
            <a:ext cx="7355160" cy="777875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algn="l" eaLnBrk="1" hangingPunct="1">
              <a:defRPr/>
            </a:pPr>
            <a:r>
              <a:rPr lang="ru-RU" sz="3200" kern="1200" dirty="0">
                <a:gradFill>
                  <a:gsLst>
                    <a:gs pos="0">
                      <a:schemeClr val="tx1">
                        <a:alpha val="90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alpha val="9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</a:rPr>
              <a:t>Марфо-Мариинская Обитель милосердия  </a:t>
            </a:r>
          </a:p>
        </p:txBody>
      </p:sp>
      <p:pic>
        <p:nvPicPr>
          <p:cNvPr id="62467" name="Picture 5" descr="23901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700213"/>
            <a:ext cx="648017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12"/>
          <p:cNvSpPr>
            <a:spLocks noChangeArrowheads="1"/>
          </p:cNvSpPr>
          <p:nvPr/>
        </p:nvSpPr>
        <p:spPr bwMode="auto">
          <a:xfrm>
            <a:off x="468313" y="260350"/>
            <a:ext cx="806450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ПСТГУ</a:t>
            </a:r>
            <a:br>
              <a:rPr lang="ru-RU" altLang="ru-RU" sz="3200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>
                <a:latin typeface="Times New Roman" pitchFamily="18" charset="0"/>
                <a:cs typeface="Times New Roman" pitchFamily="18" charset="0"/>
              </a:rPr>
              <a:t>Отделение социальной и молодежной работы</a:t>
            </a:r>
            <a:br>
              <a:rPr lang="ru-RU" altLang="ru-RU" sz="300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Идет подготовка по трем профилям:</a:t>
            </a:r>
            <a:r>
              <a:rPr lang="ru-RU" altLang="ru-RU" sz="30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00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>
                <a:latin typeface="Times New Roman" pitchFamily="18" charset="0"/>
                <a:cs typeface="Times New Roman" pitchFamily="18" charset="0"/>
              </a:rPr>
              <a:t>- общая программа</a:t>
            </a:r>
            <a:br>
              <a:rPr lang="ru-RU" altLang="ru-RU" sz="300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>
                <a:latin typeface="Times New Roman" pitchFamily="18" charset="0"/>
                <a:cs typeface="Times New Roman" pitchFamily="18" charset="0"/>
              </a:rPr>
              <a:t>- социальная работа с молодежью</a:t>
            </a:r>
            <a:br>
              <a:rPr lang="ru-RU" altLang="ru-RU" sz="300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>
                <a:latin typeface="Times New Roman" pitchFamily="18" charset="0"/>
                <a:cs typeface="Times New Roman" pitchFamily="18" charset="0"/>
              </a:rPr>
              <a:t> - работа в системе НКО и развития  добровольческого движения</a:t>
            </a:r>
            <a:br>
              <a:rPr lang="ru-RU" altLang="ru-RU" sz="300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00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u="sng">
                <a:latin typeface="Times New Roman" pitchFamily="18" charset="0"/>
                <a:cs typeface="Times New Roman" pitchFamily="18" charset="0"/>
              </a:rPr>
              <a:t>очное (бесплатное) и заочное формы обучения</a:t>
            </a:r>
            <a:br>
              <a:rPr lang="ru-RU" altLang="ru-RU" sz="2800" b="1" u="sng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телефон: 8-495-646-71-46</a:t>
            </a:r>
            <a:br>
              <a:rPr lang="ru-RU" altLang="ru-RU" sz="280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адрес: Москва ул</a:t>
            </a:r>
            <a:r>
              <a:rPr lang="ru-RU" altLang="ru-RU" sz="3000">
                <a:latin typeface="Times New Roman" pitchFamily="18" charset="0"/>
                <a:cs typeface="Times New Roman" pitchFamily="18" charset="0"/>
              </a:rPr>
              <a:t>. Иловайская д.9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3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>
                <a:hlinkClick r:id="rId2"/>
              </a:rPr>
              <a:t>http://www.nsad.ru/viktorina-romanovy</a:t>
            </a:r>
            <a:r>
              <a:rPr lang="ru-RU" altLang="ru-RU" sz="4000" smtClean="0"/>
              <a:t> 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773238"/>
            <a:ext cx="8229600" cy="452596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1385</Words>
  <Application>Microsoft Office PowerPoint</Application>
  <PresentationFormat>Экран (4:3)</PresentationFormat>
  <Paragraphs>151</Paragraphs>
  <Slides>62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70" baseType="lpstr">
      <vt:lpstr>Arial</vt:lpstr>
      <vt:lpstr>Wingdings</vt:lpstr>
      <vt:lpstr>Times New Roman</vt:lpstr>
      <vt:lpstr>Garamond</vt:lpstr>
      <vt:lpstr>Tahoma</vt:lpstr>
      <vt:lpstr>Bookman Old Style</vt:lpstr>
      <vt:lpstr>Book Antiqua</vt:lpstr>
      <vt:lpstr>Оформление по умолчанию</vt:lpstr>
      <vt:lpstr>ИСТОРИЯ СОЦИАЛЬНОЙ РАБОТЫ</vt:lpstr>
      <vt:lpstr>Презентация PowerPoint</vt:lpstr>
      <vt:lpstr>История организации мероприятий в благотворительных целях – для социальных работников различного уровня  </vt:lpstr>
      <vt:lpstr>Благотворительный бал 1913 года</vt:lpstr>
      <vt:lpstr>Публичный бал</vt:lpstr>
      <vt:lpstr>Праздник «Белый цветок»</vt:lpstr>
      <vt:lpstr>История живописи - для тех, кто занимается социальной рекламой и продвижением социальных проектов</vt:lpstr>
      <vt:lpstr>Презентация PowerPoint</vt:lpstr>
      <vt:lpstr>Презентация PowerPoint</vt:lpstr>
      <vt:lpstr>Плакаты, призывающие принять участие в сборах денег и вещей для воинов Первой мировой войны.</vt:lpstr>
      <vt:lpstr>История фалеристики - для тех, кто создает и продвигает социально ориентированные организации в обществе</vt:lpstr>
      <vt:lpstr>Презентация PowerPoint</vt:lpstr>
      <vt:lpstr>Презентация PowerPoint</vt:lpstr>
      <vt:lpstr>Презентация PowerPoint</vt:lpstr>
      <vt:lpstr>История архитектуры - для тех, кто хочет создать социальную службу</vt:lpstr>
      <vt:lpstr>Архитектура для «убогих»</vt:lpstr>
      <vt:lpstr>Храмы клинического городка</vt:lpstr>
      <vt:lpstr>Клиника кожных и венерических заболеваний, построенная на средства  Г.Г. Солодовникова.  Фото начала XX века. </vt:lpstr>
      <vt:lpstr>Дом дешевых квартир им.Г.Г.Солодовникова</vt:lpstr>
      <vt:lpstr>Богадельня братьев Боевых</vt:lpstr>
      <vt:lpstr>Больничный храм во имя св. цар. Димитрия Основатель больницы князь Дмитрий Голицын</vt:lpstr>
      <vt:lpstr>Презентация PowerPoint</vt:lpstr>
      <vt:lpstr>Презентация PowerPoint</vt:lpstr>
      <vt:lpstr>История журналистики - для тех, кто пишет о социальной деятельности</vt:lpstr>
      <vt:lpstr>Издания о благотворительности и социальной помощи</vt:lpstr>
      <vt:lpstr>Павел Павлович Помиан- Пезаровиус</vt:lpstr>
      <vt:lpstr>Зачем нужно знать историю социальной работы?</vt:lpstr>
      <vt:lpstr>Зачем нужно знать историю социальной работы?</vt:lpstr>
      <vt:lpstr>Презентация PowerPoint</vt:lpstr>
      <vt:lpstr>Зачем нужно знать историю социальной работы?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Николай Иванович Пирогов 1810 - 1881 </vt:lpstr>
      <vt:lpstr>Сестры Крестовоздвиженской общины (1855 год) </vt:lpstr>
      <vt:lpstr>Николай Александрович Алексеев  (1852-1893)</vt:lpstr>
      <vt:lpstr>Презентация PowerPoint</vt:lpstr>
      <vt:lpstr>Презентация PowerPoint</vt:lpstr>
      <vt:lpstr>Презентация PowerPoint</vt:lpstr>
      <vt:lpstr>Зачем нужно знать историю социальной работы?</vt:lpstr>
      <vt:lpstr>Периодизация истории социальной работы</vt:lpstr>
      <vt:lpstr>Презентация PowerPoint</vt:lpstr>
      <vt:lpstr>Презентация PowerPoint</vt:lpstr>
      <vt:lpstr>Нил Сорский +1508 </vt:lpstr>
      <vt:lpstr>Основные мероприятия в области призрения</vt:lpstr>
      <vt:lpstr>  Екатерина II и становление территориальной модели помощи</vt:lpstr>
      <vt:lpstr>Приказы общественного призрения </vt:lpstr>
      <vt:lpstr>Бецкой Иван Иванович</vt:lpstr>
      <vt:lpstr> 1764 г  - Воспитательный дом в Москве благотворительное закрытое учебно-воспитательное учреждение для сирот, подкидышей и беспризорников</vt:lpstr>
      <vt:lpstr>Ведомство учреждений императрицы Марии</vt:lpstr>
      <vt:lpstr>Г.Кюгельхен. Семья императора Павла I. 1800.</vt:lpstr>
      <vt:lpstr>Великая княгиня Елизавета Федоровна</vt:lpstr>
      <vt:lpstr>Марфо-Мариинская Обитель милосердия  </vt:lpstr>
      <vt:lpstr>Презентация PowerPoint</vt:lpstr>
      <vt:lpstr>http://www.nsad.ru/viktorina-romanovy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СОЦИАЛЬНОЙ РАБОТЫ</dc:title>
  <dc:creator>Таня</dc:creator>
  <cp:lastModifiedBy>IKulikov</cp:lastModifiedBy>
  <cp:revision>35</cp:revision>
  <dcterms:created xsi:type="dcterms:W3CDTF">2013-10-31T20:31:36Z</dcterms:created>
  <dcterms:modified xsi:type="dcterms:W3CDTF">2014-12-01T07:17:26Z</dcterms:modified>
</cp:coreProperties>
</file>