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328" r:id="rId4"/>
    <p:sldId id="259" r:id="rId5"/>
    <p:sldId id="330" r:id="rId6"/>
    <p:sldId id="331" r:id="rId7"/>
    <p:sldId id="332" r:id="rId8"/>
    <p:sldId id="339" r:id="rId9"/>
    <p:sldId id="282" r:id="rId10"/>
    <p:sldId id="292" r:id="rId11"/>
    <p:sldId id="285" r:id="rId12"/>
    <p:sldId id="338" r:id="rId13"/>
    <p:sldId id="272" r:id="rId14"/>
    <p:sldId id="337" r:id="rId15"/>
    <p:sldId id="279" r:id="rId16"/>
    <p:sldId id="334" r:id="rId17"/>
    <p:sldId id="335" r:id="rId18"/>
    <p:sldId id="336" r:id="rId19"/>
    <p:sldId id="340" r:id="rId20"/>
    <p:sldId id="281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7DD4"/>
    <a:srgbClr val="4457C8"/>
    <a:srgbClr val="3446B2"/>
    <a:srgbClr val="43A935"/>
    <a:srgbClr val="2A6921"/>
    <a:srgbClr val="C6E4BA"/>
    <a:srgbClr val="BBBDE3"/>
    <a:srgbClr val="BDC6E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78" autoAdjust="0"/>
    <p:restoredTop sz="94614" autoAdjust="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C68C4C-0865-4295-A4D1-21D104FBA877}" type="datetimeFigureOut">
              <a:rPr lang="ru-RU"/>
              <a:pPr>
                <a:defRPr/>
              </a:pPr>
              <a:t>27.11.2014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2B060F-BD6E-4812-9AA3-BDDD96CA69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F81094-D7D9-4D82-94BE-3E738579649C}" type="datetimeFigureOut">
              <a:rPr lang="ru-RU"/>
              <a:pPr>
                <a:defRPr/>
              </a:pPr>
              <a:t>27.11.2014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0CAE6E-8BB8-4502-B527-B8A4CA2726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B5A63-E601-4FDC-918C-6AB25E7F33C7}" type="datetimeFigureOut">
              <a:rPr lang="ru-RU"/>
              <a:pPr>
                <a:defRPr/>
              </a:pPr>
              <a:t>27.11.2014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E70A0C-FB8A-431E-8DA0-CF84FA6879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1B449-A4F0-4F22-BA9F-D058593A4420}" type="datetimeFigureOut">
              <a:rPr lang="ru-RU"/>
              <a:pPr>
                <a:defRPr/>
              </a:pPr>
              <a:t>27.11.2014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121BC-FDAA-44A4-81E5-4CB7714A5A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092B25-FB9D-411D-92C0-0AB1113E9136}" type="datetimeFigureOut">
              <a:rPr lang="ru-RU"/>
              <a:pPr>
                <a:defRPr/>
              </a:pPr>
              <a:t>27.11.2014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7F781E-9EDE-4DAA-8FA4-981720BDE1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7402B6-9B31-4FB4-9A89-461945F6069F}" type="datetimeFigureOut">
              <a:rPr lang="ru-RU"/>
              <a:pPr>
                <a:defRPr/>
              </a:pPr>
              <a:t>27.11.2014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1F0D96-6338-4A0C-A1F1-00545EA90C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0D7D9D-717F-44EF-9193-1690D0F3748F}" type="datetimeFigureOut">
              <a:rPr lang="ru-RU"/>
              <a:pPr>
                <a:defRPr/>
              </a:pPr>
              <a:t>27.11.2014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CC75FD-489B-4ADF-88CD-AC40BA52D5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A89682-1C37-4DD0-BB32-060C844CD26F}" type="datetimeFigureOut">
              <a:rPr lang="ru-RU"/>
              <a:pPr>
                <a:defRPr/>
              </a:pPr>
              <a:t>27.11.2014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ACC85D-E291-4E87-A0D7-B768D09407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2238B7-3727-4D17-81A0-F7BADB6C3F59}" type="datetimeFigureOut">
              <a:rPr lang="ru-RU"/>
              <a:pPr>
                <a:defRPr/>
              </a:pPr>
              <a:t>27.11.2014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64089B-5B09-4813-893B-487559F51C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4D7EA-593A-4556-8C85-95E0677B81AB}" type="datetimeFigureOut">
              <a:rPr lang="ru-RU"/>
              <a:pPr>
                <a:defRPr/>
              </a:pPr>
              <a:t>27.11.2014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7445C4-8F9B-4AE7-ADCE-DBEA2EEDBE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61FC4F-6699-4DCC-8814-37D2D850B028}" type="datetimeFigureOut">
              <a:rPr lang="ru-RU"/>
              <a:pPr>
                <a:defRPr/>
              </a:pPr>
              <a:t>27.11.2014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75BF0A-6E06-4BA8-A2B2-01774A4C48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6B5B7964-6481-46C0-80CA-F93962FC3EF8}" type="datetimeFigureOut">
              <a:rPr lang="ru-RU"/>
              <a:pPr>
                <a:defRPr/>
              </a:pPr>
              <a:t>27.11.2014</a:t>
            </a:fld>
            <a:endParaRPr lang="ru-RU"/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73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F1A44D7-1B5E-4FB6-A659-CDFD7F2353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4prison.ru/" TargetMode="External"/><Relationship Id="rId2" Type="http://schemas.openxmlformats.org/officeDocument/2006/relationships/hyperlink" Target="http://anastasia-uz.ru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187450" y="2349500"/>
            <a:ext cx="7056438" cy="3959225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ru-RU" sz="4000" smtClean="0">
                <a:latin typeface="Arial Unicode MS" pitchFamily="34" charset="-128"/>
              </a:rPr>
              <a:t>Община сестер милосердия </a:t>
            </a:r>
          </a:p>
          <a:p>
            <a:pPr marL="0" indent="0" algn="ctr" eaLnBrk="1" hangingPunct="1">
              <a:buFontTx/>
              <a:buNone/>
            </a:pPr>
            <a:r>
              <a:rPr lang="ru-RU" sz="4000" smtClean="0">
                <a:latin typeface="Arial Unicode MS" pitchFamily="34" charset="-128"/>
              </a:rPr>
              <a:t>во имя Казанской иконы </a:t>
            </a:r>
          </a:p>
          <a:p>
            <a:pPr marL="0" indent="0" algn="ctr" eaLnBrk="1" hangingPunct="1">
              <a:buFontTx/>
              <a:buNone/>
            </a:pPr>
            <a:r>
              <a:rPr lang="ru-RU" sz="4000" smtClean="0">
                <a:latin typeface="Arial Unicode MS" pitchFamily="34" charset="-128"/>
              </a:rPr>
              <a:t>Божией Матери</a:t>
            </a:r>
            <a:r>
              <a:rPr lang="ru-RU" sz="4000" smtClean="0"/>
              <a:t>.</a:t>
            </a:r>
          </a:p>
          <a:p>
            <a:pPr marL="0" indent="0" algn="ctr" eaLnBrk="1" hangingPunct="1">
              <a:buFontTx/>
              <a:buNone/>
            </a:pPr>
            <a:endParaRPr lang="ru-RU" sz="1800" smtClean="0"/>
          </a:p>
          <a:p>
            <a:pPr marL="0" indent="0" algn="ctr" eaLnBrk="1" hangingPunct="1">
              <a:buFontTx/>
              <a:buNone/>
            </a:pPr>
            <a:r>
              <a:rPr lang="ru-RU" sz="3600" smtClean="0"/>
              <a:t>Опыт тюремного служения</a:t>
            </a:r>
            <a:r>
              <a:rPr lang="ru-RU" sz="3600" smtClean="0">
                <a:latin typeface="Cambria" pitchFamily="18" charset="0"/>
              </a:rPr>
              <a:t> </a:t>
            </a:r>
          </a:p>
          <a:p>
            <a:pPr marL="0" indent="0" algn="ctr" eaLnBrk="1" hangingPunct="1">
              <a:buFontTx/>
              <a:buNone/>
            </a:pPr>
            <a:endParaRPr lang="ru-RU" sz="3600" smtClean="0">
              <a:latin typeface="Cambria" pitchFamily="18" charset="0"/>
            </a:endParaRPr>
          </a:p>
        </p:txBody>
      </p:sp>
      <p:pic>
        <p:nvPicPr>
          <p:cNvPr id="205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1638" y="333375"/>
            <a:ext cx="1168400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Община сестер милосердия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55650" y="3860800"/>
            <a:ext cx="8013700" cy="26955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400" smtClean="0"/>
              <a:t>     Основана в 1995 году по благословению св. Патриарха Алексия </a:t>
            </a:r>
            <a:r>
              <a:rPr lang="en-US" sz="2400" smtClean="0"/>
              <a:t>II</a:t>
            </a:r>
            <a:r>
              <a:rPr lang="ru-RU" sz="2400" smtClean="0"/>
              <a:t> и архимандрита Кирилла (Павлова).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400" smtClean="0"/>
              <a:t>     Духовник с основания по настоящее время – игумен Варсонофий, начальник Московского подворья Валаамского монастыря.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400" smtClean="0"/>
              <a:t>     Первоначальная численность – 12 человек. </a:t>
            </a:r>
          </a:p>
        </p:txBody>
      </p:sp>
      <p:pic>
        <p:nvPicPr>
          <p:cNvPr id="3076" name="Picture 5" descr="Батюшка с сестрами и диаконом Игоре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32138" y="1341438"/>
            <a:ext cx="3384550" cy="241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60" name="Picture 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619250" y="476250"/>
            <a:ext cx="6264275" cy="470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1547813" y="5445125"/>
            <a:ext cx="626427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sz="2400"/>
              <a:t>Сейчас в сестричестве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sz="2400"/>
              <a:t>более 60 сестер и помощниц.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sz="2400"/>
              <a:t>Все они – добровольцы.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z="4000" b="1" smtClean="0"/>
              <a:t>Направления деятельности Сестричества: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27088" y="1773238"/>
            <a:ext cx="7859712" cy="41751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 smtClean="0"/>
              <a:t>Помощь больным в НИИ нейрохирургии им. Н.Н. Бурденко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/>
              <a:t>Помощь детям-сиротам 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/>
              <a:t>Помощь бездомным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/>
              <a:t>Попечение одиноких стариков и неблагополучных семей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/>
              <a:t>Тюремное служение (Костромская обл., женские колонии № 3</a:t>
            </a:r>
            <a:r>
              <a:rPr lang="en-US" sz="2400" smtClean="0"/>
              <a:t> </a:t>
            </a:r>
            <a:r>
              <a:rPr lang="ru-RU" sz="2400" smtClean="0"/>
              <a:t>и № 8)</a:t>
            </a:r>
            <a:endParaRPr lang="en-US" sz="2400" smtClean="0"/>
          </a:p>
          <a:p>
            <a:pPr eaLnBrk="1" hangingPunct="1">
              <a:lnSpc>
                <a:spcPct val="80000"/>
              </a:lnSpc>
            </a:pPr>
            <a:r>
              <a:rPr lang="ru-RU" sz="2400" smtClean="0"/>
              <a:t>Поддержка других сестричеств (координация и обмен опытом)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24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smtClean="0"/>
              <a:t>Работают три региональных отделения.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smtClean="0"/>
              <a:t>Начало тюремного служения в сестричестве (нач. 2000-х гг.)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773238"/>
            <a:ext cx="8229600" cy="4525962"/>
          </a:xfrm>
        </p:spPr>
        <p:txBody>
          <a:bodyPr/>
          <a:lstStyle/>
          <a:p>
            <a:r>
              <a:rPr lang="ru-RU" smtClean="0"/>
              <a:t>Переписка с осужденными (ответы на поступающие письма – более 10 колоний из разных регионов)</a:t>
            </a:r>
          </a:p>
          <a:p>
            <a:r>
              <a:rPr lang="ru-RU" smtClean="0"/>
              <a:t>Посылки с благотворительной помощью (посылки направлялись преимущественно тем осужденным, с которыми велась переписка).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smtClean="0"/>
              <a:t>Координация тюремного служения на уровне Патриархии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52988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2400" smtClean="0"/>
              <a:t>Синодальный отдел по взаимодействию с вооруженными силами и пенитенциарными учреждениями под руководством прот. Дмитрия Смирнова начал реализацию программ: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ru-RU" sz="1000" smtClean="0"/>
          </a:p>
          <a:p>
            <a:pPr>
              <a:lnSpc>
                <a:spcPct val="90000"/>
              </a:lnSpc>
            </a:pPr>
            <a:r>
              <a:rPr lang="ru-RU" sz="2400" smtClean="0"/>
              <a:t>Обмен опытом (конференции и семинары);</a:t>
            </a:r>
          </a:p>
          <a:p>
            <a:pPr>
              <a:lnSpc>
                <a:spcPct val="90000"/>
              </a:lnSpc>
            </a:pPr>
            <a:r>
              <a:rPr lang="ru-RU" sz="2400" smtClean="0"/>
              <a:t>Координация помощи учреждениям ФСИН (была создана таблица координации);</a:t>
            </a:r>
          </a:p>
          <a:p>
            <a:pPr>
              <a:lnSpc>
                <a:spcPct val="90000"/>
              </a:lnSpc>
            </a:pPr>
            <a:r>
              <a:rPr lang="ru-RU" sz="2400" smtClean="0"/>
              <a:t>Распространение опыта дистанционного обучения в местах лишения свободы (при содействии ПСТГУ).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ru-RU" sz="2000" smtClean="0"/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1800" smtClean="0"/>
              <a:t>Координатор программ – Н.В. Пономарева, руководитель Центра духовной поддержки православных общин в заключении во имя прп. Ефрема Сирина при ПСТГУ</a:t>
            </a:r>
          </a:p>
          <a:p>
            <a:pPr>
              <a:lnSpc>
                <a:spcPct val="90000"/>
              </a:lnSpc>
            </a:pPr>
            <a:endParaRPr lang="ru-RU" sz="180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smtClean="0"/>
              <a:t>Подопечная колония Сестричества – ИК-3 (Костромская обл.)</a:t>
            </a:r>
            <a:r>
              <a:rPr lang="ru-RU" sz="4000" smtClean="0"/>
              <a:t> 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800" smtClean="0"/>
              <a:t>Первая встреча (2005 г.) – знакомство со служащим священником женской колонии и с руководством. Определение направлений помощи.</a:t>
            </a:r>
          </a:p>
          <a:p>
            <a:pPr>
              <a:lnSpc>
                <a:spcPct val="90000"/>
              </a:lnSpc>
            </a:pPr>
            <a:r>
              <a:rPr lang="ru-RU" sz="2800" smtClean="0"/>
              <a:t>2006 – 2010 гг. – Миссионерские поездки 3 раза в год. </a:t>
            </a:r>
          </a:p>
          <a:p>
            <a:pPr>
              <a:lnSpc>
                <a:spcPct val="90000"/>
              </a:lnSpc>
            </a:pPr>
            <a:r>
              <a:rPr lang="ru-RU" sz="2800" smtClean="0"/>
              <a:t>2010 – 2014 гг. – Миссионерско-просветительские поездки 4 раза в год. Проведение курса «Основы православного вероучения» для осужденных женщин.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План каждой поездки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989138"/>
            <a:ext cx="8229600" cy="4525962"/>
          </a:xfrm>
        </p:spPr>
        <p:txBody>
          <a:bodyPr/>
          <a:lstStyle/>
          <a:p>
            <a:r>
              <a:rPr lang="ru-RU" smtClean="0"/>
              <a:t>1-й день. Богослужение, поздравление в отрядах</a:t>
            </a:r>
          </a:p>
          <a:p>
            <a:r>
              <a:rPr lang="ru-RU" smtClean="0"/>
              <a:t>2-й день. Беседы с осужденными, занятия по курсу «Основы православного вероучения»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4"/>
          <p:cNvSpPr txBox="1">
            <a:spLocks noChangeArrowheads="1"/>
          </p:cNvSpPr>
          <p:nvPr/>
        </p:nvSpPr>
        <p:spPr bwMode="auto">
          <a:xfrm>
            <a:off x="1979613" y="260350"/>
            <a:ext cx="58086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/>
              <a:t>Богослужение в храме колонии</a:t>
            </a:r>
          </a:p>
        </p:txBody>
      </p:sp>
      <p:sp>
        <p:nvSpPr>
          <p:cNvPr id="32771" name="Text Box 7"/>
          <p:cNvSpPr txBox="1">
            <a:spLocks noChangeArrowheads="1"/>
          </p:cNvSpPr>
          <p:nvPr/>
        </p:nvSpPr>
        <p:spPr bwMode="auto">
          <a:xfrm>
            <a:off x="468313" y="4508500"/>
            <a:ext cx="4464050" cy="176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/>
              <a:t>Каждый приезд сестер милосердия проходит с участием священника. </a:t>
            </a:r>
          </a:p>
          <a:p>
            <a:r>
              <a:rPr lang="ru-RU" sz="2200"/>
              <a:t>Главная часть программы – Литургия в храме колонии.</a:t>
            </a:r>
          </a:p>
        </p:txBody>
      </p:sp>
      <p:pic>
        <p:nvPicPr>
          <p:cNvPr id="32774" name="Picture 6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850" y="836613"/>
            <a:ext cx="5113338" cy="343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75" name="Picture 7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427538" y="3213100"/>
            <a:ext cx="4413250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4"/>
          <p:cNvSpPr txBox="1">
            <a:spLocks noChangeArrowheads="1"/>
          </p:cNvSpPr>
          <p:nvPr/>
        </p:nvSpPr>
        <p:spPr bwMode="auto">
          <a:xfrm>
            <a:off x="971550" y="5661025"/>
            <a:ext cx="7993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/>
              <a:t>Крестный ход. </a:t>
            </a:r>
          </a:p>
        </p:txBody>
      </p:sp>
      <p:pic>
        <p:nvPicPr>
          <p:cNvPr id="33795" name="Picture 5" descr="DSC_01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452438"/>
            <a:ext cx="6913563" cy="465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 descr="DSC_01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549275"/>
            <a:ext cx="7489825" cy="503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Text Box 5"/>
          <p:cNvSpPr txBox="1">
            <a:spLocks noChangeArrowheads="1"/>
          </p:cNvSpPr>
          <p:nvPr/>
        </p:nvSpPr>
        <p:spPr bwMode="auto">
          <a:xfrm>
            <a:off x="4067175" y="5949950"/>
            <a:ext cx="1774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Крестный ход.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8" name="Picture 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84213" y="1341438"/>
            <a:ext cx="5183187" cy="345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2949" name="Text Box 5"/>
          <p:cNvSpPr txBox="1">
            <a:spLocks noChangeArrowheads="1"/>
          </p:cNvSpPr>
          <p:nvPr/>
        </p:nvSpPr>
        <p:spPr bwMode="auto">
          <a:xfrm>
            <a:off x="1079500" y="279400"/>
            <a:ext cx="73771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400" b="1"/>
              <a:t>Поздравления с православными праздниками </a:t>
            </a:r>
          </a:p>
          <a:p>
            <a:pPr algn="ctr"/>
            <a:r>
              <a:rPr lang="ru-RU" sz="2400" b="1"/>
              <a:t>в тюремном храме</a:t>
            </a:r>
          </a:p>
        </p:txBody>
      </p:sp>
      <p:pic>
        <p:nvPicPr>
          <p:cNvPr id="82952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9700" y="3860800"/>
            <a:ext cx="3467100" cy="260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2953" name="Rectangle 9"/>
          <p:cNvSpPr>
            <a:spLocks noChangeArrowheads="1"/>
          </p:cNvSpPr>
          <p:nvPr/>
        </p:nvSpPr>
        <p:spPr bwMode="auto">
          <a:xfrm>
            <a:off x="971550" y="5300663"/>
            <a:ext cx="3716338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После службы </a:t>
            </a:r>
          </a:p>
          <a:p>
            <a:r>
              <a:rPr lang="ru-RU"/>
              <a:t>каждая участница богослужения </a:t>
            </a:r>
          </a:p>
          <a:p>
            <a:r>
              <a:rPr lang="ru-RU"/>
              <a:t>получает подарок.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8"/>
          <p:cNvSpPr txBox="1">
            <a:spLocks noChangeArrowheads="1"/>
          </p:cNvSpPr>
          <p:nvPr/>
        </p:nvSpPr>
        <p:spPr bwMode="auto">
          <a:xfrm>
            <a:off x="1979613" y="333375"/>
            <a:ext cx="46148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/>
              <a:t>Поздравления в отрядах</a:t>
            </a:r>
          </a:p>
        </p:txBody>
      </p:sp>
      <p:sp>
        <p:nvSpPr>
          <p:cNvPr id="35845" name="Text Box 12"/>
          <p:cNvSpPr txBox="1">
            <a:spLocks noChangeArrowheads="1"/>
          </p:cNvSpPr>
          <p:nvPr/>
        </p:nvSpPr>
        <p:spPr bwMode="auto">
          <a:xfrm>
            <a:off x="684213" y="4665663"/>
            <a:ext cx="4730750" cy="219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Затем сестры вместе со священником обходят все отряды и дарят пасхальные и рождественские подарки всем без исключения.</a:t>
            </a:r>
            <a:r>
              <a:rPr lang="ru-RU"/>
              <a:t> </a:t>
            </a:r>
          </a:p>
          <a:p>
            <a:endParaRPr lang="ru-RU"/>
          </a:p>
        </p:txBody>
      </p:sp>
      <p:sp>
        <p:nvSpPr>
          <p:cNvPr id="35847" name="Text Box 15"/>
          <p:cNvSpPr txBox="1">
            <a:spLocks noChangeArrowheads="1"/>
          </p:cNvSpPr>
          <p:nvPr/>
        </p:nvSpPr>
        <p:spPr bwMode="auto">
          <a:xfrm>
            <a:off x="5364163" y="6092825"/>
            <a:ext cx="34401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i="1"/>
              <a:t>В жилых помещениях колонии</a:t>
            </a:r>
          </a:p>
        </p:txBody>
      </p:sp>
      <p:pic>
        <p:nvPicPr>
          <p:cNvPr id="35849" name="Picture 9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27088" y="981075"/>
            <a:ext cx="3960812" cy="297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50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625" y="1196975"/>
            <a:ext cx="2890838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51" name="Picture 11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508625" y="3789363"/>
            <a:ext cx="2967038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Rectangle 4"/>
          <p:cNvSpPr>
            <a:spLocks noChangeArrowheads="1"/>
          </p:cNvSpPr>
          <p:nvPr/>
        </p:nvSpPr>
        <p:spPr bwMode="auto">
          <a:xfrm>
            <a:off x="1547813" y="5589588"/>
            <a:ext cx="56927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Число слушателей составляет от 30 до 70 человек.</a:t>
            </a:r>
          </a:p>
        </p:txBody>
      </p:sp>
      <p:pic>
        <p:nvPicPr>
          <p:cNvPr id="81926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1268413"/>
            <a:ext cx="6049962" cy="403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1927" name="Rectangle 7"/>
          <p:cNvSpPr>
            <a:spLocks noChangeArrowheads="1"/>
          </p:cNvSpPr>
          <p:nvPr/>
        </p:nvSpPr>
        <p:spPr bwMode="auto">
          <a:xfrm>
            <a:off x="2484438" y="404813"/>
            <a:ext cx="46101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/>
              <a:t>Катехизаторские беседы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6"/>
          <p:cNvSpPr txBox="1">
            <a:spLocks noChangeArrowheads="1"/>
          </p:cNvSpPr>
          <p:nvPr/>
        </p:nvSpPr>
        <p:spPr bwMode="auto">
          <a:xfrm>
            <a:off x="1979613" y="404813"/>
            <a:ext cx="60166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/>
              <a:t>Обучение основам Православия</a:t>
            </a:r>
          </a:p>
        </p:txBody>
      </p:sp>
      <p:sp>
        <p:nvSpPr>
          <p:cNvPr id="36868" name="Text Box 8"/>
          <p:cNvSpPr txBox="1">
            <a:spLocks noChangeArrowheads="1"/>
          </p:cNvSpPr>
          <p:nvPr/>
        </p:nvSpPr>
        <p:spPr bwMode="auto">
          <a:xfrm>
            <a:off x="4427538" y="1341438"/>
            <a:ext cx="4556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/>
          </a:p>
        </p:txBody>
      </p:sp>
      <p:sp>
        <p:nvSpPr>
          <p:cNvPr id="36869" name="Text Box 9"/>
          <p:cNvSpPr txBox="1">
            <a:spLocks noChangeArrowheads="1"/>
          </p:cNvSpPr>
          <p:nvPr/>
        </p:nvSpPr>
        <p:spPr bwMode="auto">
          <a:xfrm>
            <a:off x="468313" y="5300663"/>
            <a:ext cx="8424862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Для желающих с 2010 г. проводится дистанционное обучение по курсу «Основы православного вероучения». </a:t>
            </a:r>
          </a:p>
          <a:p>
            <a:r>
              <a:rPr lang="ru-RU" sz="2400"/>
              <a:t>Курс рекомендован Синодальным отделом.</a:t>
            </a:r>
          </a:p>
        </p:txBody>
      </p:sp>
      <p:pic>
        <p:nvPicPr>
          <p:cNvPr id="36875" name="Picture 1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500563" y="2636838"/>
            <a:ext cx="3959225" cy="263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76" name="Picture 1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55650" y="1052513"/>
            <a:ext cx="4103688" cy="275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8" name="Picture 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84213" y="404813"/>
            <a:ext cx="7802562" cy="520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7829" name="Text Box 5"/>
          <p:cNvSpPr txBox="1">
            <a:spLocks noChangeArrowheads="1"/>
          </p:cNvSpPr>
          <p:nvPr/>
        </p:nvSpPr>
        <p:spPr bwMode="auto">
          <a:xfrm>
            <a:off x="1116013" y="5805488"/>
            <a:ext cx="7221537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/>
              <a:t>1 июля 2012 г. Первый выпуск курса </a:t>
            </a:r>
          </a:p>
          <a:p>
            <a:pPr algn="ctr"/>
            <a:r>
              <a:rPr lang="ru-RU"/>
              <a:t>«Основы православного вероучения» в ИК-3. </a:t>
            </a:r>
          </a:p>
          <a:p>
            <a:pPr algn="ctr"/>
            <a:r>
              <a:rPr lang="ru-RU"/>
              <a:t>Сертификаты получили 7 человек.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3" name="AutoShape 5" descr="umf1"/>
          <p:cNvSpPr>
            <a:spLocks noChangeAspect="1" noChangeArrowheads="1"/>
          </p:cNvSpPr>
          <p:nvPr/>
        </p:nvSpPr>
        <p:spPr bwMode="auto">
          <a:xfrm>
            <a:off x="2047875" y="2009775"/>
            <a:ext cx="5048250" cy="2838450"/>
          </a:xfrm>
          <a:prstGeom prst="rect">
            <a:avLst/>
          </a:prstGeom>
          <a:noFill/>
        </p:spPr>
        <p:txBody>
          <a:bodyPr/>
          <a:lstStyle/>
          <a:p>
            <a:endParaRPr lang="ru-RU"/>
          </a:p>
        </p:txBody>
      </p:sp>
      <p:pic>
        <p:nvPicPr>
          <p:cNvPr id="78855" name="Picture 7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43213" y="2420938"/>
            <a:ext cx="5761037" cy="324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8856" name="Rectangle 8"/>
          <p:cNvSpPr>
            <a:spLocks noChangeArrowheads="1"/>
          </p:cNvSpPr>
          <p:nvPr/>
        </p:nvSpPr>
        <p:spPr bwMode="auto">
          <a:xfrm>
            <a:off x="2051050" y="5805488"/>
            <a:ext cx="51165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/>
              <a:t>6 июля 2014 г. Второй выпуск курса в ИК-3. </a:t>
            </a:r>
          </a:p>
          <a:p>
            <a:pPr algn="ctr" eaLnBrk="0" hangingPunct="0"/>
            <a:r>
              <a:rPr lang="ru-RU"/>
              <a:t>Сертификаты  были выданы 14-ти женщинам.</a:t>
            </a:r>
          </a:p>
        </p:txBody>
      </p:sp>
      <p:sp>
        <p:nvSpPr>
          <p:cNvPr id="78858" name="AutoShape 10" descr="umf1"/>
          <p:cNvSpPr>
            <a:spLocks noChangeAspect="1" noChangeArrowheads="1"/>
          </p:cNvSpPr>
          <p:nvPr/>
        </p:nvSpPr>
        <p:spPr bwMode="auto">
          <a:xfrm>
            <a:off x="2047875" y="2009775"/>
            <a:ext cx="5048250" cy="2838450"/>
          </a:xfrm>
          <a:prstGeom prst="rect">
            <a:avLst/>
          </a:prstGeom>
          <a:noFill/>
        </p:spPr>
        <p:txBody>
          <a:bodyPr/>
          <a:lstStyle/>
          <a:p>
            <a:endParaRPr lang="ru-RU"/>
          </a:p>
        </p:txBody>
      </p:sp>
      <p:pic>
        <p:nvPicPr>
          <p:cNvPr id="78859" name="Picture 1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68313" y="404813"/>
            <a:ext cx="4608512" cy="259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00" name="Picture 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211638" y="3357563"/>
            <a:ext cx="4508500" cy="299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0902" name="Picture 6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23850" y="1484313"/>
            <a:ext cx="4392613" cy="247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0903" name="Rectangle 7"/>
          <p:cNvSpPr>
            <a:spLocks noChangeArrowheads="1"/>
          </p:cNvSpPr>
          <p:nvPr/>
        </p:nvSpPr>
        <p:spPr bwMode="auto">
          <a:xfrm>
            <a:off x="1835150" y="344488"/>
            <a:ext cx="605313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hangingPunct="0"/>
            <a:r>
              <a:rPr lang="ru-RU" sz="2200"/>
              <a:t>Октябрь 2014 г. Набор на обучение по курсу </a:t>
            </a:r>
          </a:p>
          <a:p>
            <a:pPr eaLnBrk="0" hangingPunct="0"/>
            <a:r>
              <a:rPr lang="ru-RU" sz="2200"/>
              <a:t>«Основы православного вероучения»</a:t>
            </a:r>
            <a:r>
              <a:rPr lang="ru-RU"/>
              <a:t> </a:t>
            </a:r>
          </a:p>
        </p:txBody>
      </p:sp>
      <p:sp>
        <p:nvSpPr>
          <p:cNvPr id="80904" name="Text Box 8"/>
          <p:cNvSpPr txBox="1">
            <a:spLocks noChangeArrowheads="1"/>
          </p:cNvSpPr>
          <p:nvPr/>
        </p:nvSpPr>
        <p:spPr bwMode="auto">
          <a:xfrm>
            <a:off x="5219700" y="1844675"/>
            <a:ext cx="30003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В ИК-3 было получено </a:t>
            </a:r>
          </a:p>
          <a:p>
            <a:r>
              <a:rPr lang="ru-RU"/>
              <a:t>41 заявление на обучение</a:t>
            </a:r>
          </a:p>
        </p:txBody>
      </p:sp>
      <p:sp>
        <p:nvSpPr>
          <p:cNvPr id="80905" name="Text Box 9"/>
          <p:cNvSpPr txBox="1">
            <a:spLocks noChangeArrowheads="1"/>
          </p:cNvSpPr>
          <p:nvPr/>
        </p:nvSpPr>
        <p:spPr bwMode="auto">
          <a:xfrm>
            <a:off x="468313" y="4868863"/>
            <a:ext cx="36290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В ИК-8 оказалось 27 желающих </a:t>
            </a:r>
          </a:p>
          <a:p>
            <a:r>
              <a:rPr lang="ru-RU"/>
              <a:t>обучаться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858962"/>
          </a:xfrm>
        </p:spPr>
        <p:txBody>
          <a:bodyPr/>
          <a:lstStyle/>
          <a:p>
            <a:r>
              <a:rPr lang="ru-RU" sz="3200" smtClean="0"/>
              <a:t>Синодальный отдела Московского Патриархата по тюремному служению </a:t>
            </a:r>
            <a:endParaRPr lang="ru-RU" b="1" smtClean="0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229600" cy="3992563"/>
          </a:xfrm>
        </p:spPr>
        <p:txBody>
          <a:bodyPr/>
          <a:lstStyle/>
          <a:p>
            <a:endParaRPr lang="ru-RU" sz="2000" smtClean="0"/>
          </a:p>
          <a:p>
            <a:r>
              <a:rPr lang="ru-RU" sz="2400" smtClean="0"/>
              <a:t>Сайт Отдела: </a:t>
            </a:r>
            <a:r>
              <a:rPr lang="ru-RU" sz="2400" smtClean="0">
                <a:hlinkClick r:id="rId2"/>
              </a:rPr>
              <a:t>http://anastasia-uz.ru</a:t>
            </a:r>
            <a:endParaRPr lang="ru-RU" sz="2400" smtClean="0"/>
          </a:p>
          <a:p>
            <a:r>
              <a:rPr lang="ru-RU" sz="2400" smtClean="0"/>
              <a:t>Сайт Центра духовной поддержки православных общин в заключении во имя прп. Ефрема Сирина при ПСТГУ </a:t>
            </a:r>
            <a:r>
              <a:rPr lang="ru-RU" sz="2400" smtClean="0">
                <a:hlinkClick r:id="rId3"/>
              </a:rPr>
              <a:t>http://4prison.ru</a:t>
            </a:r>
            <a:r>
              <a:rPr lang="ru-RU" sz="2400" smtClean="0"/>
              <a:t> (методические материалы – в разделе «Обучение»)</a:t>
            </a:r>
          </a:p>
          <a:p>
            <a:endParaRPr lang="ru-RU" sz="240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549275"/>
            <a:ext cx="8229600" cy="1800225"/>
          </a:xfrm>
        </p:spPr>
        <p:txBody>
          <a:bodyPr/>
          <a:lstStyle/>
          <a:p>
            <a:pPr eaLnBrk="1" hangingPunct="1">
              <a:lnSpc>
                <a:spcPct val="60000"/>
              </a:lnSpc>
            </a:pPr>
            <a:r>
              <a:rPr lang="ru-RU" sz="3200" b="1" smtClean="0"/>
              <a:t>Община сестер милосердия во имя </a:t>
            </a:r>
            <a:br>
              <a:rPr lang="ru-RU" sz="3200" b="1" smtClean="0"/>
            </a:br>
            <a:r>
              <a:rPr lang="ru-RU" sz="3200" b="1" smtClean="0"/>
              <a:t>Казанской иконы Божией Матери</a:t>
            </a:r>
            <a:r>
              <a:rPr lang="ru-RU" smtClean="0">
                <a:latin typeface="Cambria" pitchFamily="18" charset="0"/>
              </a:rPr>
              <a:t> 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2492375"/>
            <a:ext cx="8064500" cy="35290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800" b="1" smtClean="0"/>
              <a:t>Адрес:</a:t>
            </a:r>
            <a:r>
              <a:rPr lang="ru-RU" sz="2800" smtClean="0"/>
              <a:t> 125047, г. Москва, ул. 2-я Тверская-Ямская, д. 52 (подворье Валаамского монастыря) 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b="1" smtClean="0"/>
              <a:t>Председатель Общины</a:t>
            </a:r>
            <a:r>
              <a:rPr lang="ru-RU" sz="2800" smtClean="0"/>
              <a:t> – Людмила Федоровна Худоярова </a:t>
            </a:r>
          </a:p>
          <a:p>
            <a:pPr>
              <a:lnSpc>
                <a:spcPct val="90000"/>
              </a:lnSpc>
            </a:pPr>
            <a:r>
              <a:rPr lang="ru-RU" sz="2800" b="1" smtClean="0"/>
              <a:t>Телефон/факс: </a:t>
            </a:r>
            <a:r>
              <a:rPr lang="ru-RU" sz="2800" smtClean="0"/>
              <a:t>(499) 250-87-64</a:t>
            </a:r>
            <a:endParaRPr lang="en-US" sz="2800" b="1" smtClean="0"/>
          </a:p>
          <a:p>
            <a:pPr>
              <a:lnSpc>
                <a:spcPct val="90000"/>
              </a:lnSpc>
            </a:pPr>
            <a:r>
              <a:rPr lang="en-US" sz="2800" b="1" smtClean="0"/>
              <a:t>E-mail: </a:t>
            </a:r>
            <a:r>
              <a:rPr lang="en-US" sz="2800" smtClean="0"/>
              <a:t>s.miloserdie@mail.ru</a:t>
            </a:r>
            <a:endParaRPr lang="ru-RU" sz="2800" smtClean="0"/>
          </a:p>
          <a:p>
            <a:pPr>
              <a:lnSpc>
                <a:spcPct val="90000"/>
              </a:lnSpc>
            </a:pPr>
            <a:r>
              <a:rPr lang="ru-RU" sz="2800" b="1" smtClean="0"/>
              <a:t>Сайт: </a:t>
            </a:r>
            <a:r>
              <a:rPr lang="ru-RU" sz="2800" smtClean="0"/>
              <a:t>сестричество.рф</a:t>
            </a:r>
            <a:r>
              <a:rPr lang="en-US" sz="2800" smtClean="0"/>
              <a:t> </a:t>
            </a:r>
          </a:p>
          <a:p>
            <a:pPr>
              <a:lnSpc>
                <a:spcPct val="90000"/>
              </a:lnSpc>
            </a:pPr>
            <a:endParaRPr lang="ru-RU" sz="280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Studio</Template>
  <TotalTime>1464</TotalTime>
  <Words>593</Words>
  <Application>Microsoft Office PowerPoint</Application>
  <PresentationFormat>Экран (4:3)</PresentationFormat>
  <Paragraphs>78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Calibri</vt:lpstr>
      <vt:lpstr>Arial Unicode MS</vt:lpstr>
      <vt:lpstr>Cambria</vt:lpstr>
      <vt:lpstr>Оформление по умолчанию</vt:lpstr>
      <vt:lpstr>Слайд 1</vt:lpstr>
      <vt:lpstr>Община сестер милосердия</vt:lpstr>
      <vt:lpstr>Слайд 3</vt:lpstr>
      <vt:lpstr>Направления деятельности Сестричества:</vt:lpstr>
      <vt:lpstr>Начало тюремного служения в сестричестве (нач. 2000-х гг.)</vt:lpstr>
      <vt:lpstr>Координация тюремного служения на уровне Патриархии</vt:lpstr>
      <vt:lpstr>Подопечная колония Сестричества – ИК-3 (Костромская обл.) </vt:lpstr>
      <vt:lpstr>План каждой поездки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Синодальный отдела Московского Патриархата по тюремному служению </vt:lpstr>
      <vt:lpstr>Община сестер милосердия во имя  Казанской иконы Божией Матери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Опыт организации сестричества милосердия</dc:title>
  <dc:creator>Полина</dc:creator>
  <cp:lastModifiedBy>ikulikov</cp:lastModifiedBy>
  <cp:revision>37</cp:revision>
  <dcterms:created xsi:type="dcterms:W3CDTF">2011-04-14T05:52:05Z</dcterms:created>
  <dcterms:modified xsi:type="dcterms:W3CDTF">2014-11-27T08:02:28Z</dcterms:modified>
</cp:coreProperties>
</file>