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0" r:id="rId2"/>
    <p:sldId id="281" r:id="rId3"/>
    <p:sldId id="283" r:id="rId4"/>
    <p:sldId id="284" r:id="rId5"/>
    <p:sldId id="285" r:id="rId6"/>
    <p:sldId id="286" r:id="rId7"/>
    <p:sldId id="287" r:id="rId8"/>
    <p:sldId id="290" r:id="rId9"/>
    <p:sldId id="291" r:id="rId10"/>
    <p:sldId id="271" r:id="rId11"/>
    <p:sldId id="272" r:id="rId12"/>
    <p:sldId id="278" r:id="rId13"/>
    <p:sldId id="275" r:id="rId14"/>
    <p:sldId id="280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6186-6D13-4E01-9DB3-818994874B7C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8FA8-8433-462C-BF94-FC3E7CCA1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34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8FA8-8433-462C-BF94-FC3E7CCA19C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516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B29E7F4-1A44-4C92-87A8-ED0055616734}" type="datetimeFigureOut">
              <a:rPr lang="ru-RU" smtClean="0"/>
              <a:t>24.11.2014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source=wiz&amp;uinfo=ww-1226-wh-612-fw-1001-fh-448-pd-1.100000023841858&amp;p=16&amp;text=%D0%B1%D0%B5%D1%80%D0%B5%D0%BC%D0%B5%D0%BD%D0%BD%D0%B0%D1%8F%20%D0%B4%D0%B5%D0%B2%D1%83%D1%88%D0%BA%D0%B0&amp;noreask=1&amp;pos=491&amp;rpt=simage&amp;lr=213&amp;img_url=http://platform.ak.fbcdn.net/www/app_full_proxy.php?app=9953271133&amp;v=1&amp;size=z&amp;cksum=fcc2011e6a9730b70ec7aed5e4ef38d0&amp;src=http://www.healthnowmedical.com/wp-content/uploads/2012/09/pregnant_video.jp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1%D0%B5%D1%81%D0%B5%D0%B4%D0%B0%20%D1%81%20%D0%BF%D1%81%D0%B8%D1%85%D0%BE%D0%BB%D0%BE%D0%B3%D0%BE%D0%BC&amp;img_url=http://www.omgpu.ru/projects/career-guidance/pictures/consult.jpg&amp;pos=0&amp;rpt=simage&amp;lr=213&amp;noreask=1&amp;source=wiz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16832"/>
            <a:ext cx="5455975" cy="436478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0301" y="685800"/>
            <a:ext cx="7772400" cy="941463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помощи беременным </a:t>
            </a:r>
            <a:b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молодым мамам</a:t>
            </a:r>
            <a:endParaRPr lang="ru-RU" sz="2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14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2923228" y="332656"/>
            <a:ext cx="447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>
              <a:buNone/>
            </a:pPr>
            <a:r>
              <a:rPr lang="ru-RU" sz="2400" b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 проблемы</a:t>
            </a:r>
            <a:endParaRPr lang="ru-RU" sz="2400" b="1" kern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72547" y="980728"/>
            <a:ext cx="79714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мире по уровню абортов на душу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Абортом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именуют любое искусственное прерывание беременности.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Аборт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несет в себе серьезные физиологические, психологические и духовные последствия для женщины, для ребенка же – это смерть. </a:t>
            </a:r>
          </a:p>
          <a:p>
            <a:pPr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сути, Россия – единственная страна мира, где до недавнего времени количество абортов превышало количество рождений.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3851" y="4116080"/>
            <a:ext cx="7529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решаются на аборт,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попав в трудную жизненную ситуацию. </a:t>
            </a:r>
          </a:p>
        </p:txBody>
      </p:sp>
      <p:pic>
        <p:nvPicPr>
          <p:cNvPr id="6" name="Picture 5" descr="C:\Users\MStudinikina\Desktop\Фото абортов\iNZUQZ6O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273" y="4581128"/>
            <a:ext cx="2736304" cy="204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65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2973164" y="476672"/>
            <a:ext cx="4061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>
              <a:buNone/>
            </a:pPr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 проблемы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632" y="1124744"/>
            <a:ext cx="7147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статистике  Россия на сегодняшний день занимает: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первых мест по уровню разводов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количество распадающихся семей в России почти в 2 раза выше, чем в странах Западной Европы. По оценкам российских экспертов, от 60 до 70% браков распадаются.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детей рождены вне брака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 1989 г. доля внебрачных детей более чем удвоилась – с 14 до 30%. При этом у матерей до 20 лет она еще выше – 45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0514" y="3573016"/>
            <a:ext cx="59883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острая социальная потребность в комплексной адресной поддержке беременных женщин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семей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находящихся в трудной жизненной ситуации и стоящих в связи с этим перед выбором сохранения или прерывания беременности, а также отказа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новорожденного, а также комплексной поддержки семьи.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http://www.uaua.info/pictures/news/f8/1a87/cropr_300x300/f81a878a1ef1deed3980ae8255b3a54a513709600c73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42" y="4077072"/>
            <a:ext cx="1673517" cy="167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2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2051720" y="476672"/>
            <a:ext cx="5439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 algn="ctr">
              <a:buNone/>
            </a:pPr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целевые группы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21355" y="1196752"/>
            <a:ext cx="4536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- это беременные женщины, стоящие на грани совершения аборта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7675" indent="-285750">
              <a:buFont typeface="Arial" panose="020B0604020202020204" pitchFamily="34" charset="0"/>
              <a:buChar char="•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952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Одинокие матери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детьми, то есть женщины, попавшие в тяжелую жизненную ситуацию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(отсутствие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со стороны отца ребенка и родственников, материальная необеспеченность, депрессия и т.п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lvl="0" indent="-355600">
              <a:buFont typeface="Arial" panose="020B0604020202020204" pitchFamily="34" charset="0"/>
              <a:buChar char="•"/>
              <a:tabLst>
                <a:tab pos="6100763" algn="l"/>
              </a:tabLs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 и многодетные </a:t>
            </a:r>
          </a:p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- одиночки, находящиеся в крайне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стесненном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cs413131.vk.me/v413131179/3ad0/yLNABHsqhT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2"/>
          <a:stretch/>
        </p:blipFill>
        <p:spPr bwMode="auto">
          <a:xfrm>
            <a:off x="1277940" y="1844035"/>
            <a:ext cx="2843415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Studinikina\Desktop\Помощь беременным\Разное\Помощь семье\ЦЗМ\snapshot20130311135946.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/>
          <a:stretch/>
        </p:blipFill>
        <p:spPr bwMode="auto">
          <a:xfrm>
            <a:off x="7372236" y="5157192"/>
            <a:ext cx="1651255" cy="156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6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8081" y="1556792"/>
            <a:ext cx="792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материально-вещевой и </a:t>
            </a:r>
          </a:p>
          <a:p>
            <a:pPr>
              <a:lnSpc>
                <a:spcPct val="150000"/>
              </a:lnSpc>
            </a:pPr>
            <a:r>
              <a:rPr lang="ru-RU" b="1" kern="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продуктовой </a:t>
            </a: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b="1" kern="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5560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помощь </a:t>
            </a:r>
          </a:p>
          <a:p>
            <a:pPr>
              <a:lnSpc>
                <a:spcPct val="150000"/>
              </a:lnSpc>
            </a:pP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(оказание юридической, психологической и </a:t>
            </a:r>
          </a:p>
          <a:p>
            <a:pPr>
              <a:lnSpc>
                <a:spcPct val="150000"/>
              </a:lnSpc>
            </a:pP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помощи).</a:t>
            </a:r>
          </a:p>
          <a:p>
            <a:pPr marL="35560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</a:t>
            </a: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информационная поддержка. </a:t>
            </a:r>
          </a:p>
          <a:p>
            <a:pPr marL="355600" lvl="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школы или курсов для беременных.</a:t>
            </a:r>
          </a:p>
          <a:p>
            <a:pPr marL="35560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молебнов для беременных,                                        молебнов о даровании детей и духовная помощь.</a:t>
            </a:r>
          </a:p>
          <a:p>
            <a:pPr marL="35560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приюта временного пребывания.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629495" y="390838"/>
            <a:ext cx="8352928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Виды помощи кризисным беременным </a:t>
            </a:r>
            <a:b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молодым матерям</a:t>
            </a:r>
          </a:p>
        </p:txBody>
      </p:sp>
      <p:pic>
        <p:nvPicPr>
          <p:cNvPr id="5122" name="Picture 2" descr="C:\Users\MStudinikina\Desktop\Помощь беременным\Разное\Помощь семье\ЦЗМ\помощь-мамам-239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889" y="1052736"/>
            <a:ext cx="229465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24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952366" y="428498"/>
            <a:ext cx="4896544" cy="2585323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материально-вещевой </a:t>
            </a:r>
            <a:endParaRPr lang="ru-RU" sz="2400" kern="0" dirty="0" smtClean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продуктовой </a:t>
            </a: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помощи </a:t>
            </a:r>
            <a:r>
              <a:rPr lang="ru-RU" sz="2400" kern="0" dirty="0" smtClean="0"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lang="ru-RU" sz="1800" kern="0" dirty="0"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помощь предметами первой необходимости: детскими колясками, кроватками, памперсами, дет. вещами, гигиеническими средствами по уходу за новорожденными. </a:t>
            </a:r>
          </a:p>
          <a:p>
            <a:pPr marL="0" indent="0" algn="ctr">
              <a:buNone/>
            </a:pPr>
            <a:endParaRPr lang="ru-RU" sz="1800" kern="0" dirty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148" name="Picture 4" descr="C:\Users\MStudinikina\Desktop\Наши фото\Повседневная жизнь центра\DSC005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06" y="548680"/>
            <a:ext cx="2948993" cy="196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3486484" y="2984370"/>
            <a:ext cx="5331032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Консультационная помощь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3870" y="4596352"/>
            <a:ext cx="2124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Юриста / социального работника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148064" y="3573016"/>
            <a:ext cx="288032" cy="1024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236592" y="3550460"/>
            <a:ext cx="468052" cy="9354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2" descr="http://www.adzinstva.by/wp-content/uploads/2011/02/ab-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67557"/>
            <a:ext cx="2933281" cy="219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067944" y="477061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77133" y="558354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6349241" y="3573016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11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56093" y="980728"/>
            <a:ext cx="49685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помощи подразумевает создание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просветительскими материалами об аборте, о радости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материнства или распространение просветительских материалов, 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размещение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материалов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телефонами, которые могут быть полезны беременным женщинам и матерям с детьми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акций с целью привлечения общественного внимания к проблеме абортов.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741017" y="332654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Просветительская и информационная поддержка</a:t>
            </a:r>
          </a:p>
        </p:txBody>
      </p:sp>
      <p:pic>
        <p:nvPicPr>
          <p:cNvPr id="9220" name="Picture 4" descr="http://cs10139.vk.me/u31079947/135410920/y_e06a49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870" y="1545127"/>
            <a:ext cx="2886075" cy="43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cs407317.vk.me/v407317751/60a/4R5jcpaXBm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21" y="4797152"/>
            <a:ext cx="3550854" cy="177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02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781888" y="297378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школы или курсов для беременных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888" y="3429000"/>
            <a:ext cx="829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курсах молодые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принявшие решение о рождении ребенка в неполной семье,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 том, как правильно заботиться о себе в период беременности, как подготовиться к родам, получат навыки обращения с ребенком.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9960" y="4826769"/>
            <a:ext cx="804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на курсах ведут акушер — гинеколог, перинатальный психолог, а 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неонатолог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детский психолог.  </a:t>
            </a:r>
          </a:p>
        </p:txBody>
      </p:sp>
      <p:pic>
        <p:nvPicPr>
          <p:cNvPr id="13313" name="Picture 1" descr="C:\Users\MStudinikina\Desktop\shapka_2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177" y="980728"/>
            <a:ext cx="5596349" cy="202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01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4"/>
          <p:cNvSpPr txBox="1">
            <a:spLocks/>
          </p:cNvSpPr>
          <p:nvPr/>
        </p:nvSpPr>
        <p:spPr>
          <a:xfrm>
            <a:off x="611560" y="1663109"/>
            <a:ext cx="4032448" cy="1938992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Молебны </a:t>
            </a:r>
            <a:endParaRPr lang="ru-RU" sz="2400" kern="0" dirty="0" smtClean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беременных, </a:t>
            </a:r>
            <a:endParaRPr lang="ru-RU" sz="2400" kern="0" dirty="0" smtClean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молебны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 даровании </a:t>
            </a:r>
            <a:endParaRPr lang="ru-RU" sz="2400" kern="0" dirty="0" smtClean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детей </a:t>
            </a:r>
          </a:p>
          <a:p>
            <a:pPr marL="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духовная </a:t>
            </a: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помощь</a:t>
            </a:r>
            <a:endParaRPr lang="ru-RU" sz="2400" kern="0" dirty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4517"/>
            <a:ext cx="4680520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089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1835696" y="742287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 комплексной помощи с приютом </a:t>
            </a:r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временного пребывания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1257" y="4005064"/>
            <a:ext cx="716522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Конкретная цель: </a:t>
            </a:r>
          </a:p>
          <a:p>
            <a:pPr algn="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беременным женщинам и </a:t>
            </a:r>
          </a:p>
          <a:p>
            <a:pPr algn="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матерям с детьми в преодолении </a:t>
            </a:r>
          </a:p>
          <a:p>
            <a:pPr algn="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трудной жизненной ситуации. </a:t>
            </a: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Рисунок 8" descr="http://old.diaconia.ru/images/news/2012-02-08-dom/2012-02-08-dom-komnat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131" y="1641520"/>
            <a:ext cx="2419350" cy="181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22-е здание\Desktop\Наши фото\Повседневная жизнь центра\Наша жизнь\P102032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9" t="6490" r="20353"/>
          <a:stretch/>
        </p:blipFill>
        <p:spPr bwMode="auto">
          <a:xfrm>
            <a:off x="2555776" y="4221088"/>
            <a:ext cx="2232248" cy="2011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F:\DCIM\104_PANA\P10408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2" t="18030" r="12122"/>
          <a:stretch/>
        </p:blipFill>
        <p:spPr bwMode="auto">
          <a:xfrm>
            <a:off x="1403648" y="3577960"/>
            <a:ext cx="1311220" cy="21301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393769" y="1641520"/>
            <a:ext cx="51125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Долгосрочная цель: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числа абортов в России и увеличение рождаемости, укрепление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семьи и статуса материнства в общественном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сознании, формирование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деторождения </a:t>
            </a:r>
          </a:p>
          <a:p>
            <a:pPr algn="r"/>
            <a:endParaRPr lang="ru-RU" sz="20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70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5120" y="836712"/>
            <a:ext cx="7560840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Комплексная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социально-психологическая помощь матерям с детьми и беременным женщинам, оказавшимся в трудной жизненной ситуации: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и духовная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поддержка;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консультирование;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специалиста по социальной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работе;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гуманитарная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помощь;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приюта временного проживания.</a:t>
            </a:r>
          </a:p>
          <a:p>
            <a:endParaRPr lang="ru-RU" sz="17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8" descr="C:\Users\22-е здание\Desktop\Наши фото\4 поток\Девочки 4 потока\P10308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3"/>
          <a:stretch>
            <a:fillRect/>
          </a:stretch>
        </p:blipFill>
        <p:spPr bwMode="auto">
          <a:xfrm>
            <a:off x="6369064" y="2564904"/>
            <a:ext cx="2520280" cy="231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F:\DCIM\104_PANA\P104085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4" r="18206"/>
          <a:stretch/>
        </p:blipFill>
        <p:spPr bwMode="auto">
          <a:xfrm>
            <a:off x="4000991" y="3791356"/>
            <a:ext cx="2346101" cy="23213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 descr="C:\Users\22-е здание\Desktop\Наши фото\5 поток\P104029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t="24583" r="10268"/>
          <a:stretch/>
        </p:blipFill>
        <p:spPr bwMode="auto">
          <a:xfrm>
            <a:off x="1115615" y="4520825"/>
            <a:ext cx="2885375" cy="186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40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9429" y="869635"/>
            <a:ext cx="5106447" cy="1695269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</a:t>
            </a:r>
            <a:r>
              <a:rPr lang="ru-RU" sz="18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временного пребывания </a:t>
            </a: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рассчитан на единовременное проживание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женщин с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детей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выполняет следующие задачи:</a:t>
            </a:r>
          </a:p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43808" y="6395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F:\DCIM\104_PANA\P10409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89" y="836712"/>
            <a:ext cx="2664295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22-е здание\Desktop\Наши фото\5 поток\P104048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t="16015" r="9767" b="4819"/>
          <a:stretch/>
        </p:blipFill>
        <p:spPr bwMode="auto">
          <a:xfrm>
            <a:off x="5963668" y="4581128"/>
            <a:ext cx="3024336" cy="20987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Объект 3"/>
          <p:cNvSpPr>
            <a:spLocks noGrp="1"/>
          </p:cNvSpPr>
          <p:nvPr>
            <p:ph sz="half" idx="2"/>
          </p:nvPr>
        </p:nvSpPr>
        <p:spPr>
          <a:xfrm>
            <a:off x="1026846" y="2348880"/>
            <a:ext cx="6929530" cy="2232248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временного места для проживания матери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ребенком или беременной женщине в кризисной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ситуации;</a:t>
            </a:r>
          </a:p>
          <a:p>
            <a:pPr marL="82296" indent="0" algn="just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реализация индивидуальной программы помощи для каждой подопечной, в которой описываются весь объем и характер помощи.</a:t>
            </a:r>
          </a:p>
          <a:p>
            <a:pPr algn="just"/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Объект 3"/>
          <p:cNvSpPr txBox="1">
            <a:spLocks/>
          </p:cNvSpPr>
          <p:nvPr/>
        </p:nvSpPr>
        <p:spPr>
          <a:xfrm>
            <a:off x="1043608" y="4815764"/>
            <a:ext cx="4680520" cy="1205523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по уходу за детьми, а также предоставление надомного труда и возможности заработать средства на будущую жизнь. </a:t>
            </a:r>
          </a:p>
          <a:p>
            <a:pPr marL="82296" indent="0" algn="just">
              <a:buFont typeface="Wingdings 2"/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Font typeface="Wingdings 2"/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0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17260" y="836712"/>
            <a:ext cx="79267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Центра за 2,5 года</a:t>
            </a:r>
          </a:p>
          <a:p>
            <a:pPr algn="ctr"/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  женщинам и 96 детям был предоставлен приют временного пребывания и оказана комплексная помощь.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женщины, обратившиеся в центр, отказались от абортов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 более 20 женщинам предоставляются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психологические, юридические консультации, оказывается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духовная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 гуманитарная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виде предметов первой необходимости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уходу за ребенком предоставляется более 100-150 семьям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43808" y="6395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6" descr="C:\Users\22-е здание\Desktop\Наши фото\4 поток\P10301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755" y="4314587"/>
            <a:ext cx="24479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22-е здание\Desktop\Наши фото\4 поток\P10300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1" t="28172" r="18315"/>
          <a:stretch>
            <a:fillRect/>
          </a:stretch>
        </p:blipFill>
        <p:spPr bwMode="auto">
          <a:xfrm>
            <a:off x="4978451" y="4797152"/>
            <a:ext cx="1575731" cy="16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34035" y="4577709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женщин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прослушали Курс по подготовке к родам «Я не одна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90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2357" y="332656"/>
            <a:ext cx="2950123" cy="706016"/>
          </a:xfrm>
        </p:spPr>
        <p:txBody>
          <a:bodyPr/>
          <a:lstStyle/>
          <a:p>
            <a:r>
              <a:rPr lang="ru-RU" sz="4000" dirty="0" smtClean="0"/>
              <a:t>ЭТО МЫ</a:t>
            </a:r>
            <a:endParaRPr lang="ru-RU" sz="40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r="3581"/>
          <a:stretch>
            <a:fillRect/>
          </a:stretch>
        </p:blipFill>
        <p:spPr/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710" y="1288259"/>
            <a:ext cx="3316778" cy="2572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201517"/>
            <a:ext cx="3816424" cy="25398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32876"/>
            <a:ext cx="3300153" cy="25644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8313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F:\DCIM\104_PANA\P10409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284" y="692696"/>
            <a:ext cx="2399148" cy="340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22-е здание\Desktop\Наши фото\6 поток\P104066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2" t="20804" r="12750"/>
          <a:stretch/>
        </p:blipFill>
        <p:spPr bwMode="auto">
          <a:xfrm>
            <a:off x="1002665" y="1388892"/>
            <a:ext cx="4104456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22-е здание\Desktop\Наши фото\6 поток\P104058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727" y="3789040"/>
            <a:ext cx="3816985" cy="254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22-е здание\Desktop\Наши фото\6 поток\P104066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426349"/>
            <a:ext cx="3249199" cy="2051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3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 и ПРИГЛАШАЕМ К НАМ В ГОСТИ!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492896"/>
            <a:ext cx="4302632" cy="3225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791</TotalTime>
  <Words>686</Words>
  <Application>Microsoft Office PowerPoint</Application>
  <PresentationFormat>Экран (4:3)</PresentationFormat>
  <Paragraphs>89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 Организация помощи беременным  и молодым мамам</vt:lpstr>
      <vt:lpstr>Актуальность проблемы</vt:lpstr>
      <vt:lpstr>Актуальность проблемы</vt:lpstr>
      <vt:lpstr>Основные целевые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 комплексной помощи с приютом временного пребывания</vt:lpstr>
      <vt:lpstr>Презентация PowerPoint</vt:lpstr>
      <vt:lpstr>Презентация PowerPoint</vt:lpstr>
      <vt:lpstr>Презентация PowerPoint</vt:lpstr>
      <vt:lpstr>ЭТО МЫ</vt:lpstr>
      <vt:lpstr>Презентация PowerPoint</vt:lpstr>
      <vt:lpstr>БЛАГОДАРИМ ЗА ВНИМАНИЕ и ПРИГЛАШАЕМ К НАМ В ГОСТИ!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ПОМОЩИ БЕРЕМЕННЫМ ЖЕНЩИНАМ И МАТЕРЯМ С МЛАДЕНЦАМИ, НАХОДЯЩИМСЯ В ТРУДНОЙ ЖИЗНЕННОЙ СИТУАЦИИ  «ДОМ ДЛЯ МАМЫ»</dc:title>
  <dc:creator>Владлена Калашникова</dc:creator>
  <cp:lastModifiedBy>Мария Студеникина</cp:lastModifiedBy>
  <cp:revision>95</cp:revision>
  <dcterms:created xsi:type="dcterms:W3CDTF">2013-01-22T11:33:13Z</dcterms:created>
  <dcterms:modified xsi:type="dcterms:W3CDTF">2014-11-24T12:30:06Z</dcterms:modified>
</cp:coreProperties>
</file>