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6" r:id="rId2"/>
    <p:sldId id="259" r:id="rId3"/>
    <p:sldId id="257" r:id="rId4"/>
    <p:sldId id="261" r:id="rId5"/>
    <p:sldId id="267" r:id="rId6"/>
    <p:sldId id="265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7" r:id="rId16"/>
    <p:sldId id="276" r:id="rId17"/>
    <p:sldId id="278" r:id="rId18"/>
    <p:sldId id="264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8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6259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6260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1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2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3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4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6265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266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62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962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96269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0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1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6D9CB6C-0989-4B4F-93B6-067EF76D3AB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F2DED6-9222-4ED4-845B-EEE776D9875C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790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33A659-1C9E-469E-9479-17103A5BD59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848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50FE700-4011-4298-AE2E-20502FED2079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5763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B0F913C-4B2F-44C1-B922-0AA5D1D13BE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756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CC32E3-A6DD-4E1C-A3E5-CABBD99EF056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689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C5A478E-71AB-4241-BEE5-060C6F89766D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552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E23E3C-244F-488B-B3FE-198F9C7C184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617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629C1EE-7EF0-4E0F-8D69-D2B4A23B0867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813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0AD18C-0466-4CA7-8252-60A7712229EB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04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47BAB1-AE79-474E-B46F-6DAEDFFECCA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7111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D08D2380-9EED-4865-AD8E-052B20C7AEBA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9523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5237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52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52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2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52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952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aconia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Grp="1" noRot="1" noChangeArrowheads="1"/>
          </p:cNvSpPr>
          <p:nvPr>
            <p:ph type="subTitle" idx="1"/>
          </p:nvPr>
        </p:nvSpPr>
        <p:spPr>
          <a:xfrm>
            <a:off x="683568" y="2924944"/>
            <a:ext cx="7920037" cy="30963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 dirty="0"/>
              <a:t>Синодальный отдел по церковной </a:t>
            </a:r>
            <a:r>
              <a:rPr lang="ru-RU" altLang="ru-RU" sz="2400" b="1" dirty="0" smtClean="0"/>
              <a:t>благотворительности</a:t>
            </a:r>
          </a:p>
          <a:p>
            <a:pPr>
              <a:lnSpc>
                <a:spcPct val="90000"/>
              </a:lnSpc>
            </a:pPr>
            <a:r>
              <a:rPr lang="ru-RU" altLang="ru-RU" sz="2400" b="1" dirty="0" smtClean="0"/>
              <a:t> </a:t>
            </a:r>
            <a:r>
              <a:rPr lang="ru-RU" altLang="ru-RU" sz="2400" b="1" dirty="0"/>
              <a:t>и социальному служению</a:t>
            </a:r>
            <a:endParaRPr lang="en-US" altLang="ru-RU" sz="2400" b="1" dirty="0"/>
          </a:p>
          <a:p>
            <a:pPr>
              <a:lnSpc>
                <a:spcPct val="90000"/>
              </a:lnSpc>
            </a:pPr>
            <a:endParaRPr lang="ru-RU" altLang="ru-RU" sz="1600" dirty="0"/>
          </a:p>
          <a:p>
            <a:pPr>
              <a:lnSpc>
                <a:spcPct val="90000"/>
              </a:lnSpc>
            </a:pPr>
            <a:r>
              <a:rPr lang="ru-RU" altLang="ru-RU" sz="2400" smtClean="0"/>
              <a:t>Направление </a:t>
            </a:r>
            <a:r>
              <a:rPr lang="ru-RU" altLang="ru-RU" sz="2400" dirty="0" smtClean="0"/>
              <a:t>Помощи бездомным </a:t>
            </a:r>
          </a:p>
          <a:p>
            <a:pPr>
              <a:lnSpc>
                <a:spcPct val="90000"/>
              </a:lnSpc>
            </a:pPr>
            <a:endParaRPr lang="ru-RU" altLang="ru-RU" sz="2400" dirty="0" smtClean="0"/>
          </a:p>
          <a:p>
            <a:pPr>
              <a:lnSpc>
                <a:spcPct val="90000"/>
              </a:lnSpc>
            </a:pPr>
            <a:r>
              <a:rPr lang="ru-RU" altLang="ru-RU" sz="2400" dirty="0" smtClean="0"/>
              <a:t>«Социальная работа с бездомными»</a:t>
            </a:r>
            <a:endParaRPr lang="ru-RU" altLang="ru-RU" sz="2400" dirty="0"/>
          </a:p>
        </p:txBody>
      </p:sp>
      <p:pic>
        <p:nvPicPr>
          <p:cNvPr id="4" name="Picture 14" descr="http://www.sobor-chel.ru/fatgallery/1875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836712"/>
            <a:ext cx="1983874" cy="163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69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354137"/>
          </a:xfrm>
        </p:spPr>
        <p:txBody>
          <a:bodyPr/>
          <a:lstStyle/>
          <a:p>
            <a:r>
              <a:rPr lang="ru-RU" altLang="ru-RU" sz="3600" dirty="0"/>
              <a:t>План работы</a:t>
            </a:r>
            <a:r>
              <a:rPr lang="ru-RU" altLang="ru-RU" sz="4000" dirty="0"/>
              <a:t> </a:t>
            </a:r>
            <a:r>
              <a:rPr lang="ru-RU" altLang="ru-RU" sz="4000" dirty="0" smtClean="0"/>
              <a:t>с бездомным</a:t>
            </a:r>
            <a:endParaRPr lang="ru-RU" altLang="ru-RU" sz="4000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72816"/>
            <a:ext cx="8784976" cy="460851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/>
              <a:t>Действия</a:t>
            </a:r>
            <a:r>
              <a:rPr lang="ru-RU" altLang="ru-RU" sz="2800" u="sng" dirty="0" smtClean="0"/>
              <a:t>: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1100" u="sng" dirty="0" smtClean="0"/>
          </a:p>
          <a:p>
            <a:pPr marL="0" indent="0">
              <a:buFontTx/>
              <a:buNone/>
            </a:pPr>
            <a:r>
              <a:rPr lang="ru-RU" altLang="ru-RU" sz="2800" dirty="0" smtClean="0"/>
              <a:t>Расположить </a:t>
            </a:r>
            <a:r>
              <a:rPr lang="ru-RU" altLang="ru-RU" sz="2800" dirty="0"/>
              <a:t>человека к себе:</a:t>
            </a:r>
          </a:p>
          <a:p>
            <a:pPr marL="0" indent="0">
              <a:buFontTx/>
              <a:buNone/>
            </a:pPr>
            <a:r>
              <a:rPr lang="ru-RU" altLang="ru-RU" sz="2800" dirty="0"/>
              <a:t>- уважительное отношение</a:t>
            </a:r>
          </a:p>
          <a:p>
            <a:pPr marL="0" indent="0">
              <a:buFontTx/>
              <a:buNone/>
            </a:pPr>
            <a:r>
              <a:rPr lang="ru-RU" altLang="ru-RU" sz="2800" dirty="0" smtClean="0"/>
              <a:t>- покормить</a:t>
            </a:r>
            <a:endParaRPr lang="ru-RU" altLang="ru-RU" sz="2800" dirty="0"/>
          </a:p>
          <a:p>
            <a:pPr marL="0" indent="0">
              <a:buFont typeface="Wingdings" pitchFamily="2" charset="2"/>
              <a:buNone/>
            </a:pPr>
            <a:endParaRPr lang="ru-RU" altLang="ru-RU" sz="1100" u="sng" dirty="0" smtClean="0"/>
          </a:p>
          <a:p>
            <a:pPr marL="0" indent="0">
              <a:buFont typeface="Wingdings" pitchFamily="2" charset="2"/>
              <a:buNone/>
            </a:pPr>
            <a:r>
              <a:rPr lang="ru-RU" altLang="ru-RU" sz="2800" dirty="0" smtClean="0"/>
              <a:t>Принять </a:t>
            </a:r>
            <a:r>
              <a:rPr lang="ru-RU" altLang="ru-RU" sz="2800" dirty="0"/>
              <a:t>решение: </a:t>
            </a:r>
          </a:p>
          <a:p>
            <a:pPr marL="0" indent="0">
              <a:buFontTx/>
              <a:buNone/>
            </a:pPr>
            <a:r>
              <a:rPr lang="ru-RU" altLang="ru-RU" sz="2800" dirty="0" smtClean="0"/>
              <a:t>- определяемся занимаемся </a:t>
            </a:r>
            <a:r>
              <a:rPr lang="ru-RU" altLang="ru-RU" sz="2800" dirty="0"/>
              <a:t>с </a:t>
            </a:r>
            <a:r>
              <a:rPr lang="ru-RU" altLang="ru-RU" sz="2800" dirty="0" smtClean="0"/>
              <a:t>бездомным или нет</a:t>
            </a:r>
          </a:p>
          <a:p>
            <a:pPr marL="0" indent="0">
              <a:buFontTx/>
              <a:buNone/>
            </a:pPr>
            <a:r>
              <a:rPr lang="ru-RU" altLang="ru-RU" sz="2800" dirty="0" smtClean="0"/>
              <a:t>- уверенность </a:t>
            </a:r>
            <a:r>
              <a:rPr lang="ru-RU" altLang="ru-RU" sz="2800" dirty="0"/>
              <a:t>в том, что бездомный снова придет</a:t>
            </a:r>
            <a:endParaRPr lang="ru-RU" altLang="ru-RU" sz="2800" dirty="0" smtClean="0"/>
          </a:p>
          <a:p>
            <a:pPr marL="0" indent="0">
              <a:buFontTx/>
              <a:buNone/>
            </a:pPr>
            <a:endParaRPr lang="ru-RU" altLang="ru-RU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План работы с бездомным</a:t>
            </a:r>
            <a:endParaRPr lang="ru-RU" altLang="ru-RU" sz="4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773239"/>
            <a:ext cx="8540750" cy="4104034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u="sng" dirty="0"/>
              <a:t>Опрос:</a:t>
            </a:r>
            <a:r>
              <a:rPr lang="ru-RU" altLang="ru-RU" sz="2800" dirty="0"/>
              <a:t>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ФИО, возраст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последнее место прописки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наличие документов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контакты родных, их отношение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предыстория попадания на улицу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пожелания самого бездомного 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b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Пути социального устройства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82441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Родные</a:t>
            </a:r>
            <a:endParaRPr lang="ru-RU" altLang="ru-RU" sz="2800" dirty="0"/>
          </a:p>
          <a:p>
            <a:pPr>
              <a:buFontTx/>
              <a:buChar char="-"/>
            </a:pPr>
            <a:r>
              <a:rPr lang="ru-RU" altLang="ru-RU" sz="2800" dirty="0" smtClean="0"/>
              <a:t>телефон → созвониться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адрес → телеграмма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адрес → участковый</a:t>
            </a:r>
          </a:p>
          <a:p>
            <a:pPr marL="0" indent="0">
              <a:buNone/>
            </a:pPr>
            <a:endParaRPr lang="ru-RU" altLang="ru-RU" sz="2800" dirty="0" smtClean="0"/>
          </a:p>
          <a:p>
            <a:pPr marL="0" indent="0">
              <a:buNone/>
            </a:pPr>
            <a:r>
              <a:rPr lang="ru-RU" altLang="ru-RU" sz="2800" dirty="0" smtClean="0"/>
              <a:t>Сайт областного УВД → телефон районного УВД → телефон участкового → просьба </a:t>
            </a:r>
          </a:p>
          <a:p>
            <a:pPr marL="0" indent="0">
              <a:buNone/>
            </a:pPr>
            <a:endParaRPr lang="ru-RU" alt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Пути социального устройства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392959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Региональный муниципальный приют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1100" u="sng" dirty="0" smtClean="0"/>
          </a:p>
          <a:p>
            <a:pPr>
              <a:buFontTx/>
              <a:buChar char="-"/>
            </a:pPr>
            <a:r>
              <a:rPr lang="ru-RU" altLang="ru-RU" sz="2800" dirty="0" smtClean="0"/>
              <a:t>адрес </a:t>
            </a:r>
            <a:r>
              <a:rPr lang="ru-RU" altLang="ru-RU" sz="2800" dirty="0"/>
              <a:t>приюта по </a:t>
            </a:r>
            <a:r>
              <a:rPr lang="ru-RU" altLang="ru-RU" sz="2800" dirty="0" smtClean="0"/>
              <a:t>справочнику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звонок: режим работы, наличие мест, готовность принять бездомного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иногда </a:t>
            </a:r>
            <a:r>
              <a:rPr lang="ru-RU" altLang="ru-RU" sz="2800" dirty="0"/>
              <a:t>- официальный запрос в департамент </a:t>
            </a:r>
            <a:r>
              <a:rPr lang="ru-RU" altLang="ru-RU" sz="2800" dirty="0" smtClean="0"/>
              <a:t>соцзащиты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отправка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21865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Справочник</a:t>
            </a:r>
            <a:br>
              <a:rPr lang="ru-RU" altLang="ru-RU" dirty="0" smtClean="0"/>
            </a:br>
            <a:r>
              <a:rPr lang="en-US" altLang="ru-RU" sz="2400" dirty="0" smtClean="0"/>
              <a:t>http://diaconia.ru/books</a:t>
            </a:r>
            <a:endParaRPr lang="ru-RU" alt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700808"/>
            <a:ext cx="2659277" cy="41375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Пути социального устройства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825007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Церковный приют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1100" u="sng" dirty="0" smtClean="0"/>
          </a:p>
          <a:p>
            <a:pPr>
              <a:buFontTx/>
              <a:buChar char="-"/>
            </a:pPr>
            <a:r>
              <a:rPr lang="ru-RU" altLang="ru-RU" sz="2800" dirty="0" smtClean="0"/>
              <a:t>адрес </a:t>
            </a:r>
            <a:r>
              <a:rPr lang="ru-RU" altLang="ru-RU" sz="2800" dirty="0"/>
              <a:t>приюта по </a:t>
            </a:r>
            <a:r>
              <a:rPr lang="ru-RU" altLang="ru-RU" sz="2800" dirty="0" smtClean="0"/>
              <a:t>справочнику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звонок: режим работы, наличие мест, готовность принять бездомного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отправка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особенность – церковные приюты часто переполнены</a:t>
            </a:r>
          </a:p>
          <a:p>
            <a:pPr marL="0" indent="0">
              <a:buNone/>
            </a:pPr>
            <a:endParaRPr lang="ru-RU" altLang="ru-RU" sz="1100" dirty="0" smtClean="0"/>
          </a:p>
          <a:p>
            <a:pPr marL="0" indent="0">
              <a:buNone/>
            </a:pPr>
            <a:r>
              <a:rPr lang="ru-RU" altLang="ru-RU" sz="2800" u="sng" dirty="0" smtClean="0"/>
              <a:t>Общественные приюты </a:t>
            </a:r>
          </a:p>
          <a:p>
            <a:pPr marL="0" indent="0">
              <a:buNone/>
            </a:pPr>
            <a:r>
              <a:rPr lang="ru-RU" altLang="ru-RU" sz="2800" dirty="0" smtClean="0"/>
              <a:t>- с осторожностью</a:t>
            </a:r>
          </a:p>
          <a:p>
            <a:pPr>
              <a:buFontTx/>
              <a:buChar char="-"/>
            </a:pP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4480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Отправка 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8229600" cy="5400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Документы: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паспорт или любой другой документ, удостоверяющий личность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справка о потери документов из ОУФМС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справка из </a:t>
            </a:r>
            <a:r>
              <a:rPr lang="ru-RU" altLang="ru-RU" sz="2800" dirty="0" err="1" smtClean="0"/>
              <a:t>горсправки</a:t>
            </a:r>
            <a:r>
              <a:rPr lang="ru-RU" altLang="ru-RU" sz="2800" dirty="0" smtClean="0"/>
              <a:t> об отсутствии документов базе данных обнаруженных документов, заверенная печатью ОУФМС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справка-ходатайство об отправке бездомного на фирменном бланке храма с печатью, фотографией бездомного и обязательным порядковым номером ходатайства</a:t>
            </a:r>
          </a:p>
          <a:p>
            <a:pPr marL="0" indent="0">
              <a:buNone/>
            </a:pPr>
            <a:endParaRPr lang="ru-RU" altLang="ru-RU" sz="1100" dirty="0" smtClean="0"/>
          </a:p>
          <a:p>
            <a:pPr>
              <a:buFontTx/>
              <a:buChar char="-"/>
            </a:pP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258926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Паспортизация 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8229600" cy="5400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Нужно: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сделать фотографии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сходить вместе с бездомным в ОУФМС и написать заявление об утрате паспорта и заявление об выдаче нового документа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оплатить госпошлину </a:t>
            </a:r>
            <a:r>
              <a:rPr lang="ru-RU" altLang="ru-RU" sz="2000" dirty="0" smtClean="0"/>
              <a:t>(реквизиты выдадут в ОУФМС, 500 руб.)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оплатить штраф </a:t>
            </a:r>
            <a:r>
              <a:rPr lang="ru-RU" altLang="ru-RU" sz="2000" dirty="0" smtClean="0"/>
              <a:t>(реквизиты выдадут в ОУФМС, 300 руб.)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в установленный срок бездомный должен явиться за паспортом (2 месяца – по месту обращения)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иногда - официальный запрос от организации в ОУФМС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52646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Граждане других стран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8229600" cy="5400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Особенности: </a:t>
            </a:r>
            <a:r>
              <a:rPr lang="ru-RU" altLang="ru-RU" sz="2800" dirty="0" smtClean="0"/>
              <a:t> Возвращение на родину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План действий:</a:t>
            </a:r>
            <a:r>
              <a:rPr lang="ru-RU" altLang="ru-RU" sz="2800" dirty="0" smtClean="0"/>
              <a:t> Обращение в консульский отдел посольства для получения Визы на выезд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Нужно: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фотографии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заявление в консульстве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консульский сбор </a:t>
            </a:r>
            <a:r>
              <a:rPr lang="ru-RU" altLang="ru-RU" sz="2000" dirty="0" smtClean="0"/>
              <a:t>(порядка 20 €, иногда освобождают)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иногда - копия формы № 1 из паспортного стола по месту последней прописки </a:t>
            </a:r>
            <a:r>
              <a:rPr lang="ru-RU" altLang="ru-RU" sz="2000" dirty="0" smtClean="0"/>
              <a:t>(ускоряет оформление визы)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800" dirty="0" smtClean="0"/>
              <a:t> Максимальный срок ожидания – 2-3 месяца.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4218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Граждане других стран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525705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Вопросы социального устройства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адрес </a:t>
            </a:r>
            <a:r>
              <a:rPr lang="ru-RU" altLang="ru-RU" sz="2800" dirty="0"/>
              <a:t>приюта по </a:t>
            </a:r>
            <a:r>
              <a:rPr lang="ru-RU" altLang="ru-RU" sz="2800" dirty="0" smtClean="0"/>
              <a:t>справочнику </a:t>
            </a:r>
            <a:r>
              <a:rPr lang="ru-RU" altLang="ru-RU" sz="2000" dirty="0" smtClean="0"/>
              <a:t>(Украина, Беларусь, Молдова) </a:t>
            </a:r>
            <a:r>
              <a:rPr lang="ru-RU" altLang="ru-RU" sz="2800" dirty="0" smtClean="0"/>
              <a:t>или  Региональный сайт министерства социальной защиты → справочный телефон → телефон профильного отдела </a:t>
            </a:r>
            <a:r>
              <a:rPr lang="ru-RU" altLang="ru-RU" sz="2000" dirty="0" smtClean="0"/>
              <a:t>(отдел стационарных учреждений) </a:t>
            </a:r>
            <a:r>
              <a:rPr lang="ru-RU" altLang="ru-RU" sz="2800" dirty="0" smtClean="0"/>
              <a:t>→ контакты приюта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звонок: режим работы, наличие мест, готовность принять бездомного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иногда </a:t>
            </a:r>
            <a:r>
              <a:rPr lang="ru-RU" altLang="ru-RU" sz="2800" dirty="0"/>
              <a:t>- официальный запрос </a:t>
            </a:r>
            <a:r>
              <a:rPr lang="ru-RU" altLang="ru-RU" sz="2800" dirty="0" smtClean="0"/>
              <a:t>в Министерство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отправка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51682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Аспекты медицинской помощи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u="sng" dirty="0" smtClean="0"/>
              <a:t>ОМС</a:t>
            </a:r>
          </a:p>
          <a:p>
            <a:pPr marL="0" indent="0">
              <a:buNone/>
            </a:pPr>
            <a:r>
              <a:rPr lang="ru-RU" sz="2800" dirty="0" smtClean="0"/>
              <a:t>- паспорт, документ удостоверяющий личность </a:t>
            </a:r>
          </a:p>
          <a:p>
            <a:pPr marL="0" indent="0">
              <a:buNone/>
            </a:pPr>
            <a:r>
              <a:rPr lang="ru-RU" sz="2800" dirty="0" smtClean="0"/>
              <a:t>- в любой страховой компании</a:t>
            </a:r>
          </a:p>
          <a:p>
            <a:pPr marL="0" indent="0">
              <a:buNone/>
            </a:pPr>
            <a:r>
              <a:rPr lang="ru-RU" sz="2800" u="sng" dirty="0" smtClean="0"/>
              <a:t>Госпитализация</a:t>
            </a:r>
          </a:p>
          <a:p>
            <a:pPr marL="0" indent="0">
              <a:buNone/>
            </a:pPr>
            <a:r>
              <a:rPr lang="ru-RU" sz="2800" dirty="0" smtClean="0"/>
              <a:t>- важен ОМС</a:t>
            </a:r>
          </a:p>
          <a:p>
            <a:pPr marL="0" indent="0">
              <a:buNone/>
            </a:pPr>
            <a:r>
              <a:rPr lang="ru-RU" sz="2800" dirty="0" smtClean="0"/>
              <a:t>- на улицу скорая помощь приедет обязательно</a:t>
            </a:r>
          </a:p>
          <a:p>
            <a:pPr marL="0" indent="0">
              <a:buNone/>
            </a:pPr>
            <a:r>
              <a:rPr lang="ru-RU" sz="2800" dirty="0" smtClean="0"/>
              <a:t>- экстренные случаи – берут, но много отказов</a:t>
            </a:r>
          </a:p>
          <a:p>
            <a:pPr marL="0" indent="0">
              <a:buNone/>
            </a:pPr>
            <a:r>
              <a:rPr lang="ru-RU" sz="2800" dirty="0" smtClean="0"/>
              <a:t>- сопровождение по скорой</a:t>
            </a:r>
          </a:p>
          <a:p>
            <a:pPr marL="0" indent="0">
              <a:buNone/>
            </a:pPr>
            <a:r>
              <a:rPr lang="ru-RU" sz="2800" dirty="0" smtClean="0"/>
              <a:t>- работа с бездомным в больнице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8911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Аспекты медицинской помощи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u="sng" dirty="0" smtClean="0"/>
              <a:t>Амбулаторная помощь</a:t>
            </a:r>
          </a:p>
          <a:p>
            <a:pPr marL="0" indent="0">
              <a:buNone/>
            </a:pPr>
            <a:r>
              <a:rPr lang="ru-RU" sz="2800" dirty="0" smtClean="0"/>
              <a:t>- здравпункт </a:t>
            </a:r>
          </a:p>
          <a:p>
            <a:pPr marL="0" indent="0">
              <a:buNone/>
            </a:pPr>
            <a:r>
              <a:rPr lang="ru-RU" sz="2800" dirty="0" smtClean="0"/>
              <a:t>- теоретически в любой поликлинике по полису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u="sng" dirty="0" smtClean="0"/>
              <a:t>Общественно опасные болезни </a:t>
            </a:r>
          </a:p>
          <a:p>
            <a:pPr marL="0" indent="0">
              <a:buNone/>
            </a:pPr>
            <a:r>
              <a:rPr lang="ru-RU" sz="2800" dirty="0" smtClean="0"/>
              <a:t>- туберкулез </a:t>
            </a:r>
          </a:p>
          <a:p>
            <a:pPr marL="0" indent="0">
              <a:buNone/>
            </a:pPr>
            <a:r>
              <a:rPr lang="ru-RU" sz="2800" dirty="0" smtClean="0"/>
              <a:t>Бесплатное обследование в диспансере и лечение в 11 </a:t>
            </a:r>
            <a:r>
              <a:rPr lang="ru-RU" sz="2800" dirty="0" err="1" smtClean="0"/>
              <a:t>туббольнице</a:t>
            </a:r>
            <a:r>
              <a:rPr lang="ru-RU" sz="2800" dirty="0" smtClean="0"/>
              <a:t>, работают передвижные </a:t>
            </a:r>
            <a:r>
              <a:rPr lang="ru-RU" sz="2800" dirty="0" err="1" smtClean="0"/>
              <a:t>флюорографы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4475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r>
              <a:rPr lang="ru-RU" sz="3600" dirty="0"/>
              <a:t>Аспекты </a:t>
            </a:r>
            <a:r>
              <a:rPr lang="ru-RU" sz="3600" dirty="0" smtClean="0"/>
              <a:t>санитарной обработки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5040560"/>
          </a:xfrm>
        </p:spPr>
        <p:txBody>
          <a:bodyPr/>
          <a:lstStyle/>
          <a:p>
            <a:pPr marL="0" indent="0">
              <a:buNone/>
            </a:pPr>
            <a:r>
              <a:rPr lang="ru-RU" sz="2800" u="sng" dirty="0" smtClean="0"/>
              <a:t>Услуги:</a:t>
            </a:r>
          </a:p>
          <a:p>
            <a:pPr marL="0" indent="0">
              <a:buNone/>
            </a:pPr>
            <a:r>
              <a:rPr lang="ru-RU" sz="2800" dirty="0" smtClean="0"/>
              <a:t>Обработка одежды, душ, обработка от вшей и чесотки</a:t>
            </a:r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r>
              <a:rPr lang="ru-RU" sz="2800" u="sng" dirty="0" smtClean="0"/>
              <a:t>Государственная система </a:t>
            </a:r>
          </a:p>
          <a:p>
            <a:pPr marL="0" indent="0">
              <a:buNone/>
            </a:pPr>
            <a:r>
              <a:rPr lang="ru-RU" sz="2800" dirty="0" err="1" smtClean="0"/>
              <a:t>Санпропунскники</a:t>
            </a:r>
            <a:r>
              <a:rPr lang="ru-RU" sz="2800" dirty="0" smtClean="0"/>
              <a:t> при </a:t>
            </a:r>
            <a:r>
              <a:rPr lang="ru-RU" sz="2800" dirty="0" err="1" smtClean="0"/>
              <a:t>дезстнациях</a:t>
            </a:r>
            <a:r>
              <a:rPr lang="ru-RU" sz="2800" dirty="0" smtClean="0"/>
              <a:t>: </a:t>
            </a:r>
          </a:p>
          <a:p>
            <a:pPr marL="0" indent="0">
              <a:buNone/>
            </a:pPr>
            <a:r>
              <a:rPr lang="ru-RU" sz="2800" dirty="0" smtClean="0"/>
              <a:t>Курский вокзал, Ярославское шоссе, Ижорская улица</a:t>
            </a:r>
          </a:p>
          <a:p>
            <a:pPr marL="0" indent="0">
              <a:buNone/>
            </a:pPr>
            <a:endParaRPr lang="ru-RU" sz="1200" dirty="0" smtClean="0"/>
          </a:p>
          <a:p>
            <a:pPr marL="0" indent="0">
              <a:buNone/>
            </a:pPr>
            <a:r>
              <a:rPr lang="ru-RU" sz="2800" u="sng" dirty="0" smtClean="0"/>
              <a:t>Общественная система</a:t>
            </a:r>
          </a:p>
          <a:p>
            <a:pPr marL="0" indent="0">
              <a:buNone/>
            </a:pPr>
            <a:r>
              <a:rPr lang="ru-RU" sz="2800" dirty="0" smtClean="0"/>
              <a:t>Ангар «Спасение» - </a:t>
            </a:r>
            <a:r>
              <a:rPr lang="ru-RU" sz="2800" dirty="0" err="1" smtClean="0"/>
              <a:t>Николоямская</a:t>
            </a:r>
            <a:r>
              <a:rPr lang="ru-RU" sz="2800" dirty="0" smtClean="0"/>
              <a:t> улица</a:t>
            </a:r>
          </a:p>
          <a:p>
            <a:pPr marL="0" indent="0">
              <a:buNone/>
            </a:pPr>
            <a:r>
              <a:rPr lang="ru-RU" sz="2800" dirty="0" smtClean="0"/>
              <a:t>Храм Мученицы Ирины – ул. Фридриха Энгельса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1758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Справочник</a:t>
            </a:r>
            <a:r>
              <a:rPr lang="ru-RU" altLang="ru-RU" sz="2400" dirty="0"/>
              <a:t/>
            </a:r>
            <a:br>
              <a:rPr lang="ru-RU" altLang="ru-RU" sz="2400" dirty="0"/>
            </a:br>
            <a:r>
              <a:rPr lang="en-US" altLang="ru-RU" sz="2400" dirty="0"/>
              <a:t>http://diaconia.ru/books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847" y="1600201"/>
            <a:ext cx="3054538" cy="4349080"/>
          </a:xfrm>
        </p:spPr>
      </p:pic>
    </p:spTree>
    <p:extLst>
      <p:ext uri="{BB962C8B-B14F-4D97-AF65-F5344CB8AC3E}">
        <p14:creationId xmlns:p14="http://schemas.microsoft.com/office/powerpoint/2010/main" val="3988851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Трудоустройство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/>
              <a:t>Нужно:</a:t>
            </a:r>
          </a:p>
          <a:p>
            <a:pPr marL="0" indent="0">
              <a:buNone/>
            </a:pPr>
            <a:r>
              <a:rPr lang="ru-RU" sz="2800" dirty="0" smtClean="0"/>
              <a:t>- паспорт</a:t>
            </a:r>
          </a:p>
          <a:p>
            <a:pPr marL="0" indent="0">
              <a:buNone/>
            </a:pPr>
            <a:r>
              <a:rPr lang="ru-RU" sz="2800" dirty="0" smtClean="0"/>
              <a:t>- желание бездомного трудиться</a:t>
            </a:r>
          </a:p>
          <a:p>
            <a:pPr marL="0" indent="0">
              <a:buNone/>
            </a:pPr>
            <a:endParaRPr lang="ru-RU" sz="1200" dirty="0" smtClean="0"/>
          </a:p>
          <a:p>
            <a:pPr marL="0" indent="0">
              <a:buNone/>
            </a:pPr>
            <a:r>
              <a:rPr lang="ru-RU" sz="2800" dirty="0" smtClean="0"/>
              <a:t>Варианты трудоустройства:</a:t>
            </a:r>
          </a:p>
          <a:p>
            <a:pPr marL="0" indent="0">
              <a:buNone/>
            </a:pPr>
            <a:r>
              <a:rPr lang="ru-RU" sz="2800" dirty="0" smtClean="0"/>
              <a:t>- при храмах</a:t>
            </a:r>
          </a:p>
          <a:p>
            <a:pPr marL="0" indent="0">
              <a:buNone/>
            </a:pPr>
            <a:r>
              <a:rPr lang="ru-RU" sz="2800" dirty="0" smtClean="0"/>
              <a:t>- поиск работы с проживанием - рассылка НКО</a:t>
            </a:r>
          </a:p>
          <a:p>
            <a:pPr marL="0" indent="0">
              <a:buNone/>
            </a:pPr>
            <a:r>
              <a:rPr lang="ru-RU" sz="2800" dirty="0" smtClean="0"/>
              <a:t>- центры занятости (поиск вакансий, но не пособия)</a:t>
            </a:r>
          </a:p>
          <a:p>
            <a:pPr marL="0" indent="0">
              <a:buNone/>
            </a:pPr>
            <a:r>
              <a:rPr lang="ru-RU" sz="2800" dirty="0" smtClean="0"/>
              <a:t>- фермерские хозяйства</a:t>
            </a:r>
          </a:p>
          <a:p>
            <a:pPr marL="0" indent="0">
              <a:buNone/>
            </a:pPr>
            <a:r>
              <a:rPr lang="ru-RU" sz="2800" dirty="0" smtClean="0"/>
              <a:t>- общественные организации – с осторожностью</a:t>
            </a:r>
          </a:p>
          <a:p>
            <a:pPr marL="0" indent="0">
              <a:buNone/>
            </a:pPr>
            <a:r>
              <a:rPr lang="ru-RU" sz="2800" dirty="0" smtClean="0"/>
              <a:t>- в другие регионы – с осторожностью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2379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Методическое пособие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en-US" altLang="ru-RU" sz="2400" dirty="0"/>
              <a:t>http://diaconia.ru/books</a:t>
            </a:r>
            <a:endParaRPr lang="ru-RU" sz="2400" dirty="0"/>
          </a:p>
        </p:txBody>
      </p:sp>
      <p:pic>
        <p:nvPicPr>
          <p:cNvPr id="4" name="Picture 5" descr="1011678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1371" y="1600200"/>
            <a:ext cx="2901258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1805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Полезная информация</a:t>
            </a:r>
            <a:endParaRPr lang="ru-RU" altLang="ru-RU" dirty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400" u="sng" dirty="0" smtClean="0"/>
              <a:t>Методическое </a:t>
            </a:r>
            <a:r>
              <a:rPr lang="ru-RU" altLang="ru-RU" sz="2400" u="sng" dirty="0"/>
              <a:t>пособие</a:t>
            </a:r>
            <a:r>
              <a:rPr lang="ru-RU" altLang="ru-RU" sz="2400" dirty="0"/>
              <a:t>: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400" dirty="0"/>
              <a:t>«Как организовать помощь бездомным на приходе» </a:t>
            </a:r>
          </a:p>
          <a:p>
            <a:pPr marL="0" indent="0">
              <a:buNone/>
            </a:pPr>
            <a:r>
              <a:rPr lang="ru-RU" altLang="ru-RU" sz="2400" u="sng" dirty="0" smtClean="0"/>
              <a:t>Справочники</a:t>
            </a:r>
            <a:r>
              <a:rPr lang="ru-RU" altLang="ru-RU" sz="2400" dirty="0" smtClean="0"/>
              <a:t>:</a:t>
            </a:r>
            <a:endParaRPr lang="ru-RU" altLang="ru-RU" sz="2400" dirty="0"/>
          </a:p>
          <a:p>
            <a:pPr marL="0" indent="0">
              <a:buNone/>
            </a:pPr>
            <a:r>
              <a:rPr lang="ru-RU" altLang="ru-RU" sz="2400" dirty="0" smtClean="0"/>
              <a:t>«Помощь </a:t>
            </a:r>
            <a:r>
              <a:rPr lang="ru-RU" altLang="ru-RU" sz="2400" dirty="0"/>
              <a:t>бездомным. Справочник социального </a:t>
            </a:r>
            <a:r>
              <a:rPr lang="ru-RU" altLang="ru-RU" sz="2400" dirty="0" smtClean="0"/>
              <a:t>работника»</a:t>
            </a:r>
            <a:endParaRPr lang="ru-RU" altLang="ru-RU" sz="2400" dirty="0"/>
          </a:p>
          <a:p>
            <a:pPr marL="0" indent="0">
              <a:buNone/>
            </a:pPr>
            <a:r>
              <a:rPr lang="ru-RU" altLang="ru-RU" sz="2400" dirty="0" smtClean="0"/>
              <a:t>«Справочник </a:t>
            </a:r>
            <a:r>
              <a:rPr lang="ru-RU" altLang="ru-RU" sz="2400" dirty="0"/>
              <a:t>бездомного </a:t>
            </a:r>
            <a:r>
              <a:rPr lang="ru-RU" altLang="ru-RU" sz="2400" dirty="0" smtClean="0"/>
              <a:t>– 2014»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>
                    <a:lumMod val="95000"/>
                  </a:schemeClr>
                </a:solidFill>
                <a:effectLst/>
                <a:hlinkClick r:id="rId2"/>
              </a:rPr>
              <a:t>(</a:t>
            </a:r>
            <a:r>
              <a:rPr lang="en-US" altLang="ru-RU" sz="2400" dirty="0">
                <a:hlinkClick r:id="rId2"/>
              </a:rPr>
              <a:t>www.diaconia.ru</a:t>
            </a:r>
            <a:r>
              <a:rPr lang="ru-RU" altLang="ru-RU" sz="2400" dirty="0"/>
              <a:t>, Методические пособия, Помощь бездомным)</a:t>
            </a:r>
          </a:p>
          <a:p>
            <a:pPr marL="0" indent="0">
              <a:buNone/>
            </a:pPr>
            <a:endParaRPr lang="ru-RU" altLang="ru-RU" sz="1400" dirty="0" smtClean="0"/>
          </a:p>
          <a:p>
            <a:pPr marL="0" indent="0" algn="ctr">
              <a:buNone/>
            </a:pPr>
            <a:r>
              <a:rPr lang="ru-RU" altLang="ru-RU" sz="2800" b="1" dirty="0" smtClean="0"/>
              <a:t>Контактная информация:</a:t>
            </a:r>
          </a:p>
          <a:p>
            <a:pPr marL="0" indent="0" algn="ctr">
              <a:buNone/>
            </a:pPr>
            <a:r>
              <a:rPr lang="ru-RU" altLang="ru-RU" sz="2800" b="1" dirty="0" smtClean="0"/>
              <a:t>bus-miloserdie@yandex.ru</a:t>
            </a:r>
          </a:p>
          <a:p>
            <a:pPr marL="0" indent="0">
              <a:buNone/>
            </a:pPr>
            <a:endParaRPr lang="ru-RU" altLang="ru-RU" sz="1400" dirty="0" smtClean="0"/>
          </a:p>
          <a:p>
            <a:pPr marL="0" indent="0" algn="ctr">
              <a:buNone/>
            </a:pPr>
            <a:r>
              <a:rPr lang="ru-RU" altLang="ru-RU" b="1" dirty="0" smtClean="0"/>
              <a:t>СПАСИБО ЗА ВНИМАНИЕ!</a:t>
            </a:r>
          </a:p>
          <a:p>
            <a:pPr marL="0" indent="0" algn="ctr">
              <a:buNone/>
            </a:pPr>
            <a:r>
              <a:rPr lang="ru-RU" altLang="ru-RU" b="1" dirty="0" smtClean="0"/>
              <a:t>СПАСИ  ГОСПОДИ!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255</TotalTime>
  <Words>641</Words>
  <Application>Microsoft Office PowerPoint</Application>
  <PresentationFormat>Экран (4:3)</PresentationFormat>
  <Paragraphs>135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Течение</vt:lpstr>
      <vt:lpstr>Презентация PowerPoint</vt:lpstr>
      <vt:lpstr>План работы с бездомным</vt:lpstr>
      <vt:lpstr>План работы с бездомным</vt:lpstr>
      <vt:lpstr>Пути социального устройства</vt:lpstr>
      <vt:lpstr>Пути социального устройства</vt:lpstr>
      <vt:lpstr>Справочник http://diaconia.ru/books</vt:lpstr>
      <vt:lpstr>Пути социального устройства</vt:lpstr>
      <vt:lpstr>Отправка </vt:lpstr>
      <vt:lpstr>Паспортизация </vt:lpstr>
      <vt:lpstr>Граждане других стран</vt:lpstr>
      <vt:lpstr>Граждане других стран</vt:lpstr>
      <vt:lpstr>Аспекты медицинской помощи</vt:lpstr>
      <vt:lpstr>Аспекты медицинской помощи</vt:lpstr>
      <vt:lpstr>Аспекты санитарной обработки</vt:lpstr>
      <vt:lpstr>Справочник http://diaconia.ru/books</vt:lpstr>
      <vt:lpstr>Трудоустройство</vt:lpstr>
      <vt:lpstr>Методическое пособие http://diaconia.ru/books</vt:lpstr>
      <vt:lpstr>Полезная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Кусков Илия</dc:creator>
  <cp:lastModifiedBy>Илья</cp:lastModifiedBy>
  <cp:revision>20</cp:revision>
  <dcterms:created xsi:type="dcterms:W3CDTF">2012-11-03T13:34:56Z</dcterms:created>
  <dcterms:modified xsi:type="dcterms:W3CDTF">2014-10-21T09:39:19Z</dcterms:modified>
</cp:coreProperties>
</file>