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60" r:id="rId3"/>
    <p:sldId id="283" r:id="rId4"/>
    <p:sldId id="271" r:id="rId5"/>
    <p:sldId id="267" r:id="rId6"/>
    <p:sldId id="280" r:id="rId7"/>
    <p:sldId id="266" r:id="rId8"/>
    <p:sldId id="281" r:id="rId9"/>
    <p:sldId id="282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94" autoAdjust="0"/>
  </p:normalViewPr>
  <p:slideViewPr>
    <p:cSldViewPr>
      <p:cViewPr varScale="1">
        <p:scale>
          <a:sx n="87" d="100"/>
          <a:sy n="87" d="100"/>
        </p:scale>
        <p:origin x="14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419593-8FA7-40CF-9DAE-F20C89BB47A4}" type="datetimeFigureOut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8D6C7C7-52E9-457C-8A3D-8DF8335598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3276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849CD-348A-445F-8710-FB65C1AFF58C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F0CC5-F9DB-46FD-A502-E797A9C746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017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0A4C8-8E7E-4BF0-98CF-1A80A2841F3C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051A5-1070-4860-9450-1EB597D396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475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576E6-E4D6-4610-A3E7-6E036F6BEFC1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B9E1E322-244C-4999-A736-39B13A926E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487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472CA-234E-4517-9639-C40392ABEE27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E61C9-8357-4AA8-AAF3-6F1A27FA78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48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28E13-C8AD-44DF-99C9-DFF6DFE3C090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91A291-D3F0-489A-82CA-0F61449251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83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90E17-E50F-4FD1-9FF7-A37FFB0027E9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080A5-CFCD-41DB-8A1D-668408DF44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822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371BC-7B84-4F3D-9259-68655CB8344B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05BDE-85F4-4A51-B592-97F6D85CA3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226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B6F49-F09B-4571-BC11-83D5C056BD09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BB0FA-67E7-4466-ACB7-D4D3C88DDD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654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F3C1-1422-4E22-BCB4-11D60F81D491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67982F1A-EABE-463C-917A-23FB72A172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963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68D58-E223-4AAB-AC99-82333D02D9FD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617D0-0247-455F-B0C7-E8B44824AA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435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B2206-F77C-4FA9-8D24-575EA25AEA41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16A16-9A65-4A23-880E-B0A97C1426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522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F9DA0"/>
            </a:gs>
            <a:gs pos="50000">
              <a:srgbClr val="C4D5DA"/>
            </a:gs>
            <a:gs pos="100000">
              <a:srgbClr val="D8EEF4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FE8765-2B9F-4C77-A1BF-FF8F68ADC96B}" type="datetime1">
              <a:rPr lang="ru-RU"/>
              <a:pPr>
                <a:defRPr/>
              </a:pPr>
              <a:t>13.11.2014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>
              <a:defRPr sz="14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449FDED3-21FB-42EB-8807-3FCE9293E0C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5" r:id="rId2"/>
    <p:sldLayoutId id="2147483703" r:id="rId3"/>
    <p:sldLayoutId id="2147483696" r:id="rId4"/>
    <p:sldLayoutId id="2147483697" r:id="rId5"/>
    <p:sldLayoutId id="2147483698" r:id="rId6"/>
    <p:sldLayoutId id="2147483699" r:id="rId7"/>
    <p:sldLayoutId id="2147483704" r:id="rId8"/>
    <p:sldLayoutId id="2147483705" r:id="rId9"/>
    <p:sldLayoutId id="2147483700" r:id="rId10"/>
    <p:sldLayoutId id="214748370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BCBFCE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D2DA7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D2DA7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3228975"/>
          </a:xfrm>
        </p:spPr>
        <p:txBody>
          <a:bodyPr/>
          <a:lstStyle/>
          <a:p>
            <a:pPr eaLnBrk="1" hangingPunct="1"/>
            <a:r>
              <a:rPr lang="ru-RU" altLang="ru-RU" sz="1400" i="1" dirty="0" smtClean="0">
                <a:latin typeface="Bookman Old Style" panose="02050604050505020204" pitchFamily="18" charset="0"/>
              </a:rPr>
              <a:t>Синодальный отдел по церковной благотворительности и социальному служению РПЦ</a:t>
            </a: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endParaRPr lang="ru-RU" altLang="ru-RU" sz="1400" i="1" dirty="0" smtClean="0">
              <a:latin typeface="Bookman Old Style" panose="02050604050505020204" pitchFamily="18" charset="0"/>
            </a:endParaRPr>
          </a:p>
          <a:p>
            <a:pPr eaLnBrk="1" hangingPunct="1"/>
            <a:r>
              <a:rPr lang="ru-RU" altLang="ru-RU" sz="1100" i="1" dirty="0" smtClean="0">
                <a:latin typeface="Bookman Old Style" panose="02050604050505020204" pitchFamily="18" charset="0"/>
              </a:rPr>
              <a:t>Москва </a:t>
            </a:r>
            <a:r>
              <a:rPr lang="ru-RU" altLang="ru-RU" sz="1100" i="1" dirty="0" smtClean="0">
                <a:latin typeface="Bookman Old Style" panose="02050604050505020204" pitchFamily="18" charset="0"/>
              </a:rPr>
              <a:t>201</a:t>
            </a:r>
            <a:r>
              <a:rPr lang="en-US" altLang="ru-RU" sz="1100" i="1" dirty="0" smtClean="0">
                <a:latin typeface="Bookman Old Style" panose="02050604050505020204" pitchFamily="18" charset="0"/>
              </a:rPr>
              <a:t>4</a:t>
            </a:r>
            <a:endParaRPr lang="ru-RU" altLang="ru-RU" sz="1100" i="1" dirty="0" smtClean="0">
              <a:latin typeface="Bookman Old Style" panose="020506040505050202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05930"/>
            <a:ext cx="8858312" cy="1470025"/>
          </a:xfrm>
          <a:noFill/>
          <a:ln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39000" dist="25400" dir="5400000" rotWithShape="0">
              <a:schemeClr val="accent1">
                <a:shade val="33000"/>
                <a:alpha val="8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КООРДИНАЦИОННЫЙ ЦЕНТР</a:t>
            </a:r>
            <a:r>
              <a:rPr lang="ru-RU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/>
            </a:r>
            <a:br>
              <a:rPr lang="ru-RU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itchFamily="18" charset="0"/>
              </a:rPr>
            </a:br>
            <a:r>
              <a:rPr lang="ru-RU" sz="3600" i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по противодействию наркомании</a:t>
            </a:r>
            <a:endParaRPr lang="ru-RU" sz="3600" i="1">
              <a:solidFill>
                <a:schemeClr val="accent4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-23813" y="1484313"/>
            <a:ext cx="9144001" cy="3600450"/>
          </a:xfrm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ОСНОВНЫЕ ПРИНЦИПЫ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СОЦИАЛЬНОЙ РЕАБИЛИТАЦИИ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 ЦЕРКОВНОЙ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ОБЩИНЕ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ru-RU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80A363C-842A-4DEC-BE2C-4EB51EE5976D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285750" y="71438"/>
            <a:ext cx="8572500" cy="10826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Что не является церковной реабилитацией наркопотребителей </a:t>
            </a: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285720" y="1628800"/>
            <a:ext cx="8572560" cy="4608512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just">
              <a:spcBef>
                <a:spcPts val="600"/>
              </a:spcBef>
              <a:buFontTx/>
              <a:buAutoNum type="romanUcPeriod"/>
              <a:defRPr/>
            </a:pPr>
            <a:r>
              <a:rPr lang="ru-RU" sz="2000" dirty="0">
                <a:solidFill>
                  <a:prstClr val="black"/>
                </a:solidFill>
                <a:latin typeface="Bookman Old Style" pitchFamily="18" charset="0"/>
              </a:rPr>
              <a:t>На приходе проживают несколько наркозависимых молодых людей, но при этом с ними не проводится специальной работы по преодолению зависимости. </a:t>
            </a:r>
          </a:p>
          <a:p>
            <a:pPr marL="514350" indent="-514350" algn="just">
              <a:spcBef>
                <a:spcPts val="600"/>
              </a:spcBef>
              <a:buFontTx/>
              <a:buAutoNum type="romanUcPeriod"/>
              <a:defRPr/>
            </a:pPr>
            <a:endParaRPr lang="ru-RU" sz="2000" dirty="0">
              <a:solidFill>
                <a:prstClr val="black"/>
              </a:solidFill>
              <a:latin typeface="Bookman Old Style" pitchFamily="18" charset="0"/>
            </a:endParaRPr>
          </a:p>
          <a:p>
            <a:pPr marL="514350" indent="-514350" algn="just">
              <a:spcBef>
                <a:spcPts val="600"/>
              </a:spcBef>
              <a:buFontTx/>
              <a:buAutoNum type="romanUcPeriod"/>
              <a:defRPr/>
            </a:pPr>
            <a:r>
              <a:rPr lang="ru-RU" sz="2000" dirty="0">
                <a:solidFill>
                  <a:prstClr val="black"/>
                </a:solidFill>
                <a:latin typeface="Bookman Old Style" pitchFamily="18" charset="0"/>
              </a:rPr>
              <a:t>В монастыре или при храме дают приют группе наркозависимых ребят, поселив их вместе с </a:t>
            </a:r>
            <a:r>
              <a:rPr lang="ru-RU" sz="2000" dirty="0" err="1">
                <a:solidFill>
                  <a:prstClr val="black"/>
                </a:solidFill>
                <a:latin typeface="Bookman Old Style" pitchFamily="18" charset="0"/>
              </a:rPr>
              <a:t>трудниками</a:t>
            </a:r>
            <a:r>
              <a:rPr lang="ru-RU" sz="2000" dirty="0">
                <a:solidFill>
                  <a:prstClr val="black"/>
                </a:solidFill>
                <a:latin typeface="Bookman Old Style" pitchFamily="18" charset="0"/>
              </a:rPr>
              <a:t> на задворках обители или прихода.</a:t>
            </a:r>
          </a:p>
          <a:p>
            <a:pPr marL="514350" indent="-514350" algn="just">
              <a:spcBef>
                <a:spcPts val="600"/>
              </a:spcBef>
              <a:buFontTx/>
              <a:buAutoNum type="romanUcPeriod"/>
              <a:defRPr/>
            </a:pPr>
            <a:endParaRPr lang="ru-RU" sz="2000" dirty="0">
              <a:solidFill>
                <a:prstClr val="black"/>
              </a:solidFill>
              <a:latin typeface="Bookman Old Style" pitchFamily="18" charset="0"/>
            </a:endParaRPr>
          </a:p>
          <a:p>
            <a:pPr marL="514350" indent="-514350" algn="just">
              <a:spcBef>
                <a:spcPts val="600"/>
              </a:spcBef>
              <a:buFontTx/>
              <a:buAutoNum type="romanUcPeriod"/>
              <a:defRPr/>
            </a:pPr>
            <a:r>
              <a:rPr lang="ru-RU" sz="2000" dirty="0">
                <a:solidFill>
                  <a:prstClr val="black"/>
                </a:solidFill>
                <a:latin typeface="Bookman Old Style" pitchFamily="18" charset="0"/>
              </a:rPr>
              <a:t>Группа наркозависимых живет отдельно от </a:t>
            </a:r>
            <a:r>
              <a:rPr lang="ru-RU" sz="2000" dirty="0" err="1">
                <a:solidFill>
                  <a:prstClr val="black"/>
                </a:solidFill>
                <a:latin typeface="Bookman Old Style" pitchFamily="18" charset="0"/>
              </a:rPr>
              <a:t>трудников</a:t>
            </a:r>
            <a:r>
              <a:rPr lang="ru-RU" sz="2000" dirty="0">
                <a:solidFill>
                  <a:prstClr val="black"/>
                </a:solidFill>
                <a:latin typeface="Bookman Old Style" pitchFamily="18" charset="0"/>
              </a:rPr>
              <a:t> в монастыре или в некотором отдалении от монастыря, но ходит в монастырь на послушания и на богослужения.</a:t>
            </a:r>
          </a:p>
          <a:p>
            <a:pPr marL="514350" indent="-514350" algn="just">
              <a:spcBef>
                <a:spcPts val="600"/>
              </a:spcBef>
              <a:buFontTx/>
              <a:buAutoNum type="romanUcPeriod"/>
              <a:defRPr/>
            </a:pPr>
            <a:endParaRPr lang="ru-RU" sz="2400" i="1" dirty="0">
              <a:solidFill>
                <a:prstClr val="black"/>
              </a:solidFill>
              <a:latin typeface="Bookman Old Style" pitchFamily="18" charset="0"/>
            </a:endParaRPr>
          </a:p>
          <a:p>
            <a:pPr algn="ctr">
              <a:lnSpc>
                <a:spcPct val="110000"/>
              </a:lnSpc>
              <a:defRPr/>
            </a:pPr>
            <a:r>
              <a:rPr lang="ru-RU" sz="2000" i="1" dirty="0">
                <a:solidFill>
                  <a:prstClr val="black"/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E68CB1-0420-4A95-A727-71784417F906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323850" y="274638"/>
            <a:ext cx="8462963" cy="10826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Организация реабилитационного процесса</a:t>
            </a:r>
            <a:endParaRPr lang="ru-RU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214282" y="1928802"/>
            <a:ext cx="8572560" cy="4572032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i="1" dirty="0">
                <a:latin typeface="Bookman Old Style" pitchFamily="18" charset="0"/>
              </a:rPr>
              <a:t>Первичное консультирование.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i="1" dirty="0" err="1">
                <a:latin typeface="Bookman Old Style" pitchFamily="18" charset="0"/>
              </a:rPr>
              <a:t>Дезинтоксикация</a:t>
            </a:r>
            <a:r>
              <a:rPr lang="ru-RU" sz="2200" i="1" dirty="0">
                <a:latin typeface="Bookman Old Style" pitchFamily="18" charset="0"/>
              </a:rPr>
              <a:t>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i="1" dirty="0">
                <a:latin typeface="Bookman Old Style" pitchFamily="18" charset="0"/>
              </a:rPr>
              <a:t>Мотивационный период                                        </a:t>
            </a:r>
            <a:r>
              <a:rPr lang="ru-RU" sz="2000" i="1" dirty="0">
                <a:latin typeface="Bookman Old Style" pitchFamily="18" charset="0"/>
              </a:rPr>
              <a:t>(проводится в мотивационном центре – 1-3 мес.).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b="1" i="1" dirty="0">
                <a:latin typeface="Bookman Old Style" pitchFamily="18" charset="0"/>
              </a:rPr>
              <a:t>Основной период церковной реабилитации.   </a:t>
            </a:r>
            <a:r>
              <a:rPr lang="ru-RU" sz="2000" b="1" i="1" dirty="0">
                <a:latin typeface="Bookman Old Style" pitchFamily="18" charset="0"/>
              </a:rPr>
              <a:t>(проводится внутри церковных общин, приходских или монастырских – 12-18 мес.)</a:t>
            </a:r>
            <a:r>
              <a:rPr lang="ru-RU" sz="2000" i="1" dirty="0">
                <a:latin typeface="Bookman Old Style" pitchFamily="18" charset="0"/>
              </a:rPr>
              <a:t>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i="1" dirty="0" err="1">
                <a:latin typeface="Bookman Old Style" pitchFamily="18" charset="0"/>
              </a:rPr>
              <a:t>Ресоциализация</a:t>
            </a:r>
            <a:r>
              <a:rPr lang="ru-RU" sz="2200" i="1" dirty="0">
                <a:latin typeface="Bookman Old Style" pitchFamily="18" charset="0"/>
              </a:rPr>
              <a:t>.                                                                </a:t>
            </a:r>
            <a:r>
              <a:rPr lang="ru-RU" sz="2000" i="1" dirty="0">
                <a:latin typeface="Bookman Old Style" pitchFamily="18" charset="0"/>
              </a:rPr>
              <a:t>(социальная гостиница, «дом на полпути» – до 2-3 лет.).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i="1" dirty="0" err="1">
                <a:latin typeface="Bookman Old Style" pitchFamily="18" charset="0"/>
              </a:rPr>
              <a:t>Постреабилитационное</a:t>
            </a:r>
            <a:r>
              <a:rPr lang="ru-RU" sz="2200" i="1" dirty="0">
                <a:latin typeface="Bookman Old Style" pitchFamily="18" charset="0"/>
              </a:rPr>
              <a:t> сопровождение.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200" i="1" dirty="0">
                <a:latin typeface="Bookman Old Style" pitchFamily="18" charset="0"/>
              </a:rPr>
              <a:t>Работа с родственниками.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12EA30-42DB-422B-A51E-16D77DACC07B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501062" cy="1082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Основные </a:t>
            </a:r>
            <a:r>
              <a:rPr lang="ru-RU" sz="36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принципы </a:t>
            </a:r>
            <a:r>
              <a:rPr lang="ru-RU" sz="36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церковной реабилитации</a:t>
            </a:r>
          </a:p>
        </p:txBody>
      </p:sp>
      <p:sp>
        <p:nvSpPr>
          <p:cNvPr id="10243" name="Содержимое 17"/>
          <p:cNvSpPr>
            <a:spLocks noGrp="1"/>
          </p:cNvSpPr>
          <p:nvPr>
            <p:ph sz="quarter" idx="1"/>
          </p:nvPr>
        </p:nvSpPr>
        <p:spPr>
          <a:xfrm>
            <a:off x="714375" y="2286000"/>
            <a:ext cx="7772400" cy="3733800"/>
          </a:xfrm>
        </p:spPr>
        <p:txBody>
          <a:bodyPr/>
          <a:lstStyle/>
          <a:p>
            <a:pPr marL="514350" indent="-5143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mtClean="0">
              <a:latin typeface="Bookman Old Style" panose="02050604050505020204" pitchFamily="18" charset="0"/>
            </a:endParaRPr>
          </a:p>
          <a:p>
            <a:pPr marL="514350" indent="-5143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mtClean="0">
              <a:latin typeface="Bookman Old Style" panose="02050604050505020204" pitchFamily="18" charset="0"/>
            </a:endParaRPr>
          </a:p>
          <a:p>
            <a:pPr marL="514350" indent="-5143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mtClean="0">
              <a:latin typeface="Bookman Old Style" panose="02050604050505020204" pitchFamily="18" charset="0"/>
            </a:endParaRPr>
          </a:p>
          <a:p>
            <a:pPr marL="514350" indent="-5143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mtClean="0">
              <a:latin typeface="Bookman Old Style" panose="02050604050505020204" pitchFamily="18" charset="0"/>
            </a:endParaRPr>
          </a:p>
          <a:p>
            <a:pPr marL="514350" indent="-5143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mtClean="0">
              <a:latin typeface="Bookman Old Style" panose="02050604050505020204" pitchFamily="18" charset="0"/>
            </a:endParaRPr>
          </a:p>
          <a:p>
            <a:pPr marL="514350" indent="-514350" algn="just" eaLnBrk="1" hangingPunct="1">
              <a:buFont typeface="Wingdings 2" panose="05020102010507070707" pitchFamily="18" charset="2"/>
              <a:buNone/>
            </a:pPr>
            <a:endParaRPr lang="ru-RU" altLang="ru-RU" smtClean="0">
              <a:latin typeface="Bookman Old Style" panose="02050604050505020204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1AE24E-067C-4376-A214-0992D78638B9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3356992"/>
            <a:ext cx="8001056" cy="13556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Bookman Old Style" pitchFamily="18" charset="0"/>
              </a:rPr>
              <a:t>2. Включение реабилитационного процесса в жизнь церковной общины</a:t>
            </a:r>
            <a:endParaRPr lang="ru-RU" sz="2400" i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42910" y="1714488"/>
            <a:ext cx="8001056" cy="14264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Bookman Old Style" pitchFamily="18" charset="0"/>
              </a:rPr>
              <a:t>1. Церковная реабилитация есть, в первую очередь, результат действия Божественной благодати, являемой в церковных Таинствах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42910" y="4929198"/>
            <a:ext cx="8001056" cy="128588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Bookman Old Style" pitchFamily="18" charset="0"/>
              </a:rPr>
              <a:t>3. Компетентность (профессионализм) членов церковной общины, участвующих в реабилитации</a:t>
            </a:r>
          </a:p>
          <a:p>
            <a:pPr algn="ctr">
              <a:defRPr/>
            </a:pPr>
            <a:endParaRPr lang="ru-RU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84138" y="404813"/>
            <a:ext cx="8929687" cy="10826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Традиционные духовные делания, являющиеся важными инструментами церковной реабилитации</a:t>
            </a:r>
            <a:endParaRPr lang="ru-RU" sz="32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323528" y="2348880"/>
            <a:ext cx="8450577" cy="3888432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914400" lvl="1" indent="-4572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800" i="1" dirty="0">
                <a:latin typeface="Bookman Old Style" pitchFamily="18" charset="0"/>
              </a:rPr>
              <a:t>Молитва церковная и келейная (домашняя) </a:t>
            </a:r>
          </a:p>
          <a:p>
            <a:pPr marL="914400" lvl="1" indent="-4572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800" i="1" dirty="0">
                <a:latin typeface="Bookman Old Style" pitchFamily="18" charset="0"/>
              </a:rPr>
              <a:t>Пост</a:t>
            </a:r>
          </a:p>
          <a:p>
            <a:pPr marL="914400" lvl="1" indent="-4572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800" i="1" dirty="0">
                <a:latin typeface="Bookman Old Style" pitchFamily="18" charset="0"/>
              </a:rPr>
              <a:t>Трудовые послушания</a:t>
            </a:r>
          </a:p>
          <a:p>
            <a:pPr marL="914400" lvl="1" indent="-4572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800" i="1" dirty="0">
                <a:latin typeface="Bookman Old Style" pitchFamily="18" charset="0"/>
              </a:rPr>
              <a:t>Индивидуальное духовное руководство </a:t>
            </a:r>
            <a:r>
              <a:rPr lang="ru-RU" sz="2800" i="1" dirty="0" err="1">
                <a:latin typeface="Bookman Old Style" pitchFamily="18" charset="0"/>
              </a:rPr>
              <a:t>реабилитанта</a:t>
            </a:r>
            <a:r>
              <a:rPr lang="ru-RU" sz="2800" i="1" dirty="0">
                <a:latin typeface="Bookman Old Style" pitchFamily="18" charset="0"/>
              </a:rPr>
              <a:t> духовником</a:t>
            </a:r>
          </a:p>
          <a:p>
            <a:pPr marL="914400" lvl="1" indent="-4572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800" i="1" dirty="0">
                <a:latin typeface="Bookman Old Style" pitchFamily="18" charset="0"/>
              </a:rPr>
              <a:t>Участие в Таинствах.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400A409-4A1E-4D15-B90C-CEBCDA4A5604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826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Некоторые из технологий церковной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реабилитации</a:t>
            </a:r>
            <a:endParaRPr lang="ru-RU" sz="32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214282" y="1484784"/>
            <a:ext cx="8678198" cy="4968552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44000" lvl="1" indent="-3429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400" i="1" dirty="0">
                <a:latin typeface="Bookman Old Style" pitchFamily="18" charset="0"/>
              </a:rPr>
              <a:t>Реабилитационный процесс четко сконструирован по времени, по форме и по содержанию.</a:t>
            </a:r>
          </a:p>
          <a:p>
            <a:pPr marL="144000" lvl="1" indent="-3429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400" i="1" dirty="0">
                <a:latin typeface="Bookman Old Style" pitchFamily="18" charset="0"/>
              </a:rPr>
              <a:t>Реабилитация строится с учетом жизненной ситуации зависимого человека и социальной сети (семьи и иного социального окружения).</a:t>
            </a:r>
          </a:p>
          <a:p>
            <a:pPr marL="144000" lvl="1" indent="-3429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400" i="1" dirty="0">
                <a:latin typeface="Bookman Old Style" pitchFamily="18" charset="0"/>
              </a:rPr>
              <a:t>Целями реабилитации являются необходимость изменения поведения, достижение личностного развития человека.</a:t>
            </a:r>
          </a:p>
          <a:p>
            <a:pPr marL="144000" lvl="1" indent="-342900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400" i="1" dirty="0">
                <a:latin typeface="Bookman Old Style" pitchFamily="18" charset="0"/>
              </a:rPr>
              <a:t>Процесс реабилитации учитывает как важнейшее развитие у человека внутреннего контроля над своим поведением.</a:t>
            </a:r>
          </a:p>
          <a:p>
            <a:pPr lvl="1">
              <a:lnSpc>
                <a:spcPct val="110000"/>
              </a:lnSpc>
              <a:defRPr/>
            </a:pPr>
            <a:endParaRPr lang="ru-RU" sz="2800" i="1" dirty="0">
              <a:latin typeface="Bookman Old Style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66665D-3666-4B1E-8196-E975B2FD4274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7950" y="274638"/>
            <a:ext cx="8928100" cy="10826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Некоторые из технологий церковной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реабилитации</a:t>
            </a:r>
            <a:endParaRPr lang="ru-RU" sz="32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214282" y="1700808"/>
            <a:ext cx="8678198" cy="4680520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80000" lvl="1" algn="just">
              <a:lnSpc>
                <a:spcPct val="110000"/>
              </a:lnSpc>
              <a:defRPr/>
            </a:pPr>
            <a:r>
              <a:rPr lang="ru-RU" sz="2400" i="1" dirty="0">
                <a:latin typeface="Bookman Old Style" pitchFamily="18" charset="0"/>
              </a:rPr>
              <a:t>•Командная работа позволяет преодолеть ограниченную компетентность каждого члена общины в реабилитационном процессе</a:t>
            </a:r>
          </a:p>
          <a:p>
            <a:pPr marL="180000" lvl="1" algn="just">
              <a:lnSpc>
                <a:spcPct val="110000"/>
              </a:lnSpc>
              <a:defRPr/>
            </a:pPr>
            <a:r>
              <a:rPr lang="ru-RU" sz="2400" i="1" dirty="0">
                <a:latin typeface="Bookman Old Style" pitchFamily="18" charset="0"/>
              </a:rPr>
              <a:t>•Система нравственных координат базируется на общей ценностной платформе, что обеспечивает выработку и закрепление у реабилитантов христианских ценностных ориентаций.</a:t>
            </a:r>
          </a:p>
          <a:p>
            <a:pPr marL="180000" lvl="1" algn="just">
              <a:lnSpc>
                <a:spcPct val="110000"/>
              </a:lnSpc>
              <a:defRPr/>
            </a:pPr>
            <a:r>
              <a:rPr lang="ru-RU" sz="2400" i="1" dirty="0">
                <a:latin typeface="Bookman Old Style" pitchFamily="18" charset="0"/>
              </a:rPr>
              <a:t>•Община совместно с реабилитируемыми образует единую систему, позволяющую оказывать взаимную помощь и поддержку.</a:t>
            </a:r>
          </a:p>
          <a:p>
            <a:pPr lvl="1" algn="just">
              <a:lnSpc>
                <a:spcPct val="110000"/>
              </a:lnSpc>
              <a:defRPr/>
            </a:pPr>
            <a:endParaRPr lang="ru-RU" sz="2800" i="1" dirty="0">
              <a:latin typeface="Bookman Old Style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690855-E6BD-48B3-B0F1-E3888188E625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214313" y="274638"/>
            <a:ext cx="8678862" cy="10826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Некоторые из технологий церковной 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реабилитации</a:t>
            </a:r>
            <a:endParaRPr lang="ru-RU" sz="32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214282" y="1484784"/>
            <a:ext cx="8678198" cy="5040560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80000" lvl="1" algn="just">
              <a:lnSpc>
                <a:spcPct val="110000"/>
              </a:lnSpc>
              <a:defRPr/>
            </a:pPr>
            <a:r>
              <a:rPr lang="ru-RU" sz="2400" i="1" dirty="0">
                <a:latin typeface="Bookman Old Style" pitchFamily="18" charset="0"/>
              </a:rPr>
              <a:t>•Реабилитационный процесс подразумевает изменение и развитие как реабилитируемого, так и его окружения, в том числе воспитателей.</a:t>
            </a:r>
          </a:p>
          <a:p>
            <a:pPr marL="180000" lvl="1" algn="just">
              <a:lnSpc>
                <a:spcPct val="110000"/>
              </a:lnSpc>
              <a:defRPr/>
            </a:pPr>
            <a:r>
              <a:rPr lang="ru-RU" sz="2400" i="1" dirty="0">
                <a:latin typeface="Bookman Old Style" pitchFamily="18" charset="0"/>
              </a:rPr>
              <a:t>•На определенном этапе </a:t>
            </a:r>
            <a:r>
              <a:rPr lang="ru-RU" sz="2400" i="1" dirty="0" smtClean="0">
                <a:latin typeface="Bookman Old Style" pitchFamily="18" charset="0"/>
              </a:rPr>
              <a:t>выздоровления, воспитанники </a:t>
            </a:r>
            <a:r>
              <a:rPr lang="ru-RU" sz="2400" i="1" dirty="0">
                <a:latin typeface="Bookman Old Style" pitchFamily="18" charset="0"/>
              </a:rPr>
              <a:t>вовлекаются в реабилитационных процесс как члены общины, выступая в качестве ролевых моделей для остальных реабилитируемых.</a:t>
            </a:r>
          </a:p>
          <a:p>
            <a:pPr marL="180000" lvl="1" algn="just">
              <a:lnSpc>
                <a:spcPct val="110000"/>
              </a:lnSpc>
              <a:defRPr/>
            </a:pPr>
            <a:r>
              <a:rPr lang="ru-RU" sz="2400" i="1" dirty="0">
                <a:latin typeface="Bookman Old Style" pitchFamily="18" charset="0"/>
              </a:rPr>
              <a:t>•Реабилитационный процесс проводится в форме групповой работы и при этом сочетается с индивидуальным подходом к каждому </a:t>
            </a:r>
            <a:r>
              <a:rPr lang="ru-RU" sz="2400" i="1" dirty="0" smtClean="0">
                <a:latin typeface="Bookman Old Style" pitchFamily="18" charset="0"/>
              </a:rPr>
              <a:t>воспитаннику.</a:t>
            </a:r>
            <a:endParaRPr lang="ru-RU" sz="2400" i="1" dirty="0">
              <a:latin typeface="Bookman Old Style" pitchFamily="18" charset="0"/>
            </a:endParaRPr>
          </a:p>
          <a:p>
            <a:pPr lvl="1">
              <a:lnSpc>
                <a:spcPct val="110000"/>
              </a:lnSpc>
              <a:defRPr/>
            </a:pPr>
            <a:endParaRPr lang="ru-RU" sz="2800" i="1" dirty="0">
              <a:latin typeface="Bookman Old Style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FAFC91-175C-4E7A-87FA-87C6892929CE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Другая 1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3B9C3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2219</TotalTime>
  <Words>417</Words>
  <Application>Microsoft Office PowerPoint</Application>
  <PresentationFormat>Экран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Cambria</vt:lpstr>
      <vt:lpstr>Wingdings 2</vt:lpstr>
      <vt:lpstr>Perpetua</vt:lpstr>
      <vt:lpstr>Bookman Old Style</vt:lpstr>
      <vt:lpstr>Franklin Gothic Book</vt:lpstr>
      <vt:lpstr>Справедливость</vt:lpstr>
      <vt:lpstr>КООРДИНАЦИОННЫЙ ЦЕНТР по противодействию наркомании</vt:lpstr>
      <vt:lpstr>ОСНОВНЫЕ ПРИНЦИПЫ   СОЦИАЛЬНОЙ РЕАБИЛИТАЦИИ  В ЦЕРКОВНОЙ ОБЩИНЕ </vt:lpstr>
      <vt:lpstr>Что не является церковной реабилитацией наркопотребителей </vt:lpstr>
      <vt:lpstr>Организация реабилитационного процесса</vt:lpstr>
      <vt:lpstr>Основные принципы церковной реабилитации</vt:lpstr>
      <vt:lpstr>Традиционные духовные делания, являющиеся важными инструментами церковной реабилитации</vt:lpstr>
      <vt:lpstr>Некоторые из технологий церковной реабилитации</vt:lpstr>
      <vt:lpstr>Некоторые из технологий церковной реабилитации</vt:lpstr>
      <vt:lpstr>Некоторые из технологий церковной реабилитации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КООРДИНАЦИОННОГО ЦЕНТРА</dc:title>
  <dc:creator>Ромул</dc:creator>
  <cp:lastModifiedBy>Alex Lazarev</cp:lastModifiedBy>
  <cp:revision>123</cp:revision>
  <dcterms:modified xsi:type="dcterms:W3CDTF">2014-11-13T11:12:04Z</dcterms:modified>
</cp:coreProperties>
</file>