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7" r:id="rId12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2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9B9-4651-46A1-8426-089CA6F31F35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1EA6-0D4C-433D-958D-1EB84EF37C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9B9-4651-46A1-8426-089CA6F31F35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1EA6-0D4C-433D-958D-1EB84EF37C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9B9-4651-46A1-8426-089CA6F31F35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1EA6-0D4C-433D-958D-1EB84EF37C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9B9-4651-46A1-8426-089CA6F31F35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1EA6-0D4C-433D-958D-1EB84EF37C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9B9-4651-46A1-8426-089CA6F31F35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1EA6-0D4C-433D-958D-1EB84EF37C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9B9-4651-46A1-8426-089CA6F31F35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1EA6-0D4C-433D-958D-1EB84EF37C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9B9-4651-46A1-8426-089CA6F31F35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1EA6-0D4C-433D-958D-1EB84EF37C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9B9-4651-46A1-8426-089CA6F31F35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1EA6-0D4C-433D-958D-1EB84EF37C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9B9-4651-46A1-8426-089CA6F31F35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1EA6-0D4C-433D-958D-1EB84EF37C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9B9-4651-46A1-8426-089CA6F31F35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1EA6-0D4C-433D-958D-1EB84EF37C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9B9-4651-46A1-8426-089CA6F31F35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1EA6-0D4C-433D-958D-1EB84EF37C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77A48-CA82-453B-B1DD-E29082CA6E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559B9-4651-46A1-8426-089CA6F31F35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D1EA6-0D4C-433D-958D-1EB84EF37C8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Фазы работы по </a:t>
            </a: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МИРСД</a:t>
            </a:r>
            <a:endParaRPr lang="ru-RU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4035" name="AutoShape 4"/>
          <p:cNvSpPr>
            <a:spLocks noChangeArrowheads="1"/>
          </p:cNvSpPr>
          <p:nvPr/>
        </p:nvSpPr>
        <p:spPr bwMode="auto">
          <a:xfrm>
            <a:off x="179388" y="2365375"/>
            <a:ext cx="1800225" cy="955675"/>
          </a:xfrm>
          <a:prstGeom prst="roundRect">
            <a:avLst>
              <a:gd name="adj" fmla="val 16667"/>
            </a:avLst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 i="1">
                <a:solidFill>
                  <a:srgbClr val="000000"/>
                </a:solidFill>
                <a:latin typeface="Verdana" pitchFamily="34" charset="0"/>
              </a:rPr>
              <a:t>Фаза </a:t>
            </a:r>
          </a:p>
          <a:p>
            <a:pPr algn="ctr"/>
            <a:r>
              <a:rPr lang="ru-RU" altLang="ru-RU" b="1" i="1">
                <a:solidFill>
                  <a:srgbClr val="000000"/>
                </a:solidFill>
                <a:latin typeface="Verdana" pitchFamily="34" charset="0"/>
              </a:rPr>
              <a:t>вовлечения</a:t>
            </a:r>
          </a:p>
        </p:txBody>
      </p:sp>
      <p:sp>
        <p:nvSpPr>
          <p:cNvPr id="44036" name="AutoShape 5"/>
          <p:cNvSpPr>
            <a:spLocks noChangeArrowheads="1"/>
          </p:cNvSpPr>
          <p:nvPr/>
        </p:nvSpPr>
        <p:spPr bwMode="auto">
          <a:xfrm>
            <a:off x="2266950" y="2365375"/>
            <a:ext cx="2016125" cy="955675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 i="1">
                <a:solidFill>
                  <a:srgbClr val="000000"/>
                </a:solidFill>
                <a:latin typeface="Verdana" pitchFamily="34" charset="0"/>
              </a:rPr>
              <a:t>Фаза </a:t>
            </a:r>
          </a:p>
          <a:p>
            <a:pPr algn="ctr"/>
            <a:r>
              <a:rPr lang="ru-RU" altLang="ru-RU" b="1" i="1">
                <a:solidFill>
                  <a:srgbClr val="000000"/>
                </a:solidFill>
                <a:latin typeface="Verdana" pitchFamily="34" charset="0"/>
              </a:rPr>
              <a:t>исследования</a:t>
            </a:r>
          </a:p>
        </p:txBody>
      </p:sp>
      <p:sp>
        <p:nvSpPr>
          <p:cNvPr id="44037" name="AutoShape 6"/>
          <p:cNvSpPr>
            <a:spLocks noChangeArrowheads="1"/>
          </p:cNvSpPr>
          <p:nvPr/>
        </p:nvSpPr>
        <p:spPr bwMode="auto">
          <a:xfrm>
            <a:off x="4643438" y="2439988"/>
            <a:ext cx="1871662" cy="955675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 i="1">
                <a:solidFill>
                  <a:srgbClr val="000000"/>
                </a:solidFill>
                <a:latin typeface="Verdana" pitchFamily="34" charset="0"/>
              </a:rPr>
              <a:t>Фаза </a:t>
            </a:r>
          </a:p>
          <a:p>
            <a:pPr algn="ctr"/>
            <a:r>
              <a:rPr lang="ru-RU" altLang="ru-RU" b="1" i="1">
                <a:solidFill>
                  <a:srgbClr val="000000"/>
                </a:solidFill>
                <a:latin typeface="Verdana" pitchFamily="34" charset="0"/>
              </a:rPr>
              <a:t>изменения </a:t>
            </a:r>
          </a:p>
          <a:p>
            <a:pPr algn="ctr"/>
            <a:r>
              <a:rPr lang="ru-RU" altLang="ru-RU" b="1" i="1">
                <a:solidFill>
                  <a:srgbClr val="000000"/>
                </a:solidFill>
                <a:latin typeface="Verdana" pitchFamily="34" charset="0"/>
              </a:rPr>
              <a:t>поведения</a:t>
            </a:r>
          </a:p>
        </p:txBody>
      </p:sp>
      <p:sp>
        <p:nvSpPr>
          <p:cNvPr id="44038" name="AutoShape 7"/>
          <p:cNvSpPr>
            <a:spLocks noChangeArrowheads="1"/>
          </p:cNvSpPr>
          <p:nvPr/>
        </p:nvSpPr>
        <p:spPr bwMode="auto">
          <a:xfrm>
            <a:off x="6875463" y="2439988"/>
            <a:ext cx="1800225" cy="955675"/>
          </a:xfrm>
          <a:prstGeom prst="roundRect">
            <a:avLst>
              <a:gd name="adj" fmla="val 16667"/>
            </a:avLst>
          </a:prstGeom>
          <a:solidFill>
            <a:srgbClr val="FF99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 i="1">
                <a:solidFill>
                  <a:srgbClr val="000000"/>
                </a:solidFill>
                <a:latin typeface="Verdana" pitchFamily="34" charset="0"/>
              </a:rPr>
              <a:t>Фаза </a:t>
            </a:r>
          </a:p>
          <a:p>
            <a:pPr algn="ctr"/>
            <a:r>
              <a:rPr lang="ru-RU" altLang="ru-RU" b="1" i="1">
                <a:solidFill>
                  <a:srgbClr val="000000"/>
                </a:solidFill>
                <a:latin typeface="Verdana" pitchFamily="34" charset="0"/>
              </a:rPr>
              <a:t>обобщения</a:t>
            </a:r>
          </a:p>
        </p:txBody>
      </p:sp>
      <p:sp>
        <p:nvSpPr>
          <p:cNvPr id="44039" name="AutoShape 8"/>
          <p:cNvSpPr>
            <a:spLocks noChangeArrowheads="1"/>
          </p:cNvSpPr>
          <p:nvPr/>
        </p:nvSpPr>
        <p:spPr bwMode="auto">
          <a:xfrm>
            <a:off x="1835150" y="1387475"/>
            <a:ext cx="5400675" cy="67627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2000" b="1" i="1">
                <a:solidFill>
                  <a:srgbClr val="000000"/>
                </a:solidFill>
                <a:latin typeface="Verdana" pitchFamily="34" charset="0"/>
              </a:rPr>
              <a:t>Организация команд </a:t>
            </a:r>
          </a:p>
        </p:txBody>
      </p:sp>
      <p:sp>
        <p:nvSpPr>
          <p:cNvPr id="44040" name="Rectangle 9"/>
          <p:cNvSpPr>
            <a:spLocks noChangeArrowheads="1"/>
          </p:cNvSpPr>
          <p:nvPr/>
        </p:nvSpPr>
        <p:spPr bwMode="auto">
          <a:xfrm>
            <a:off x="323850" y="4321175"/>
            <a:ext cx="1439863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altLang="ru-RU" sz="1400" b="1">
                <a:latin typeface="Verdana" pitchFamily="34" charset="0"/>
              </a:rPr>
              <a:t>Вовлечение семьи в работу</a:t>
            </a:r>
          </a:p>
          <a:p>
            <a:pPr>
              <a:buFont typeface="Wingdings" pitchFamily="2" charset="2"/>
              <a:buChar char="Ø"/>
            </a:pPr>
            <a:r>
              <a:rPr lang="ru-RU" altLang="ru-RU" sz="1400" b="1">
                <a:latin typeface="Verdana" pitchFamily="34" charset="0"/>
              </a:rPr>
              <a:t>Установление доверительных контактов</a:t>
            </a:r>
          </a:p>
        </p:txBody>
      </p:sp>
      <p:sp>
        <p:nvSpPr>
          <p:cNvPr id="44041" name="Rectangle 10"/>
          <p:cNvSpPr>
            <a:spLocks noChangeArrowheads="1"/>
          </p:cNvSpPr>
          <p:nvPr/>
        </p:nvSpPr>
        <p:spPr bwMode="auto">
          <a:xfrm>
            <a:off x="2124075" y="4219575"/>
            <a:ext cx="2160588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000" b="1">
                <a:latin typeface="Verdana" pitchFamily="34" charset="0"/>
              </a:rPr>
              <a:t>Диагностика проблем семьи</a:t>
            </a:r>
          </a:p>
          <a:p>
            <a:r>
              <a:rPr lang="ru-RU" altLang="ru-RU" sz="1000" b="1">
                <a:latin typeface="Verdana" pitchFamily="34" charset="0"/>
              </a:rPr>
              <a:t>Составление карты социальных связей, генограммы, линии жизни</a:t>
            </a:r>
          </a:p>
          <a:p>
            <a:r>
              <a:rPr lang="ru-RU" altLang="ru-RU" sz="1000" b="1">
                <a:latin typeface="Verdana" pitchFamily="34" charset="0"/>
              </a:rPr>
              <a:t>Подключение к работе с семьей ее социального окружения</a:t>
            </a:r>
          </a:p>
          <a:p>
            <a:r>
              <a:rPr lang="ru-RU" altLang="ru-RU" sz="1000" b="1">
                <a:latin typeface="Verdana" pitchFamily="34" charset="0"/>
              </a:rPr>
              <a:t>Формулирование целей</a:t>
            </a:r>
          </a:p>
          <a:p>
            <a:r>
              <a:rPr lang="ru-RU" altLang="ru-RU" sz="1000" b="1">
                <a:latin typeface="Verdana" pitchFamily="34" charset="0"/>
              </a:rPr>
              <a:t>Анализ факторов риска и факторов здоровья</a:t>
            </a:r>
          </a:p>
          <a:p>
            <a:endParaRPr lang="ru-RU" altLang="ru-RU" sz="1000" b="1">
              <a:latin typeface="Verdana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endParaRPr lang="ru-RU" altLang="ru-RU" sz="1000" b="1">
              <a:latin typeface="Verdana" pitchFamily="34" charset="0"/>
            </a:endParaRPr>
          </a:p>
        </p:txBody>
      </p:sp>
      <p:sp>
        <p:nvSpPr>
          <p:cNvPr id="44042" name="Rectangle 11"/>
          <p:cNvSpPr>
            <a:spLocks noChangeArrowheads="1"/>
          </p:cNvSpPr>
          <p:nvPr/>
        </p:nvSpPr>
        <p:spPr bwMode="auto">
          <a:xfrm>
            <a:off x="4716463" y="4170363"/>
            <a:ext cx="17907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b="1">
                <a:latin typeface="Verdana" pitchFamily="34" charset="0"/>
              </a:rPr>
              <a:t>Составление плана работы с семьей</a:t>
            </a:r>
          </a:p>
          <a:p>
            <a:r>
              <a:rPr lang="ru-RU" altLang="ru-RU" sz="1200" b="1">
                <a:latin typeface="Verdana" pitchFamily="34" charset="0"/>
              </a:rPr>
              <a:t>Использование психологических методов</a:t>
            </a:r>
          </a:p>
          <a:p>
            <a:r>
              <a:rPr lang="ru-RU" altLang="ru-RU" sz="1200" b="1">
                <a:latin typeface="Verdana" pitchFamily="34" charset="0"/>
              </a:rPr>
              <a:t>Организация сетевых встреч</a:t>
            </a:r>
          </a:p>
        </p:txBody>
      </p:sp>
      <p:sp>
        <p:nvSpPr>
          <p:cNvPr id="44043" name="AutoShape 12"/>
          <p:cNvSpPr>
            <a:spLocks noChangeArrowheads="1"/>
          </p:cNvSpPr>
          <p:nvPr/>
        </p:nvSpPr>
        <p:spPr bwMode="auto">
          <a:xfrm>
            <a:off x="827088" y="3341688"/>
            <a:ext cx="287337" cy="827087"/>
          </a:xfrm>
          <a:prstGeom prst="downArrow">
            <a:avLst>
              <a:gd name="adj1" fmla="val 50000"/>
              <a:gd name="adj2" fmla="val 719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4044" name="AutoShape 13"/>
          <p:cNvSpPr>
            <a:spLocks noChangeArrowheads="1"/>
          </p:cNvSpPr>
          <p:nvPr/>
        </p:nvSpPr>
        <p:spPr bwMode="auto">
          <a:xfrm>
            <a:off x="3059113" y="3341688"/>
            <a:ext cx="287337" cy="754062"/>
          </a:xfrm>
          <a:prstGeom prst="downArrow">
            <a:avLst>
              <a:gd name="adj1" fmla="val 50000"/>
              <a:gd name="adj2" fmla="val 6560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4045" name="AutoShape 14"/>
          <p:cNvSpPr>
            <a:spLocks noChangeArrowheads="1"/>
          </p:cNvSpPr>
          <p:nvPr/>
        </p:nvSpPr>
        <p:spPr bwMode="auto">
          <a:xfrm>
            <a:off x="5435600" y="3417888"/>
            <a:ext cx="288925" cy="603250"/>
          </a:xfrm>
          <a:prstGeom prst="downArrow">
            <a:avLst>
              <a:gd name="adj1" fmla="val 50000"/>
              <a:gd name="adj2" fmla="val 5219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4046" name="AutoShape 15"/>
          <p:cNvSpPr>
            <a:spLocks noChangeArrowheads="1"/>
          </p:cNvSpPr>
          <p:nvPr/>
        </p:nvSpPr>
        <p:spPr bwMode="auto">
          <a:xfrm>
            <a:off x="7596188" y="3417888"/>
            <a:ext cx="287337" cy="677862"/>
          </a:xfrm>
          <a:prstGeom prst="downArrow">
            <a:avLst>
              <a:gd name="adj1" fmla="val 50000"/>
              <a:gd name="adj2" fmla="val 589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4047" name="AutoShape 16"/>
          <p:cNvSpPr>
            <a:spLocks noChangeArrowheads="1"/>
          </p:cNvSpPr>
          <p:nvPr/>
        </p:nvSpPr>
        <p:spPr bwMode="auto">
          <a:xfrm rot="10800000">
            <a:off x="971550" y="1538288"/>
            <a:ext cx="649288" cy="7524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6948488" y="4221163"/>
            <a:ext cx="1800225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b="1">
                <a:latin typeface="Verdana" pitchFamily="34" charset="0"/>
              </a:rPr>
              <a:t>Накопление опыта</a:t>
            </a:r>
          </a:p>
          <a:p>
            <a:r>
              <a:rPr lang="ru-RU" altLang="ru-RU" sz="1200" b="1">
                <a:latin typeface="Verdana" pitchFamily="34" charset="0"/>
              </a:rPr>
              <a:t>Подведение итогов работы с семьей</a:t>
            </a:r>
          </a:p>
          <a:p>
            <a:r>
              <a:rPr lang="ru-RU" altLang="ru-RU" sz="1200" b="1">
                <a:latin typeface="Verdana" pitchFamily="34" charset="0"/>
              </a:rPr>
              <a:t>Анализ возможностей семьи самостоятельно справиться с проблемой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6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Коммуникация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9750" y="1341438"/>
            <a:ext cx="3898900" cy="47513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u="sng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Оборонительная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u="sng" smtClean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eaLnBrk="1" hangingPunct="1">
              <a:lnSpc>
                <a:spcPct val="90000"/>
              </a:lnSpc>
              <a:buClr>
                <a:srgbClr val="FFCC00"/>
              </a:buClr>
              <a:buSzTx/>
              <a:buFontTx/>
              <a:buChar char="•"/>
              <a:defRPr/>
            </a:pPr>
            <a:r>
              <a:rPr lang="ru-RU" smtClean="0"/>
              <a:t>Критика/упреки</a:t>
            </a:r>
          </a:p>
          <a:p>
            <a:pPr eaLnBrk="1" hangingPunct="1">
              <a:lnSpc>
                <a:spcPct val="90000"/>
              </a:lnSpc>
              <a:buClr>
                <a:srgbClr val="FFCC00"/>
              </a:buClr>
              <a:buSzTx/>
              <a:buFontTx/>
              <a:buChar char="•"/>
              <a:defRPr/>
            </a:pPr>
            <a:r>
              <a:rPr lang="ru-RU" smtClean="0"/>
              <a:t>Контроль</a:t>
            </a:r>
          </a:p>
          <a:p>
            <a:pPr eaLnBrk="1" hangingPunct="1">
              <a:lnSpc>
                <a:spcPct val="90000"/>
              </a:lnSpc>
              <a:buClr>
                <a:srgbClr val="FFCC00"/>
              </a:buClr>
              <a:buSzTx/>
              <a:buFontTx/>
              <a:buChar char="•"/>
              <a:defRPr/>
            </a:pPr>
            <a:r>
              <a:rPr lang="ru-RU" smtClean="0"/>
              <a:t>Превосходство</a:t>
            </a:r>
          </a:p>
          <a:p>
            <a:pPr eaLnBrk="1" hangingPunct="1">
              <a:lnSpc>
                <a:spcPct val="90000"/>
              </a:lnSpc>
              <a:buClr>
                <a:srgbClr val="FFCC00"/>
              </a:buClr>
              <a:buSzTx/>
              <a:buFontTx/>
              <a:buChar char="•"/>
              <a:defRPr/>
            </a:pPr>
            <a:r>
              <a:rPr lang="ru-RU" smtClean="0"/>
              <a:t>Безразличие</a:t>
            </a:r>
          </a:p>
          <a:p>
            <a:pPr eaLnBrk="1" hangingPunct="1">
              <a:lnSpc>
                <a:spcPct val="90000"/>
              </a:lnSpc>
              <a:buClr>
                <a:srgbClr val="FFCC00"/>
              </a:buClr>
              <a:buSzTx/>
              <a:buFontTx/>
              <a:buChar char="•"/>
              <a:defRPr/>
            </a:pPr>
            <a:r>
              <a:rPr lang="ru-RU" smtClean="0"/>
              <a:t>Избегание решения проблем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mtClean="0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4716463" y="1268413"/>
            <a:ext cx="403383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32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Поддерживающая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ru-RU" sz="3200" u="sng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00000"/>
              <a:buFontTx/>
              <a:buChar char="•"/>
              <a:defRPr/>
            </a:pPr>
            <a:r>
              <a:rPr lang="ru-RU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По-настоящему информативна происходит с целью получения/обмена информации</a:t>
            </a:r>
          </a:p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00000"/>
              <a:buFontTx/>
              <a:buChar char="•"/>
              <a:defRPr/>
            </a:pPr>
            <a:r>
              <a:rPr lang="ru-RU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Спонтанное решение проблем</a:t>
            </a:r>
          </a:p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00000"/>
              <a:buFontTx/>
              <a:buChar char="•"/>
              <a:defRPr/>
            </a:pPr>
            <a:r>
              <a:rPr lang="ru-RU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Сочувствие</a:t>
            </a:r>
          </a:p>
          <a:p>
            <a:pPr marL="342900" indent="-342900">
              <a:spcBef>
                <a:spcPct val="20000"/>
              </a:spcBef>
              <a:buClr>
                <a:srgbClr val="FFCC00"/>
              </a:buClr>
              <a:buSzPct val="100000"/>
              <a:buFontTx/>
              <a:buChar char="•"/>
              <a:defRPr/>
            </a:pPr>
            <a:r>
              <a:rPr lang="ru-RU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Поиск точек соприкосновения</a:t>
            </a: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endParaRPr lang="ru-RU" sz="24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endParaRPr lang="ru-RU" sz="24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endParaRPr lang="ru-RU" sz="280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Выученная беспомощность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133600"/>
            <a:ext cx="2736850" cy="26638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b="1" smtClean="0"/>
              <a:t>Мотивационный дефицит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000" b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smtClean="0"/>
              <a:t>   уменьшение попыток что-то изменить добровольно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3132138" y="2133600"/>
            <a:ext cx="27368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000" b="1">
                <a:effectLst>
                  <a:outerShdw blurRad="38100" dist="38100" dir="2700000" algn="tl">
                    <a:srgbClr val="FFFFFF"/>
                  </a:outerShdw>
                </a:effectLst>
              </a:rPr>
              <a:t>Когнитивный дефицит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ru-RU" sz="2000" b="1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   убеждение, что все равно ничего хорошего не получится 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6156325" y="2133600"/>
            <a:ext cx="27368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000" b="1">
                <a:effectLst>
                  <a:outerShdw blurRad="38100" dist="38100" dir="2700000" algn="tl">
                    <a:srgbClr val="FFFFFF"/>
                  </a:outerShdw>
                </a:effectLst>
              </a:rPr>
              <a:t>Эмоциональный дефицит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ru-RU" sz="2000" b="1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   депрессия </a:t>
            </a:r>
          </a:p>
        </p:txBody>
      </p:sp>
      <p:sp>
        <p:nvSpPr>
          <p:cNvPr id="31750" name="AutoShape 8"/>
          <p:cNvSpPr>
            <a:spLocks noChangeArrowheads="1"/>
          </p:cNvSpPr>
          <p:nvPr/>
        </p:nvSpPr>
        <p:spPr bwMode="auto">
          <a:xfrm>
            <a:off x="1331913" y="1268413"/>
            <a:ext cx="649287" cy="792162"/>
          </a:xfrm>
          <a:prstGeom prst="downArrow">
            <a:avLst>
              <a:gd name="adj1" fmla="val 50000"/>
              <a:gd name="adj2" fmla="val 30501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1751" name="AutoShape 9"/>
          <p:cNvSpPr>
            <a:spLocks noChangeArrowheads="1"/>
          </p:cNvSpPr>
          <p:nvPr/>
        </p:nvSpPr>
        <p:spPr bwMode="auto">
          <a:xfrm>
            <a:off x="7164388" y="1196975"/>
            <a:ext cx="649287" cy="792163"/>
          </a:xfrm>
          <a:prstGeom prst="downArrow">
            <a:avLst>
              <a:gd name="adj1" fmla="val 50000"/>
              <a:gd name="adj2" fmla="val 30501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1752" name="AutoShape 10"/>
          <p:cNvSpPr>
            <a:spLocks noChangeArrowheads="1"/>
          </p:cNvSpPr>
          <p:nvPr/>
        </p:nvSpPr>
        <p:spPr bwMode="auto">
          <a:xfrm>
            <a:off x="4211638" y="1196975"/>
            <a:ext cx="649287" cy="792163"/>
          </a:xfrm>
          <a:prstGeom prst="downArrow">
            <a:avLst>
              <a:gd name="adj1" fmla="val 50000"/>
              <a:gd name="adj2" fmla="val 30501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Выученная беспомощность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133600"/>
            <a:ext cx="2736850" cy="26638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b="1" smtClean="0"/>
              <a:t>Мотивационный дефицит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000" b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smtClean="0"/>
              <a:t>   уменьшение попыток что-то изменить добровольно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3132138" y="2133600"/>
            <a:ext cx="27368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000" b="1">
                <a:effectLst>
                  <a:outerShdw blurRad="38100" dist="38100" dir="2700000" algn="tl">
                    <a:srgbClr val="FFFFFF"/>
                  </a:outerShdw>
                </a:effectLst>
              </a:rPr>
              <a:t>Когнитивный дефицит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ru-RU" sz="2000" b="1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   убеждение, что все равно ничего хорошего не получится 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6156325" y="2133600"/>
            <a:ext cx="27368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000" b="1">
                <a:effectLst>
                  <a:outerShdw blurRad="38100" dist="38100" dir="2700000" algn="tl">
                    <a:srgbClr val="FFFFFF"/>
                  </a:outerShdw>
                </a:effectLst>
              </a:rPr>
              <a:t>Эмоциональный дефицит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ru-RU" sz="2000" b="1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   депрессия </a:t>
            </a:r>
          </a:p>
        </p:txBody>
      </p:sp>
      <p:sp>
        <p:nvSpPr>
          <p:cNvPr id="31750" name="AutoShape 8"/>
          <p:cNvSpPr>
            <a:spLocks noChangeArrowheads="1"/>
          </p:cNvSpPr>
          <p:nvPr/>
        </p:nvSpPr>
        <p:spPr bwMode="auto">
          <a:xfrm>
            <a:off x="1331913" y="1268413"/>
            <a:ext cx="649287" cy="792162"/>
          </a:xfrm>
          <a:prstGeom prst="downArrow">
            <a:avLst>
              <a:gd name="adj1" fmla="val 50000"/>
              <a:gd name="adj2" fmla="val 30501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1751" name="AutoShape 9"/>
          <p:cNvSpPr>
            <a:spLocks noChangeArrowheads="1"/>
          </p:cNvSpPr>
          <p:nvPr/>
        </p:nvSpPr>
        <p:spPr bwMode="auto">
          <a:xfrm>
            <a:off x="7164388" y="1196975"/>
            <a:ext cx="649287" cy="792163"/>
          </a:xfrm>
          <a:prstGeom prst="downArrow">
            <a:avLst>
              <a:gd name="adj1" fmla="val 50000"/>
              <a:gd name="adj2" fmla="val 30501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1752" name="AutoShape 10"/>
          <p:cNvSpPr>
            <a:spLocks noChangeArrowheads="1"/>
          </p:cNvSpPr>
          <p:nvPr/>
        </p:nvSpPr>
        <p:spPr bwMode="auto">
          <a:xfrm>
            <a:off x="4211638" y="1196975"/>
            <a:ext cx="649287" cy="792163"/>
          </a:xfrm>
          <a:prstGeom prst="downArrow">
            <a:avLst>
              <a:gd name="adj1" fmla="val 50000"/>
              <a:gd name="adj2" fmla="val 30501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Факторы здоровья – </a:t>
            </a:r>
            <a:br>
              <a:rPr lang="ru-RU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 уровне индивида</a:t>
            </a:r>
            <a:r>
              <a:rPr lang="ru-RU" sz="4000" smtClean="0"/>
              <a:t> 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8229600" cy="442595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Высокая социальная способность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Позитивная вера в свои силы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Самостоятельность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Успешный </a:t>
            </a:r>
            <a:r>
              <a:rPr lang="en-US" sz="2800" b="1" smtClean="0"/>
              <a:t>coping</a:t>
            </a:r>
            <a:endParaRPr lang="ru-RU" sz="2800" b="1" smtClean="0"/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Интеллект и способность к творчеству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Наличие интересов и хобби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Внутренний контроль (</a:t>
            </a:r>
            <a:r>
              <a:rPr lang="en-US" sz="2800" b="1" smtClean="0"/>
              <a:t>locus of control</a:t>
            </a:r>
            <a:r>
              <a:rPr lang="ru-RU" sz="2800" b="1" smtClean="0"/>
              <a:t>)</a:t>
            </a:r>
            <a:endParaRPr lang="en-US" sz="2800" b="1" smtClean="0"/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Контроль импульсов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Высокий уровень активности и энергии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Факторы здоровья – </a:t>
            </a:r>
            <a:br>
              <a:rPr lang="ru-RU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уровень  семьи и окружения</a:t>
            </a:r>
            <a:r>
              <a:rPr lang="ru-RU" sz="4000" b="1" smtClean="0">
                <a:solidFill>
                  <a:srgbClr val="FFCC00"/>
                </a:solidFill>
              </a:rPr>
              <a:t> 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Помогать друг другу, когда это необходимо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Доверительные и близкие отношения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Важность и значимость партнера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Точно обозначенные границы и субсистемы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Четкие правила дома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Позитивные отношения между детьми и родителями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b="1" smtClean="0"/>
              <a:t>Общность принципов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Факторы риска</a:t>
            </a:r>
            <a:endParaRPr lang="sv-SE" sz="400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v-SE" sz="2400" smtClean="0"/>
              <a:t>1.</a:t>
            </a:r>
            <a:r>
              <a:rPr lang="sv-SE" sz="240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smtClean="0"/>
              <a:t>Родительский фактор</a:t>
            </a:r>
            <a:endParaRPr lang="sv-SE" sz="2400" smtClean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sz="2400" smtClean="0"/>
              <a:t>Враждебные и неэффективные методы воспитания</a:t>
            </a:r>
            <a:endParaRPr lang="sv-SE" sz="2400" smtClean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sz="2400" smtClean="0"/>
              <a:t>Низкий уровень заботы</a:t>
            </a:r>
            <a:endParaRPr lang="sv-SE" sz="2400" smtClean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sz="2400" smtClean="0"/>
              <a:t>Низкий уровень когнитивного стимулирования</a:t>
            </a:r>
            <a:endParaRPr lang="sv-SE" sz="240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sv-SE" sz="240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sv-SE" sz="2400" smtClean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sv-SE" sz="2400" smtClean="0"/>
              <a:t>2. </a:t>
            </a:r>
            <a:r>
              <a:rPr lang="ru-RU" sz="2400" smtClean="0"/>
              <a:t>Детские/подростковые факторы</a:t>
            </a:r>
            <a:endParaRPr lang="sv-SE" sz="2400" smtClean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sz="2400" smtClean="0"/>
              <a:t>Недостаточные и неэффективные стратегии решения конфликтов</a:t>
            </a:r>
            <a:endParaRPr lang="sv-SE" sz="2400" smtClean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sz="2400" smtClean="0"/>
              <a:t>Недостаточный уровень социальной компетенции</a:t>
            </a:r>
            <a:endParaRPr lang="sv-SE" sz="2400" smtClean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sz="2400" smtClean="0"/>
              <a:t>Импульсивность, проблема сосредоточить внимание</a:t>
            </a:r>
            <a:endParaRPr lang="sv-SE" sz="240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sv-SE" sz="2400" smtClean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sv-SE" sz="2400" smtClean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Факторы риска</a:t>
            </a:r>
            <a:r>
              <a:rPr lang="sv-SE" sz="4000" smtClean="0">
                <a:solidFill>
                  <a:srgbClr val="FFCC00"/>
                </a:solidFill>
              </a:rPr>
              <a:t> 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sv-SE" smtClean="0"/>
              <a:t>3. </a:t>
            </a:r>
            <a:r>
              <a:rPr lang="ru-RU" b="1" smtClean="0"/>
              <a:t>Семейные факторы </a:t>
            </a:r>
            <a:endParaRPr lang="sv-SE" b="1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sv-SE" b="1" smtClean="0"/>
              <a:t>- 	</a:t>
            </a:r>
            <a:r>
              <a:rPr lang="ru-RU" b="1" smtClean="0"/>
              <a:t>Бедность</a:t>
            </a:r>
            <a:endParaRPr lang="sv-SE" b="1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sv-SE" b="1" smtClean="0"/>
              <a:t>- 	</a:t>
            </a:r>
            <a:r>
              <a:rPr lang="ru-RU" b="1" smtClean="0"/>
              <a:t>Криминальные родители</a:t>
            </a:r>
            <a:endParaRPr lang="sv-SE" b="1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sv-SE" b="1" smtClean="0"/>
              <a:t>- 	</a:t>
            </a:r>
            <a:r>
              <a:rPr lang="ru-RU" b="1" smtClean="0"/>
              <a:t>Родители алкоголики/наркоманы</a:t>
            </a:r>
            <a:endParaRPr lang="sv-SE" b="1" smtClean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b="1" smtClean="0"/>
              <a:t>Множество стрессовых ситуаций в жизни</a:t>
            </a:r>
            <a:endParaRPr lang="sv-SE" b="1" smtClean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b="1" smtClean="0"/>
              <a:t>Психические заболевания родителей</a:t>
            </a:r>
            <a:endParaRPr lang="sv-SE" b="1" smtClean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b="1" smtClean="0"/>
              <a:t>Кризисная ситуация в браке</a:t>
            </a:r>
            <a:endParaRPr lang="sv-SE" b="1" smtClean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sv-SE" b="1" smtClean="0"/>
          </a:p>
          <a:p>
            <a:pPr eaLnBrk="1" hangingPunct="1">
              <a:lnSpc>
                <a:spcPct val="90000"/>
              </a:lnSpc>
              <a:defRPr/>
            </a:pPr>
            <a:endParaRPr lang="sv-SE" b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Факторы риска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sv-SE" sz="2800" b="1" smtClean="0"/>
              <a:t>4. </a:t>
            </a:r>
            <a:r>
              <a:rPr lang="ru-RU" sz="2800" b="1" smtClean="0"/>
              <a:t>  Факторы школы и друзей</a:t>
            </a:r>
            <a:endParaRPr lang="sv-SE" sz="2800" b="1" smtClean="0"/>
          </a:p>
          <a:p>
            <a:pPr eaLnBrk="1" hangingPunct="1">
              <a:buFontTx/>
              <a:buChar char="-"/>
              <a:defRPr/>
            </a:pPr>
            <a:r>
              <a:rPr lang="ru-RU" sz="2800" b="1" smtClean="0"/>
              <a:t>Низкая заинтересованность у учителей</a:t>
            </a:r>
            <a:endParaRPr lang="sv-SE" sz="2800" b="1" smtClean="0"/>
          </a:p>
          <a:p>
            <a:pPr eaLnBrk="1" hangingPunct="1">
              <a:buFontTx/>
              <a:buChar char="-"/>
              <a:defRPr/>
            </a:pPr>
            <a:r>
              <a:rPr lang="ru-RU" sz="2800" b="1" smtClean="0"/>
              <a:t>Многочисленные агрессивные ситуации в классе</a:t>
            </a:r>
            <a:endParaRPr lang="sv-SE" sz="2800" b="1" smtClean="0"/>
          </a:p>
          <a:p>
            <a:pPr eaLnBrk="1" hangingPunct="1">
              <a:buFontTx/>
              <a:buChar char="-"/>
              <a:defRPr/>
            </a:pPr>
            <a:r>
              <a:rPr lang="ru-RU" sz="2800" b="1" smtClean="0"/>
              <a:t>Сверстники с проблемами</a:t>
            </a:r>
            <a:endParaRPr lang="sv-SE" sz="2800" b="1" smtClean="0"/>
          </a:p>
          <a:p>
            <a:pPr eaLnBrk="1" hangingPunct="1">
              <a:buFontTx/>
              <a:buChar char="-"/>
              <a:defRPr/>
            </a:pPr>
            <a:r>
              <a:rPr lang="ru-RU" sz="2800" b="1" smtClean="0"/>
              <a:t>Мало контактов между школой и родителями</a:t>
            </a:r>
            <a:endParaRPr lang="sv-SE" sz="2800" b="1" smtClean="0"/>
          </a:p>
          <a:p>
            <a:pPr eaLnBrk="1" hangingPunct="1">
              <a:buFontTx/>
              <a:buChar char="-"/>
              <a:defRPr/>
            </a:pPr>
            <a:r>
              <a:rPr lang="ru-RU" sz="2800" b="1" smtClean="0"/>
              <a:t>Ребенка третируют или не общаются с ним</a:t>
            </a:r>
            <a:endParaRPr lang="sv-SE" sz="2800" b="1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8229600" cy="647700"/>
          </a:xfrm>
        </p:spPr>
        <p:txBody>
          <a:bodyPr/>
          <a:lstStyle/>
          <a:p>
            <a:pPr>
              <a:defRPr/>
            </a:pPr>
            <a:r>
              <a:rPr lang="ru-RU" sz="2800" b="1"/>
              <a:t>Анализ ресурсов семьи</a:t>
            </a:r>
          </a:p>
        </p:txBody>
      </p:sp>
      <p:graphicFrame>
        <p:nvGraphicFramePr>
          <p:cNvPr id="58371" name="Group 3"/>
          <p:cNvGraphicFramePr>
            <a:graphicFrameLocks noGrp="1"/>
          </p:cNvGraphicFramePr>
          <p:nvPr>
            <p:ph idx="1"/>
          </p:nvPr>
        </p:nvGraphicFramePr>
        <p:xfrm>
          <a:off x="468313" y="1268413"/>
          <a:ext cx="8291512" cy="5364161"/>
        </p:xfrm>
        <a:graphic>
          <a:graphicData uri="http://schemas.openxmlformats.org/drawingml/2006/table">
            <a:tbl>
              <a:tblPr/>
              <a:tblGrid>
                <a:gridCol w="1296987"/>
                <a:gridCol w="4102100"/>
                <a:gridCol w="2892425"/>
              </a:tblGrid>
              <a:tr h="4016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Times New Roman" pitchFamily="18" charset="0"/>
                        </a:rPr>
                        <a:t>СУБЪЕКТ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Times New Roman" pitchFamily="18" charset="0"/>
                        </a:rPr>
                        <a:t>ФАКТОРЫ ЗДОРОВЬЯ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Times New Roman" pitchFamily="18" charset="0"/>
                        </a:rPr>
                        <a:t>ФАКТОРЫ РИСКА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8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САША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коммуникабельность, лидерство, организаторские способности, позитивная вера в свои силы, высокий уровень развития умственных способностей, желание осваивать новое, творческие интересы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импульсивность, гиперактивность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76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СЕМЬЯ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все члены семьи мотивированы к изменению, в семье есть авторитетный человек - бабушка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применение матерью методов физического наказания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мать в данной ситуации педагогически не компетентна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277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ШКОЛА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взаимопонимание Саши с учителями иностранного языка и физкультуры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желание контактировать со сверстниками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разрыв отношений со школой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Затянувшийся конфликт между школой и родителями, неприятие Саши со стороны учителей, Учителя заинтересованы в переходе мальчика в другую школу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83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ДРУЗЬЯ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много друзей, большинство друзей увлечены спортом, близкий друг, который является положительным примером для Саши (хорошая успеваемость, доверительные отношения с родителями)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неразборчивость в установлении контактов, контакты поверхностны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Рабочий план семьи 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1357313" y="1285875"/>
          <a:ext cx="7423149" cy="5557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4383"/>
                <a:gridCol w="2474383"/>
                <a:gridCol w="2474383"/>
              </a:tblGrid>
              <a:tr h="41667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Цели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Средства достижения целей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Критерии достижения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целей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</a:tr>
              <a:tr h="92467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1. Таня говорит правду</a:t>
                      </a:r>
                      <a:endParaRPr lang="ru-RU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 Таню не ругают за правду, которая неприятна родителям.</a:t>
                      </a:r>
                      <a:endParaRPr lang="ru-RU" sz="1200" baseline="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baseline="0" dirty="0" smtClean="0"/>
                        <a:t> Разговаривают без крика, упреков.</a:t>
                      </a:r>
                      <a:endParaRPr lang="ru-RU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 Нет ситуаций, когда открывается</a:t>
                      </a:r>
                      <a:r>
                        <a:rPr lang="ru-RU" sz="1200" baseline="0" dirty="0" smtClean="0"/>
                        <a:t> Танина ложь</a:t>
                      </a:r>
                      <a:endParaRPr lang="ru-RU" sz="1200" dirty="0"/>
                    </a:p>
                  </a:txBody>
                  <a:tcPr marT="45713" marB="45713"/>
                </a:tc>
              </a:tr>
              <a:tr h="137158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2. Таня меньше времени проводит в интернете</a:t>
                      </a:r>
                      <a:endParaRPr lang="ru-RU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 Таня ходит на занятия в </a:t>
                      </a:r>
                      <a:r>
                        <a:rPr lang="ru-RU" sz="1200" dirty="0" err="1" smtClean="0"/>
                        <a:t>фотостудию</a:t>
                      </a:r>
                      <a:endParaRPr lang="ru-RU" sz="12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 Таня посещает</a:t>
                      </a:r>
                      <a:r>
                        <a:rPr lang="ru-RU" sz="1200" baseline="0" dirty="0" smtClean="0"/>
                        <a:t> психологические тренинги в школе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baseline="0" dirty="0" smtClean="0"/>
                        <a:t> Таня выполняет домашнее задание</a:t>
                      </a:r>
                      <a:endParaRPr lang="ru-RU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  Папа и мама проводят </a:t>
                      </a:r>
                      <a:r>
                        <a:rPr lang="ru-RU" sz="1200" baseline="0" dirty="0" smtClean="0"/>
                        <a:t>время за компьютером</a:t>
                      </a:r>
                      <a:endParaRPr lang="ru-RU" sz="1200" dirty="0"/>
                    </a:p>
                  </a:txBody>
                  <a:tcPr marT="45713" marB="45713"/>
                </a:tc>
              </a:tr>
              <a:tr h="192022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3. В</a:t>
                      </a:r>
                      <a:r>
                        <a:rPr lang="ru-RU" sz="1200" baseline="0" dirty="0" smtClean="0"/>
                        <a:t> семье нет конфликтов</a:t>
                      </a:r>
                      <a:endParaRPr lang="ru-RU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 Таня помогает родителям в домашних</a:t>
                      </a:r>
                      <a:r>
                        <a:rPr lang="ru-RU" sz="1200" baseline="0" dirty="0" smtClean="0"/>
                        <a:t> делах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baseline="0" dirty="0" smtClean="0"/>
                        <a:t> У папы есть 1 час личного времени на отдых после сложной работы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baseline="0" dirty="0" smtClean="0"/>
                        <a:t> В выходной день Таня и папа вместе готовят обед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baseline="0" dirty="0" smtClean="0"/>
                        <a:t>Родители обсуждают вместе как поощрять или наказывать ребенка</a:t>
                      </a:r>
                      <a:endParaRPr lang="ru-RU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 Папа не кричит на Таню и маму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 Мама не плачет</a:t>
                      </a:r>
                      <a:endParaRPr lang="ru-RU" sz="1200" dirty="0"/>
                    </a:p>
                  </a:txBody>
                  <a:tcPr marT="45713" marB="45713"/>
                </a:tc>
              </a:tr>
              <a:tr h="92467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4. Таня</a:t>
                      </a:r>
                      <a:r>
                        <a:rPr lang="ru-RU" sz="1200" baseline="0" dirty="0" smtClean="0"/>
                        <a:t> определилась в будущей профессии</a:t>
                      </a:r>
                      <a:endParaRPr lang="ru-RU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 Наталья Александровна проводит</a:t>
                      </a:r>
                      <a:r>
                        <a:rPr lang="ru-RU" sz="1200" baseline="0" dirty="0" smtClean="0"/>
                        <a:t> занятия по профессиональной ориентации Тани</a:t>
                      </a:r>
                      <a:endParaRPr lang="ru-RU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200" dirty="0" smtClean="0"/>
                        <a:t> Таня выбирает учебное заведения для приобретения будущей профессии</a:t>
                      </a:r>
                      <a:endParaRPr lang="ru-RU" sz="1200" dirty="0"/>
                    </a:p>
                  </a:txBody>
                  <a:tcPr marT="45713" marB="4571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0894837baa7e823b471e0faaa53f58325958ed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593</Words>
  <Application>Microsoft Office PowerPoint</Application>
  <PresentationFormat>Экран (4:3)</PresentationFormat>
  <Paragraphs>145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Фазы работы по МИРСД</vt:lpstr>
      <vt:lpstr>Коммуникация</vt:lpstr>
      <vt:lpstr>Выученная беспомощность</vt:lpstr>
      <vt:lpstr>Выученная беспомощность</vt:lpstr>
      <vt:lpstr>Факторы здоровья –  на уровне индивида </vt:lpstr>
      <vt:lpstr>Факторы здоровья –  уровень  семьи и окружения </vt:lpstr>
      <vt:lpstr>Факторы риска</vt:lpstr>
      <vt:lpstr>Факторы риска </vt:lpstr>
      <vt:lpstr>Факторы риска</vt:lpstr>
      <vt:lpstr>Анализ ресурсов семьи</vt:lpstr>
      <vt:lpstr>Рабочий план семьи </vt:lpstr>
    </vt:vector>
  </TitlesOfParts>
  <Company>USN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Фазы работы по МИРСД</dc:title>
  <dc:creator>1</dc:creator>
  <cp:lastModifiedBy>1</cp:lastModifiedBy>
  <cp:revision>2</cp:revision>
  <dcterms:created xsi:type="dcterms:W3CDTF">2014-11-12T04:42:38Z</dcterms:created>
  <dcterms:modified xsi:type="dcterms:W3CDTF">2014-11-12T04:48:53Z</dcterms:modified>
</cp:coreProperties>
</file>