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81" r:id="rId3"/>
    <p:sldId id="302" r:id="rId4"/>
    <p:sldId id="303" r:id="rId5"/>
    <p:sldId id="269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88" r:id="rId14"/>
    <p:sldId id="285" r:id="rId15"/>
    <p:sldId id="283" r:id="rId16"/>
    <p:sldId id="284" r:id="rId17"/>
    <p:sldId id="290" r:id="rId18"/>
    <p:sldId id="286" r:id="rId19"/>
    <p:sldId id="298" r:id="rId20"/>
    <p:sldId id="299" r:id="rId21"/>
    <p:sldId id="300" r:id="rId22"/>
    <p:sldId id="301" r:id="rId23"/>
  </p:sldIdLst>
  <p:sldSz cx="9144000" cy="6858000" type="screen4x3"/>
  <p:notesSz cx="6858000" cy="9144000"/>
  <p:custDataLst>
    <p:tags r:id="rId25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2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856FCE5-AB89-46A3-988D-41583A6FCE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D6B45BA-57D9-4F1B-8459-C0DC21D34039}" type="slidenum">
              <a:rPr lang="ru-RU" sz="1200"/>
              <a:pPr algn="r"/>
              <a:t>19</a:t>
            </a:fld>
            <a:endParaRPr lang="ru-RU" sz="12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DC47570-0B11-4EE3-A7F9-3A67A9CF6155}" type="slidenum">
              <a:rPr lang="ru-RU" sz="1200"/>
              <a:pPr algn="r"/>
              <a:t>21</a:t>
            </a:fld>
            <a:endParaRPr lang="ru-RU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28C19-0CA7-4D31-AA32-B64382707E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BAB12-9394-4819-B625-F662B092A1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51B69-E330-4C06-94EE-D26B0FF7C0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37E2A-D783-46C5-A26D-0F31D73D1F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E4412-3296-4B48-80A3-8403D4C61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920D2-9DFC-4180-BB97-B69E28CE4B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80E61-C1C4-46D4-83C2-5A1A8C39A2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5A3E9-BCF0-4DDC-A935-282C2F3C72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A1B28-7723-4B8B-9B4C-926359C1FE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A738B-505B-46ED-9089-F8E716B506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E95A89-1DBD-41BF-9CA4-0F161AD42B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87ABC-7BE2-408A-8FA0-0131C16531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55414-4C1A-42B2-9942-34F9ED664B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FDE29-70B6-4C7F-8DFE-8FD22E5B8A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D2264A7-55C2-419B-9B2C-4FF70DDF5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  <p:sldLayoutId id="2147483651" r:id="rId12"/>
    <p:sldLayoutId id="2147483650" r:id="rId13"/>
    <p:sldLayoutId id="2147483649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0938"/>
            <a:ext cx="7772400" cy="1179512"/>
          </a:xfrm>
        </p:spPr>
        <p:txBody>
          <a:bodyPr/>
          <a:lstStyle/>
          <a:p>
            <a:pPr eaLnBrk="1" hangingPunct="1"/>
            <a:r>
              <a:rPr lang="ru-RU" sz="4000" b="1" smtClean="0"/>
              <a:t>Сеть социальных контактов</a:t>
            </a: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Метод включения ближайшего окружения в разрешение трудной жизненной ситуации</a:t>
            </a:r>
          </a:p>
        </p:txBody>
      </p:sp>
      <p:pic>
        <p:nvPicPr>
          <p:cNvPr id="17411" name="Picture 4" descr="DSCN12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213" y="260350"/>
            <a:ext cx="2924175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Барнс о сети социальных контактов</a:t>
            </a:r>
            <a:r>
              <a:rPr lang="en-US" sz="4000" smtClean="0"/>
              <a:t> (1954)</a:t>
            </a:r>
            <a:endParaRPr lang="ru-RU" sz="4000" smtClean="0"/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«Каждый человек, обычно, имеет связь с рядом людей, некоторые из которых непосредственно контактируют друг с другом, а некоторые, нет…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Я посчитал удобным называть подобное социальное поле </a:t>
            </a:r>
            <a:r>
              <a:rPr lang="ru-RU" sz="2800" b="1" smtClean="0"/>
              <a:t>сетью социальных контактов</a:t>
            </a:r>
            <a:r>
              <a:rPr lang="ru-RU" sz="2800" smtClean="0"/>
              <a:t>. Я представляю его себе в виде следующего образа: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это сеть точек, некоторые из которых соединены линиями. Точки здесь обозначают людей, или иногда группы людей, а линии указывают на то, кто с кем взаимодействует».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Сеть социальных контактов\КСК\20141110_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8300" y="260648"/>
            <a:ext cx="4984358" cy="6336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Сеть социальных контактов\КСК\20141110_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7879" y="260648"/>
            <a:ext cx="5450906" cy="640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map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1638" y="300038"/>
            <a:ext cx="5800725" cy="58007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55650" y="4652963"/>
            <a:ext cx="7772400" cy="147002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3300"/>
                </a:solidFill>
              </a:rPr>
              <a:t>СЕТЕВАЯ ДИАГНОСТИКА</a:t>
            </a:r>
          </a:p>
        </p:txBody>
      </p:sp>
      <p:pic>
        <p:nvPicPr>
          <p:cNvPr id="56323" name="Picture 3" descr="Dscn46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620713"/>
            <a:ext cx="4752975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networkmap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22463" y="274638"/>
            <a:ext cx="4767262" cy="65833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750" y="2492375"/>
            <a:ext cx="2890838" cy="17287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b="1" smtClean="0">
                <a:solidFill>
                  <a:srgbClr val="003300"/>
                </a:solidFill>
              </a:rPr>
              <a:t>СОСТАВ ОКРУЖЕНИЯ</a:t>
            </a:r>
          </a:p>
        </p:txBody>
      </p:sp>
      <p:pic>
        <p:nvPicPr>
          <p:cNvPr id="58371" name="Picture 3" descr="000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398838" y="0"/>
            <a:ext cx="48768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3178175" cy="3124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b="1" smtClean="0">
                <a:solidFill>
                  <a:srgbClr val="003300"/>
                </a:solidFill>
              </a:rPr>
              <a:t>СТЕПЕНЬ ЗНАЧИМОСТИ</a:t>
            </a:r>
          </a:p>
          <a:p>
            <a:pPr eaLnBrk="1" hangingPunct="1">
              <a:spcAft>
                <a:spcPct val="20000"/>
              </a:spcAft>
            </a:pPr>
            <a:r>
              <a:rPr lang="ru-RU" sz="2800" i="1" smtClean="0">
                <a:solidFill>
                  <a:srgbClr val="003300"/>
                </a:solidFill>
              </a:rPr>
              <a:t>Ресурсы окружения</a:t>
            </a:r>
          </a:p>
          <a:p>
            <a:pPr eaLnBrk="1" hangingPunct="1"/>
            <a:r>
              <a:rPr lang="ru-RU" sz="2800" i="1" smtClean="0">
                <a:solidFill>
                  <a:srgbClr val="003300"/>
                </a:solidFill>
              </a:rPr>
              <a:t>Значимые лица</a:t>
            </a:r>
          </a:p>
        </p:txBody>
      </p:sp>
      <p:pic>
        <p:nvPicPr>
          <p:cNvPr id="59395" name="Picture 3" descr="000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24300" y="-315913"/>
            <a:ext cx="4883150" cy="68580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2962275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b="1" smtClean="0">
                <a:solidFill>
                  <a:srgbClr val="003300"/>
                </a:solidFill>
              </a:rPr>
              <a:t>ХАРАКТЕР ОТНОШЕНИЙ</a:t>
            </a:r>
          </a:p>
          <a:p>
            <a:pPr eaLnBrk="1" hangingPunct="1">
              <a:spcAft>
                <a:spcPct val="20000"/>
              </a:spcAft>
            </a:pPr>
            <a:r>
              <a:rPr lang="ru-RU" sz="2800" i="1" smtClean="0">
                <a:solidFill>
                  <a:srgbClr val="003300"/>
                </a:solidFill>
              </a:rPr>
              <a:t>Роли</a:t>
            </a:r>
          </a:p>
          <a:p>
            <a:pPr eaLnBrk="1" hangingPunct="1">
              <a:spcAft>
                <a:spcPct val="20000"/>
              </a:spcAft>
            </a:pPr>
            <a:r>
              <a:rPr lang="ru-RU" sz="2800" i="1" smtClean="0">
                <a:solidFill>
                  <a:srgbClr val="003300"/>
                </a:solidFill>
              </a:rPr>
              <a:t>Влияние</a:t>
            </a:r>
          </a:p>
          <a:p>
            <a:pPr eaLnBrk="1" hangingPunct="1">
              <a:spcAft>
                <a:spcPct val="20000"/>
              </a:spcAft>
            </a:pPr>
            <a:r>
              <a:rPr lang="ru-RU" sz="2800" i="1" smtClean="0">
                <a:solidFill>
                  <a:srgbClr val="003300"/>
                </a:solidFill>
              </a:rPr>
              <a:t>Система поддержки</a:t>
            </a:r>
          </a:p>
          <a:p>
            <a:pPr eaLnBrk="1" hangingPunct="1">
              <a:buFontTx/>
              <a:buNone/>
            </a:pPr>
            <a:endParaRPr lang="ru-RU" sz="2800" b="1" smtClean="0">
              <a:solidFill>
                <a:srgbClr val="003300"/>
              </a:solidFill>
            </a:endParaRPr>
          </a:p>
        </p:txBody>
      </p:sp>
      <p:pic>
        <p:nvPicPr>
          <p:cNvPr id="60419" name="Picture 3" descr="000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417888" y="0"/>
            <a:ext cx="48768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3394075" cy="34131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b="1" smtClean="0">
                <a:solidFill>
                  <a:srgbClr val="003300"/>
                </a:solidFill>
              </a:rPr>
              <a:t>ВРЕМЕННАЯ ПЕРСПЕКТИВА</a:t>
            </a:r>
          </a:p>
          <a:p>
            <a:pPr eaLnBrk="1" hangingPunct="1">
              <a:spcAft>
                <a:spcPct val="20000"/>
              </a:spcAft>
            </a:pPr>
            <a:r>
              <a:rPr lang="ru-RU" sz="2800" i="1" smtClean="0">
                <a:solidFill>
                  <a:srgbClr val="003300"/>
                </a:solidFill>
              </a:rPr>
              <a:t>Ресурсы прошлого</a:t>
            </a:r>
          </a:p>
          <a:p>
            <a:pPr eaLnBrk="1" hangingPunct="1">
              <a:spcAft>
                <a:spcPct val="20000"/>
              </a:spcAft>
            </a:pPr>
            <a:r>
              <a:rPr lang="ru-RU" sz="2800" i="1" smtClean="0">
                <a:solidFill>
                  <a:srgbClr val="003300"/>
                </a:solidFill>
              </a:rPr>
              <a:t>Ресурсы будущего</a:t>
            </a:r>
          </a:p>
        </p:txBody>
      </p:sp>
      <p:pic>
        <p:nvPicPr>
          <p:cNvPr id="61443" name="Picture 3" descr="000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35363" y="0"/>
            <a:ext cx="4879975" cy="6858000"/>
          </a:xfrm>
        </p:spPr>
      </p:pic>
      <p:pic>
        <p:nvPicPr>
          <p:cNvPr id="61444" name="Picture 3" descr="0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0"/>
            <a:ext cx="4879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000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650" y="0"/>
            <a:ext cx="2284413" cy="3213100"/>
          </a:xfrm>
        </p:spPr>
      </p:pic>
      <p:pic>
        <p:nvPicPr>
          <p:cNvPr id="62467" name="Picture 3" descr="000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563938" y="0"/>
            <a:ext cx="2543175" cy="3573463"/>
          </a:xfrm>
        </p:spPr>
      </p:pic>
      <p:pic>
        <p:nvPicPr>
          <p:cNvPr id="62468" name="Picture 4" descr="0005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484438" y="3475038"/>
            <a:ext cx="2405062" cy="3382962"/>
          </a:xfrm>
        </p:spPr>
      </p:pic>
      <p:pic>
        <p:nvPicPr>
          <p:cNvPr id="62469" name="Picture 5" descr="000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5424488" y="3284538"/>
            <a:ext cx="2541587" cy="35734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 </a:t>
            </a:r>
            <a:r>
              <a:rPr lang="ru-RU" smtClean="0"/>
              <a:t>Сетевая встреча</a:t>
            </a:r>
            <a:r>
              <a:rPr lang="ru-RU" sz="2800" smtClean="0"/>
              <a:t/>
            </a:r>
            <a:br>
              <a:rPr lang="ru-RU" sz="2800" smtClean="0"/>
            </a:br>
            <a:endParaRPr lang="ru-RU" sz="2800" smtClean="0"/>
          </a:p>
        </p:txBody>
      </p:sp>
      <p:pic>
        <p:nvPicPr>
          <p:cNvPr id="29698" name="Picture 3" descr="сетевая работа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1525588"/>
            <a:ext cx="7704137" cy="47180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07413" cy="1143000"/>
          </a:xfrm>
        </p:spPr>
        <p:txBody>
          <a:bodyPr/>
          <a:lstStyle/>
          <a:p>
            <a:pPr eaLnBrk="1" hangingPunct="1"/>
            <a:r>
              <a:rPr lang="ru-RU" sz="4000" smtClean="0"/>
              <a:t>Изменение социального контекста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2800" smtClean="0"/>
              <a:t>«Цель интервенции с помощью сетевой терапии в том, чтобы использовать энергию и возможности собравшихся участников для встряски закостеневшей системы, в результате которой происходит углубление знаний и понимания имеющихся трудностей и становится возможным изменения для участников этой системы, которые для них желанны и за которые они ответственны» (Росс Спек и Кэролин Атнив).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Системное влияние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По Росс Спек и Кэролин Атнив (основателей метода) эта сеть взаимосвязанных людей содержит в себе ресурсы по выходу из затруднительного положения, в котором оказались ее члены. </a:t>
            </a:r>
          </a:p>
          <a:p>
            <a:pPr eaLnBrk="1" hangingPunct="1">
              <a:buFontTx/>
              <a:buNone/>
            </a:pPr>
            <a:r>
              <a:rPr lang="ru-RU" smtClean="0"/>
              <a:t>Сеть социальных контактов – метод, оказывающий воздействие на систему.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Системное влияние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2800" smtClean="0"/>
              <a:t>Когда семье и ее членам не удается выйти из затруднительного положения,  сеть социальных контактов, как система, функционирует  дисгармонично, зачастую, усугубляя ситуацию. </a:t>
            </a:r>
          </a:p>
          <a:p>
            <a:pPr eaLnBrk="1" hangingPunct="1">
              <a:buFontTx/>
              <a:buNone/>
            </a:pPr>
            <a:r>
              <a:rPr lang="ru-RU" sz="2800" smtClean="0"/>
              <a:t>Эта же система, если она функционирует гармонично, то ей под силу, как разрешить проблему, так и сформировать поддерживающую систему, которая сделает изменения стабильными.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2205038"/>
            <a:ext cx="3816350" cy="340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602" name="Group 23"/>
          <p:cNvGrpSpPr>
            <a:grpSpLocks noChangeAspect="1"/>
          </p:cNvGrpSpPr>
          <p:nvPr/>
        </p:nvGrpSpPr>
        <p:grpSpPr bwMode="auto">
          <a:xfrm>
            <a:off x="323850" y="2636838"/>
            <a:ext cx="5494338" cy="3881437"/>
            <a:chOff x="2980" y="1511"/>
            <a:chExt cx="4800" cy="3902"/>
          </a:xfrm>
        </p:grpSpPr>
        <p:sp>
          <p:nvSpPr>
            <p:cNvPr id="25604" name="AutoShape 25"/>
            <p:cNvSpPr>
              <a:spLocks noChangeArrowheads="1"/>
            </p:cNvSpPr>
            <p:nvPr/>
          </p:nvSpPr>
          <p:spPr bwMode="auto">
            <a:xfrm>
              <a:off x="2980" y="1511"/>
              <a:ext cx="4800" cy="3902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>
                <a:latin typeface="Tahoma" pitchFamily="34" charset="0"/>
              </a:endParaRPr>
            </a:p>
          </p:txBody>
        </p:sp>
        <p:sp>
          <p:nvSpPr>
            <p:cNvPr id="25605" name="Line 26"/>
            <p:cNvSpPr>
              <a:spLocks noChangeShapeType="1"/>
            </p:cNvSpPr>
            <p:nvPr/>
          </p:nvSpPr>
          <p:spPr bwMode="auto">
            <a:xfrm>
              <a:off x="3403" y="4716"/>
              <a:ext cx="39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06" name="Line 27"/>
            <p:cNvSpPr>
              <a:spLocks noChangeShapeType="1"/>
            </p:cNvSpPr>
            <p:nvPr/>
          </p:nvSpPr>
          <p:spPr bwMode="auto">
            <a:xfrm>
              <a:off x="3827" y="4019"/>
              <a:ext cx="310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07" name="Line 28"/>
            <p:cNvSpPr>
              <a:spLocks noChangeShapeType="1"/>
            </p:cNvSpPr>
            <p:nvPr/>
          </p:nvSpPr>
          <p:spPr bwMode="auto">
            <a:xfrm>
              <a:off x="4392" y="3183"/>
              <a:ext cx="197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08" name="Text Box 29"/>
            <p:cNvSpPr txBox="1">
              <a:spLocks noChangeArrowheads="1"/>
            </p:cNvSpPr>
            <p:nvPr/>
          </p:nvSpPr>
          <p:spPr bwMode="auto">
            <a:xfrm>
              <a:off x="3968" y="4159"/>
              <a:ext cx="2541" cy="4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800" b="1" i="1">
                  <a:latin typeface="Tahoma" pitchFamily="34" charset="0"/>
                </a:rPr>
                <a:t>                        </a:t>
              </a:r>
              <a:r>
                <a:rPr lang="ru-RU" sz="1200" b="1" i="1">
                  <a:solidFill>
                    <a:schemeClr val="bg2"/>
                  </a:solidFill>
                  <a:latin typeface="Tahoma" pitchFamily="34" charset="0"/>
                </a:rPr>
                <a:t>МЕЗОСИСТЕМЫ</a:t>
              </a:r>
              <a:endParaRPr lang="ru-RU" sz="800" b="1" i="1">
                <a:latin typeface="Tahoma" pitchFamily="34" charset="0"/>
              </a:endParaRPr>
            </a:p>
            <a:p>
              <a:endParaRPr lang="ru-RU" sz="800" b="1" i="1">
                <a:latin typeface="Tahoma" pitchFamily="34" charset="0"/>
              </a:endParaRPr>
            </a:p>
            <a:p>
              <a:endParaRPr lang="ru-RU" sz="800" b="1" i="1">
                <a:latin typeface="Tahoma" pitchFamily="34" charset="0"/>
              </a:endParaRPr>
            </a:p>
            <a:p>
              <a:endParaRPr lang="ru-RU" sz="800" b="1" i="1">
                <a:latin typeface="Tahoma" pitchFamily="34" charset="0"/>
              </a:endParaRPr>
            </a:p>
            <a:p>
              <a:endParaRPr lang="ru-RU" sz="800" b="1" i="1">
                <a:latin typeface="Tahoma" pitchFamily="34" charset="0"/>
              </a:endParaRPr>
            </a:p>
            <a:p>
              <a:endParaRPr lang="ru-RU" sz="800" b="1" i="1">
                <a:latin typeface="Tahoma" pitchFamily="34" charset="0"/>
              </a:endParaRPr>
            </a:p>
            <a:p>
              <a:endParaRPr lang="ru-RU" sz="800" b="1" i="1">
                <a:latin typeface="Tahoma" pitchFamily="34" charset="0"/>
              </a:endParaRPr>
            </a:p>
            <a:p>
              <a:r>
                <a:rPr lang="ru-RU" sz="1200" b="1" i="1">
                  <a:solidFill>
                    <a:schemeClr val="bg2"/>
                  </a:solidFill>
                  <a:latin typeface="Tahoma" pitchFamily="34" charset="0"/>
                </a:rPr>
                <a:t>               МИКРОСИСТЕМЫ</a:t>
              </a:r>
            </a:p>
          </p:txBody>
        </p:sp>
        <p:sp>
          <p:nvSpPr>
            <p:cNvPr id="25609" name="Text Box 30"/>
            <p:cNvSpPr txBox="1">
              <a:spLocks noChangeArrowheads="1"/>
            </p:cNvSpPr>
            <p:nvPr/>
          </p:nvSpPr>
          <p:spPr bwMode="auto">
            <a:xfrm>
              <a:off x="4533" y="3323"/>
              <a:ext cx="1836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800" b="1" i="1">
                  <a:latin typeface="Tahoma" pitchFamily="34" charset="0"/>
                </a:rPr>
                <a:t>      </a:t>
              </a:r>
            </a:p>
            <a:p>
              <a:r>
                <a:rPr lang="ru-RU" sz="800" b="1" i="1">
                  <a:latin typeface="Tahoma" pitchFamily="34" charset="0"/>
                </a:rPr>
                <a:t>    </a:t>
              </a:r>
              <a:r>
                <a:rPr lang="ru-RU" sz="1200" b="1" i="1">
                  <a:solidFill>
                    <a:schemeClr val="bg2"/>
                  </a:solidFill>
                  <a:latin typeface="Tahoma" pitchFamily="34" charset="0"/>
                </a:rPr>
                <a:t>ЭКЗОСИСТЕМЫ</a:t>
              </a:r>
              <a:endParaRPr lang="ru-RU" sz="1200">
                <a:solidFill>
                  <a:schemeClr val="bg2"/>
                </a:solidFill>
                <a:latin typeface="Tahoma" pitchFamily="34" charset="0"/>
              </a:endParaRPr>
            </a:p>
          </p:txBody>
        </p:sp>
        <p:sp>
          <p:nvSpPr>
            <p:cNvPr id="25610" name="Text Box 31"/>
            <p:cNvSpPr txBox="1">
              <a:spLocks noChangeArrowheads="1"/>
            </p:cNvSpPr>
            <p:nvPr/>
          </p:nvSpPr>
          <p:spPr bwMode="auto">
            <a:xfrm>
              <a:off x="4673" y="2765"/>
              <a:ext cx="1413" cy="27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b="1" i="1">
                  <a:solidFill>
                    <a:schemeClr val="bg2"/>
                  </a:solidFill>
                  <a:latin typeface="Tahoma" pitchFamily="34" charset="0"/>
                </a:rPr>
                <a:t>МАКРОСИСТЕМЫ</a:t>
              </a:r>
              <a:endParaRPr lang="ru-RU" sz="1200">
                <a:solidFill>
                  <a:schemeClr val="bg2"/>
                </a:solidFill>
                <a:latin typeface="Tahoma" pitchFamily="34" charset="0"/>
              </a:endParaRPr>
            </a:p>
          </p:txBody>
        </p:sp>
      </p:grpSp>
      <p:sp>
        <p:nvSpPr>
          <p:cNvPr id="25603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Системы различных уровней по Ю.Бронфенбреннеру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35975" cy="1143000"/>
          </a:xfrm>
        </p:spPr>
        <p:txBody>
          <a:bodyPr/>
          <a:lstStyle/>
          <a:p>
            <a:pPr eaLnBrk="1" hangingPunct="1"/>
            <a:r>
              <a:rPr lang="ru-RU" smtClean="0"/>
              <a:t>Сетевая встреча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291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«Когда ты видишь поведение своими глазами и чувствуешь через восприятие этого поведения, такое поведение оказывает влияние»  (Росс Спек и Кэролин Атнив).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Восприятие того,  что  люди не только могут, но и будут помогать друг другу, становится частью социального контекста.  Сеть социальных контактов из системы, создающей проблемы, становится поддерживающей системой.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Этому превращению посвящена сетевая терапия, проводимая в форме сетевых встреч.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Сетевая встреча создает возможность для: 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2060575"/>
            <a:ext cx="8229600" cy="4495800"/>
          </a:xfrm>
        </p:spPr>
        <p:txBody>
          <a:bodyPr/>
          <a:lstStyle/>
          <a:p>
            <a:pPr lvl="1" eaLnBrk="1" hangingPunct="1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Ø"/>
            </a:pPr>
            <a:r>
              <a:rPr lang="ru-RU" b="1" smtClean="0"/>
              <a:t> </a:t>
            </a:r>
            <a:r>
              <a:rPr lang="ru-RU" b="1" smtClean="0">
                <a:solidFill>
                  <a:schemeClr val="tx2"/>
                </a:solidFill>
              </a:rPr>
              <a:t>Изменения</a:t>
            </a:r>
            <a:r>
              <a:rPr lang="ru-RU" b="1" smtClean="0"/>
              <a:t> </a:t>
            </a:r>
            <a:r>
              <a:rPr lang="ru-RU" b="1" smtClean="0">
                <a:solidFill>
                  <a:schemeClr val="tx2"/>
                </a:solidFill>
              </a:rPr>
              <a:t>характера связи</a:t>
            </a:r>
            <a:r>
              <a:rPr lang="ru-RU" smtClean="0"/>
              <a:t> (укрепление и усиление связи) между теми или иными участниками сети  </a:t>
            </a:r>
          </a:p>
          <a:p>
            <a:pPr lvl="1" eaLnBrk="1" hangingPunct="1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Ø"/>
            </a:pPr>
            <a:r>
              <a:rPr lang="ru-RU" smtClean="0"/>
              <a:t>  Нахождения </a:t>
            </a:r>
            <a:r>
              <a:rPr lang="ru-RU" b="1" smtClean="0">
                <a:solidFill>
                  <a:schemeClr val="tx2"/>
                </a:solidFill>
              </a:rPr>
              <a:t>новых ресурсов</a:t>
            </a:r>
            <a:r>
              <a:rPr lang="ru-RU" smtClean="0"/>
              <a:t> в сети</a:t>
            </a:r>
          </a:p>
          <a:p>
            <a:pPr lvl="1" eaLnBrk="1" hangingPunct="1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Ø"/>
            </a:pPr>
            <a:r>
              <a:rPr lang="ru-RU" smtClean="0"/>
              <a:t>  Нахождения </a:t>
            </a:r>
            <a:r>
              <a:rPr lang="ru-RU" b="1" smtClean="0">
                <a:solidFill>
                  <a:schemeClr val="tx2"/>
                </a:solidFill>
              </a:rPr>
              <a:t>выхода</a:t>
            </a:r>
            <a:r>
              <a:rPr lang="ru-RU" smtClean="0"/>
              <a:t> из кризисной ситуации</a:t>
            </a:r>
          </a:p>
          <a:p>
            <a:pPr lvl="1" eaLnBrk="1" hangingPunct="1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Ø"/>
            </a:pPr>
            <a:r>
              <a:rPr lang="ru-RU" b="1" smtClean="0"/>
              <a:t> </a:t>
            </a:r>
            <a:r>
              <a:rPr lang="ru-RU" b="1" smtClean="0">
                <a:solidFill>
                  <a:schemeClr val="tx2"/>
                </a:solidFill>
              </a:rPr>
              <a:t>Принятия реалистичных решений</a:t>
            </a:r>
            <a:r>
              <a:rPr lang="ru-RU" smtClean="0"/>
              <a:t> и составления плана их реализации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274638"/>
            <a:ext cx="8147050" cy="706437"/>
          </a:xfrm>
        </p:spPr>
        <p:txBody>
          <a:bodyPr/>
          <a:lstStyle/>
          <a:p>
            <a:pPr eaLnBrk="1" hangingPunct="1"/>
            <a:r>
              <a:rPr lang="ru-RU" sz="4000" b="1" smtClean="0"/>
              <a:t>Характеристики метода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25538"/>
            <a:ext cx="8229600" cy="554355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/>
              <a:t>Также, этот метод является </a:t>
            </a:r>
            <a:r>
              <a:rPr lang="ru-RU" sz="2000" b="1" smtClean="0"/>
              <a:t>профилактическим</a:t>
            </a:r>
            <a:r>
              <a:rPr lang="ru-RU" sz="2000" smtClean="0"/>
              <a:t>,</a:t>
            </a:r>
            <a:r>
              <a:rPr lang="ru-RU" sz="2000" b="1" smtClean="0"/>
              <a:t> </a:t>
            </a:r>
            <a:r>
              <a:rPr lang="ru-RU" sz="2000" smtClean="0"/>
              <a:t>позволяющим семье укрепить связи как внутрисемейные, так и с ближайшим окружением, и предотвратить изъятие ребенка из семьи и помещение его в государственное учреждение; </a:t>
            </a:r>
          </a:p>
          <a:p>
            <a:pPr eaLnBrk="1" hangingPunct="1">
              <a:lnSpc>
                <a:spcPct val="80000"/>
              </a:lnSpc>
            </a:pPr>
            <a:endParaRPr lang="ru-RU" sz="2000" smtClean="0"/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и </a:t>
            </a:r>
            <a:r>
              <a:rPr lang="ru-RU" sz="2000" b="1" smtClean="0"/>
              <a:t>демократичным, </a:t>
            </a:r>
            <a:r>
              <a:rPr lang="ru-RU" sz="2000" smtClean="0"/>
              <a:t>так как</a:t>
            </a:r>
            <a:r>
              <a:rPr lang="ru-RU" sz="2000" b="1" smtClean="0"/>
              <a:t> </a:t>
            </a:r>
            <a:r>
              <a:rPr lang="ru-RU" sz="2000" smtClean="0"/>
              <a:t>он</a:t>
            </a:r>
            <a:r>
              <a:rPr lang="ru-RU" sz="2000" b="1" smtClean="0"/>
              <a:t> </a:t>
            </a:r>
            <a:r>
              <a:rPr lang="ru-RU" sz="2000" smtClean="0"/>
              <a:t>позволяет повысить статус семьи.</a:t>
            </a:r>
            <a:r>
              <a:rPr lang="ru-RU" sz="180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1800" smtClean="0"/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Помимо этого, данный метод носит </a:t>
            </a:r>
            <a:r>
              <a:rPr lang="ru-RU" sz="2000" b="1" smtClean="0"/>
              <a:t>универсальный характер</a:t>
            </a:r>
            <a:r>
              <a:rPr lang="ru-RU" sz="2000" smtClean="0"/>
              <a:t>, не ограничивается работой с детьми и семьями, оказавшимися в трудной жизненной ситуации.  Его можно применять как для достижения </a:t>
            </a:r>
            <a:r>
              <a:rPr lang="ru-RU" sz="2000" i="1" smtClean="0"/>
              <a:t>терапевтических</a:t>
            </a:r>
            <a:r>
              <a:rPr lang="ru-RU" sz="2000" smtClean="0"/>
              <a:t> </a:t>
            </a:r>
            <a:r>
              <a:rPr lang="ru-RU" sz="2000" i="1" smtClean="0"/>
              <a:t>целей</a:t>
            </a:r>
            <a:r>
              <a:rPr lang="ru-RU" sz="2000" smtClean="0"/>
              <a:t> (адаптация детей с ограниченными возможностями здоровья, выпускников детских государственных учреждений, пожилых людей), так и в </a:t>
            </a:r>
            <a:r>
              <a:rPr lang="ru-RU" sz="2000" i="1" smtClean="0"/>
              <a:t>целях</a:t>
            </a:r>
            <a:r>
              <a:rPr lang="ru-RU" sz="2000" smtClean="0"/>
              <a:t> </a:t>
            </a:r>
            <a:r>
              <a:rPr lang="ru-RU" sz="2000" i="1" smtClean="0"/>
              <a:t>профилактики</a:t>
            </a:r>
            <a:r>
              <a:rPr lang="ru-RU" sz="2000" smtClean="0"/>
              <a:t> нарушений взаимоотношений семьи с ближайшим окружением.</a:t>
            </a:r>
            <a:r>
              <a:rPr lang="ru-RU" sz="1200" smtClean="0"/>
              <a:t> </a:t>
            </a:r>
          </a:p>
          <a:p>
            <a:pPr eaLnBrk="1" hangingPunct="1">
              <a:lnSpc>
                <a:spcPct val="80000"/>
              </a:lnSpc>
            </a:pPr>
            <a:endParaRPr lang="ru-RU" sz="1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2146300"/>
          </a:xfrm>
        </p:spPr>
        <p:txBody>
          <a:bodyPr/>
          <a:lstStyle/>
          <a:p>
            <a:pPr eaLnBrk="1" hangingPunct="1"/>
            <a:r>
              <a:rPr lang="ru-RU" sz="3600" b="1" smtClean="0"/>
              <a:t>Достижения внедрения метода: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781300"/>
            <a:ext cx="8229600" cy="37433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smtClean="0"/>
              <a:t>Формирование четкой системы межведомственного взаимодействия между различными структурами, которые занимаются проблемами семьи и детей на местах. </a:t>
            </a:r>
            <a:endParaRPr lang="en-US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ru-RU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smtClean="0"/>
              <a:t>Повышение эффективности работы и закрепление устойчивого результата реабилитации ребенка за счет привлечения в реабилитационный процесс всех родственников и других важных в жизни ребенка людей.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smtClean="0">
                <a:solidFill>
                  <a:schemeClr val="tx1"/>
                </a:solidFill>
              </a:rPr>
              <a:t>Основные принципы работы по методу</a:t>
            </a:r>
          </a:p>
        </p:txBody>
      </p:sp>
      <p:graphicFrame>
        <p:nvGraphicFramePr>
          <p:cNvPr id="3075" name="Group 3"/>
          <p:cNvGraphicFramePr>
            <a:graphicFrameLocks noGrp="1"/>
          </p:cNvGraphicFramePr>
          <p:nvPr>
            <p:ph idx="4294967295"/>
          </p:nvPr>
        </p:nvGraphicFramePr>
        <p:xfrm>
          <a:off x="457200" y="1295400"/>
          <a:ext cx="8229600" cy="5361624"/>
        </p:xfrm>
        <a:graphic>
          <a:graphicData uri="http://schemas.openxmlformats.org/drawingml/2006/table">
            <a:tbl>
              <a:tblPr/>
              <a:tblGrid>
                <a:gridCol w="1828800"/>
                <a:gridCol w="6400800"/>
              </a:tblGrid>
              <a:tr h="685800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Принцип диалогичности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В том, чтобы создать условия, чтобы каждый участник сетевой встречи, включая ребенка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. мог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высказаться и быть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услыша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нным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96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Через диалог участники инициируют новый опыт взаимодействия, который приводит к изменению их отношения друг к другу.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Там, где возникает диалог, появляется и решение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Принцип системности, «мульти» и «меж» системности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В том, чтобы вести работу не с кем-то одним, а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одновременно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 со всеми теми, кто имеет отношение к сложившейся ситуации в жизни (ребенка)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58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Чем прочнее межсистемные связи (в том числе межведомственное взаимодействие), тем устойчивее характер изменений.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Для устойчивых положительных изменений важна поддерживающая система с прочными связями.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56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Минимум вмешательства специалистов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В том, чтобы ресурсы для выхода из кризисной ситуации и ответственность за принятие решений видеть в самой семье и ее ближайшем окружении, а не в специалистах 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26686d308d2090dab7e0542edcad8a265337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720</Words>
  <Application>Microsoft Office PowerPoint</Application>
  <PresentationFormat>Экран (4:3)</PresentationFormat>
  <Paragraphs>73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Оформление по умолчанию</vt:lpstr>
      <vt:lpstr>Сеть социальных контактов </vt:lpstr>
      <vt:lpstr>Барнс о сети социальных контактов (1954)</vt:lpstr>
      <vt:lpstr>Слайд 3</vt:lpstr>
      <vt:lpstr>Слайд 4</vt:lpstr>
      <vt:lpstr>Слайд 5</vt:lpstr>
      <vt:lpstr>СЕТЕВАЯ ДИАГНОСТИКА</vt:lpstr>
      <vt:lpstr>Слайд 7</vt:lpstr>
      <vt:lpstr>Слайд 8</vt:lpstr>
      <vt:lpstr>Слайд 9</vt:lpstr>
      <vt:lpstr>Слайд 10</vt:lpstr>
      <vt:lpstr>Слайд 11</vt:lpstr>
      <vt:lpstr>Слайд 12</vt:lpstr>
      <vt:lpstr> Сетевая встреча </vt:lpstr>
      <vt:lpstr>Изменение социального контекста</vt:lpstr>
      <vt:lpstr>Системное влияние</vt:lpstr>
      <vt:lpstr>Системное влияние</vt:lpstr>
      <vt:lpstr>Системы различных уровней по Ю.Бронфенбреннеру</vt:lpstr>
      <vt:lpstr>Сетевая встреча</vt:lpstr>
      <vt:lpstr>Сетевая встреча создает возможность для: </vt:lpstr>
      <vt:lpstr>Характеристики метода</vt:lpstr>
      <vt:lpstr>Достижения внедрения метода:</vt:lpstr>
      <vt:lpstr>Основные принципы работы по методу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V.Romanova</dc:creator>
  <cp:lastModifiedBy>1</cp:lastModifiedBy>
  <cp:revision>38</cp:revision>
  <dcterms:created xsi:type="dcterms:W3CDTF">2011-09-11T18:39:10Z</dcterms:created>
  <dcterms:modified xsi:type="dcterms:W3CDTF">2014-11-12T04:49:41Z</dcterms:modified>
</cp:coreProperties>
</file>