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72" r:id="rId11"/>
    <p:sldId id="274" r:id="rId12"/>
    <p:sldId id="275" r:id="rId13"/>
    <p:sldId id="298" r:id="rId14"/>
    <p:sldId id="297" r:id="rId15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FC7"/>
    <a:srgbClr val="CDFBFB"/>
    <a:srgbClr val="F5C1E2"/>
    <a:srgbClr val="EA7EC3"/>
    <a:srgbClr val="ED85F5"/>
    <a:srgbClr val="FF33CC"/>
    <a:srgbClr val="0000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71" autoAdjust="0"/>
  </p:normalViewPr>
  <p:slideViewPr>
    <p:cSldViewPr>
      <p:cViewPr>
        <p:scale>
          <a:sx n="77" d="100"/>
          <a:sy n="77" d="100"/>
        </p:scale>
        <p:origin x="-119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DDFBA-23A7-404A-A5E6-4080BD717C5A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F3B9A-8383-424A-85E2-B00A4C6D27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6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76712-F4F6-47D8-ACFA-34776C8F8494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2E64-5D39-4647-A94D-5605D8CA9C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465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06B07-C88C-4689-8B0B-DBBE092A6452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3A9F-42AB-46DB-9547-E7D7F24B0B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09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D997-BB78-4A0F-AF6F-EC3B0DC4882D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A0C00-0CBC-4426-8296-7342FEE86D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76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3C13B-5228-4EF4-B6C2-D33A1DF7686B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7549E-4D58-4B04-8503-27DE47788E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84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D80C-4027-450E-BF68-45782DB53EAC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41CE-C2F5-412E-8054-589B6C4878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82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52452-3500-48A7-A74B-F74249D20054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0EE14-6155-42DC-8EE1-AD41B0F3E3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81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EE978-2FDE-4FE6-8482-FC039381C172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D3575-10C7-4385-8E33-FC2603B5B3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99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305E5-49A3-4ECB-B2B9-5CA70B6D25C9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20C5D-67BF-4646-925A-92CF5DA613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10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E52A9-0131-489B-820E-1AF62369E2A4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3FF3-BA88-4F45-9354-8F8F749889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90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B780F-2501-4F7F-8B01-9650E4EAD9C3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4E9E9-E6DB-4437-ACC9-1CA03AF980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75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763EA8-8464-442D-801E-E09E7F404D4D}" type="datetimeFigureOut">
              <a:rPr lang="ru-RU"/>
              <a:pPr>
                <a:defRPr/>
              </a:pPr>
              <a:t>11.11.2014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375F4C-C2BB-46A0-9E31-FCDA746615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5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Microsoft_Excel_Chart1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oleObject" Target="../embeddings/Microsoft_Excel_Chart2.xls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2"/>
          <p:cNvSpPr>
            <a:spLocks noChangeArrowheads="1"/>
          </p:cNvSpPr>
          <p:nvPr/>
        </p:nvSpPr>
        <p:spPr bwMode="auto">
          <a:xfrm>
            <a:off x="2413000" y="927100"/>
            <a:ext cx="64722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/>
            <a:r>
              <a:rPr lang="ru-RU" altLang="ru-RU" sz="3000" b="1" dirty="0">
                <a:solidFill>
                  <a:srgbClr val="FF0000"/>
                </a:solidFill>
              </a:rPr>
              <a:t>Общественная инспекция по делам инвалидов </a:t>
            </a:r>
          </a:p>
          <a:p>
            <a:pPr algn="ctr"/>
            <a:r>
              <a:rPr lang="ru-RU" altLang="ru-RU" sz="3000" b="1" dirty="0">
                <a:solidFill>
                  <a:srgbClr val="FF0000"/>
                </a:solidFill>
              </a:rPr>
              <a:t>в городе Москве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03575" y="2852738"/>
            <a:ext cx="5827713" cy="1246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Благотворительный фонд социальной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поддержки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граждан «Соинтеграция»</a:t>
            </a:r>
          </a:p>
        </p:txBody>
      </p:sp>
      <p:pic>
        <p:nvPicPr>
          <p:cNvPr id="3076" name="Рисунок 7" descr="logo_rusCOINTEG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3155950"/>
            <a:ext cx="273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8038" y="6237288"/>
            <a:ext cx="2017712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Москва, 2014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2" descr="C:\Андрей\Фонд Соинтеграция\Общественная инспекция\ОИ лого + для сайта\лого-утвержденны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63" y="815975"/>
            <a:ext cx="1658937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825" y="4767263"/>
            <a:ext cx="8780463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Михайлова Ольга Викторовна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президент Благотворительного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фонда социальной поддержки граждан «Соинтеграция»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, руководитель Общественной инспекции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по делам инвалидов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в городе Москве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567737" cy="711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>
                <a:latin typeface="+mn-lt"/>
              </a:rPr>
              <a:t>Цель работы Общественной инспекции</a:t>
            </a:r>
            <a:endParaRPr lang="ru-RU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700213"/>
            <a:ext cx="8856662" cy="4968875"/>
          </a:xfrm>
        </p:spPr>
        <p:txBody>
          <a:bodyPr anchor="ctr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создание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условий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для сотрудничества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взаимодействия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общественных организаций инвалидов, других некоммерческих организаций и заинтересованных физических лиц с органами государственной власти города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Москвы, субъектами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градостроительной деятельности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и собственниками объектов в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целях формирования в городе Москве доступной для маломобильных инвалидов среды жизнедеятельности,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защиты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их прав, свобод и законных интересов,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повышения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качества жизни горожан.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8229600" cy="7588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Задачи Общественной инспекции</a:t>
            </a:r>
            <a:endParaRPr lang="ru-RU" sz="4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765175"/>
            <a:ext cx="9036050" cy="6092825"/>
          </a:xfrm>
        </p:spPr>
        <p:txBody>
          <a:bodyPr>
            <a:normAutofit fontScale="25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tx2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обследование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и независимая экспертиза действующих объектов городской инфраструктуры (независимо от формы собственности и ведомственной принадлежности) на предмет их доступности для нужд </a:t>
            </a: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инвалидов;</a:t>
            </a:r>
            <a:endParaRPr lang="ru-RU" sz="8000" dirty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консультирование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субъектов градостроительной деятельности по вопросам формирования доступной для маломобильных граждан городской среды;</a:t>
            </a: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независимая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экспертиза объектов нового строительства в спорных </a:t>
            </a: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случаях;</a:t>
            </a:r>
            <a:endParaRPr lang="ru-RU" sz="8000" dirty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согласование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объемов и структуры мероприятий при реконструкции и капитальном ремонте памятников истории и архитектуры и других объектов, которые невозможно полностью приспособить для нужд </a:t>
            </a: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инвалидов</a:t>
            </a:r>
            <a:r>
              <a:rPr lang="en-US" sz="8000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ru-RU" sz="8000" dirty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общественный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контроль за работами по адаптации для инвалидов особо значимых городских социальных объектов;</a:t>
            </a: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информирование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органов социальной защиты населения города Москвы о нарушениях прав инвалидов на новых объектах городской инфраструктуры, введенных с нарушением требований доступности для </a:t>
            </a: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инвалидов;</a:t>
            </a:r>
            <a:endParaRPr lang="ru-RU" sz="8000" dirty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Char char=""/>
              <a:defRPr/>
            </a:pP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расширение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участия общественности и бизнес-сообщества в работе по формированию в городе Москве безбарьерной среды жизнедеятельности; </a:t>
            </a:r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привлечение </a:t>
            </a:r>
            <a:r>
              <a:rPr lang="ru-RU" sz="8000" dirty="0">
                <a:solidFill>
                  <a:schemeClr val="tx2">
                    <a:lumMod val="50000"/>
                  </a:schemeClr>
                </a:solidFill>
              </a:rPr>
              <a:t>профильных специалистов, обладающих специальными знаниями и навыками, к этой деятельности;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Информация о количественном составе Общественной инспекции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750" y="2205038"/>
          <a:ext cx="8280400" cy="3579812"/>
        </p:xfrm>
        <a:graphic>
          <a:graphicData uri="http://schemas.openxmlformats.org/drawingml/2006/table">
            <a:tbl>
              <a:tblPr firstRow="1" firstCol="1" bandRow="1"/>
              <a:tblGrid>
                <a:gridCol w="2163347"/>
                <a:gridCol w="1193571"/>
                <a:gridCol w="1193571"/>
                <a:gridCol w="1342768"/>
                <a:gridCol w="1118974"/>
                <a:gridCol w="1268169"/>
              </a:tblGrid>
              <a:tr h="594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2010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2013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2014 </a:t>
                      </a:r>
                      <a:endParaRPr lang="ru-RU" sz="16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Принято анкет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Отобрано по критериям 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Обучено и заключены 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договоры 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47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8313" y="2133600"/>
          <a:ext cx="8280400" cy="3959224"/>
        </p:xfrm>
        <a:graphic>
          <a:graphicData uri="http://schemas.openxmlformats.org/drawingml/2006/table">
            <a:tbl>
              <a:tblPr firstRow="1" firstCol="1" bandRow="1"/>
              <a:tblGrid>
                <a:gridCol w="4105408"/>
                <a:gridCol w="862832"/>
                <a:gridCol w="864042"/>
                <a:gridCol w="917288"/>
                <a:gridCol w="765415"/>
                <a:gridCol w="765415"/>
              </a:tblGrid>
              <a:tr h="7492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2010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2013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343">
                <a:tc>
                  <a:txBody>
                    <a:bodyPr/>
                    <a:lstStyle/>
                    <a:p>
                      <a:pPr lvl="0" algn="ctr"/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Количество инспекторов, имеющих инвалидность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25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4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Количество инспекторов, имеющих в составе своей семьи инвалидов 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инспекторов,</a:t>
                      </a:r>
                      <a:r>
                        <a:rPr kumimoji="0" lang="ru-RU" sz="200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представляющих региональные и местные общественные объединения инвалидов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850" y="908050"/>
            <a:ext cx="84248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Информация о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составе Общественной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инспекции</a:t>
            </a:r>
            <a:endParaRPr lang="ru-RU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9375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latin typeface="+mn-lt"/>
              </a:rPr>
              <a:t>Общее количество </a:t>
            </a:r>
            <a:r>
              <a:rPr lang="ru-RU" sz="2400" dirty="0">
                <a:latin typeface="+mn-lt"/>
              </a:rPr>
              <a:t>обследованных объектов </a:t>
            </a:r>
            <a:r>
              <a:rPr lang="ru-RU" sz="2400" dirty="0" smtClean="0">
                <a:latin typeface="+mn-lt"/>
              </a:rPr>
              <a:t>в 2010-2014гг.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8195" name="Объект 3"/>
          <p:cNvGraphicFramePr>
            <a:graphicFrameLocks noGrp="1"/>
          </p:cNvGraphicFramePr>
          <p:nvPr>
            <p:ph idx="1"/>
          </p:nvPr>
        </p:nvGraphicFramePr>
        <p:xfrm>
          <a:off x="406400" y="1884363"/>
          <a:ext cx="8331200" cy="449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4" imgW="8327858" imgH="4493141" progId="Excel.Chart.8">
                  <p:embed/>
                </p:oleObj>
              </mc:Choice>
              <mc:Fallback>
                <p:oleObj r:id="rId4" imgW="8327858" imgH="4493141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884363"/>
                        <a:ext cx="8331200" cy="449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785225" cy="71913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+mn-lt"/>
              </a:rPr>
              <a:t>Структура обследований за 2010-2013 гг.</a:t>
            </a:r>
            <a:endParaRPr lang="ru-RU" sz="2800" dirty="0">
              <a:latin typeface="+mn-lt"/>
            </a:endParaRPr>
          </a:p>
        </p:txBody>
      </p:sp>
      <p:graphicFrame>
        <p:nvGraphicFramePr>
          <p:cNvPr id="9219" name="Объект 3"/>
          <p:cNvGraphicFramePr>
            <a:graphicFrameLocks noGrp="1"/>
          </p:cNvGraphicFramePr>
          <p:nvPr>
            <p:ph idx="1"/>
          </p:nvPr>
        </p:nvGraphicFramePr>
        <p:xfrm>
          <a:off x="128588" y="1001713"/>
          <a:ext cx="9066212" cy="571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r:id="rId4" imgW="9065538" imgH="5718544" progId="Excel.Chart.8">
                  <p:embed/>
                </p:oleObj>
              </mc:Choice>
              <mc:Fallback>
                <p:oleObj r:id="rId4" imgW="9065538" imgH="5718544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8" y="1001713"/>
                        <a:ext cx="9066212" cy="571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550" y="5084763"/>
            <a:ext cx="7200900" cy="936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В 2014 года по состоянию на 30 сентября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поступило 24 обращая от граждан и юридических лиц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550" y="981075"/>
            <a:ext cx="7200900" cy="36718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Всего в 2013 году в Инспекцию поступило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44 обращений от граждан (25 обращений) и юридических лиц (17 обращений),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в том числе от москвичей -  42,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из Краснодарского края - 1,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из Нижегородской области –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(по сравнению с 2013 годом – 79 обращений)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500" y="301625"/>
            <a:ext cx="8845550" cy="6556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Основными, типичными недостатками, выявляемыми Инспекцией, являются: </a:t>
            </a:r>
            <a:endParaRPr lang="ru-RU" sz="2000" b="1" i="1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низкое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качество работ по адаптации города для инвалидов, несоблюдение технологии их проведения, особенно при обустройстве пешеходно-транспортной инфраструктуры (например, при укладке тактильных поверхностей на пешеходных переходах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);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игнорирование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заказчиками и строителями и, соответственно, несоблюдение установленных требований действующего законодательства при оборудовании внутренних помещений общественных зданий (особенно входных групп, путей передвижения, санузлов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отсутствие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мотивации у собственников (балансодержателей) к проведению адаптационных мероприятий в рамках осуществления плановых ремонтно – строительных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работ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ввиду непонимания проблем инвалидов и незнания современных подходов к градостроительству на принципах «универсального дизайна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»</a:t>
            </a:r>
            <a:r>
              <a:rPr lang="en-US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;</a:t>
            </a:r>
            <a:endParaRPr lang="ru-RU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отсутствие обратной связи с собственниками объектов</a:t>
            </a:r>
            <a:r>
              <a:rPr lang="en-US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;</a:t>
            </a:r>
            <a:endParaRPr lang="ru-RU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малое количество инспекторов (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с учетом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расширения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границ Московского региона и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присоединения 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Троицкого и </a:t>
            </a:r>
            <a:r>
              <a:rPr lang="ru-RU" sz="17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Новомосковского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 административных округов</a:t>
            </a:r>
            <a:r>
              <a:rPr lang="ru-RU" sz="17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latin typeface="+mn-lt"/>
              </a:rPr>
              <a:t>Безбарьерная</a:t>
            </a:r>
            <a:r>
              <a:rPr lang="ru-RU" dirty="0" smtClean="0">
                <a:latin typeface="+mn-lt"/>
              </a:rPr>
              <a:t> среда в  Москве </a:t>
            </a:r>
            <a:endParaRPr lang="ru-RU" dirty="0">
              <a:latin typeface="+mn-lt"/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Правильно </a:t>
            </a:r>
          </a:p>
          <a:p>
            <a:endParaRPr lang="ru-RU" altLang="ru-RU" smtClean="0"/>
          </a:p>
        </p:txBody>
      </p:sp>
      <p:sp>
        <p:nvSpPr>
          <p:cNvPr id="12292" name="Объект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Не правильно 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365375"/>
            <a:ext cx="36004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366963"/>
            <a:ext cx="3744913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>
                <a:latin typeface="+mn-lt"/>
              </a:rPr>
              <a:t>Безбарьерная</a:t>
            </a:r>
            <a:r>
              <a:rPr lang="ru-RU" dirty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среда в  Москве </a:t>
            </a:r>
            <a:endParaRPr lang="ru-RU" dirty="0">
              <a:latin typeface="+mn-lt"/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Правильно </a:t>
            </a:r>
          </a:p>
        </p:txBody>
      </p:sp>
      <p:sp>
        <p:nvSpPr>
          <p:cNvPr id="13316" name="Объект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Не правильно </a:t>
            </a: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574925"/>
            <a:ext cx="414655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574925"/>
            <a:ext cx="3286125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Безбарьерная среда в  Москве 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Правильно </a:t>
            </a:r>
          </a:p>
        </p:txBody>
      </p:sp>
      <p:sp>
        <p:nvSpPr>
          <p:cNvPr id="14340" name="Объект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Не правильно </a:t>
            </a: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360613"/>
            <a:ext cx="328612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19350"/>
            <a:ext cx="33147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Безбарьерная среда в  Москве 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Правильно</a:t>
            </a:r>
          </a:p>
        </p:txBody>
      </p:sp>
      <p:sp>
        <p:nvSpPr>
          <p:cNvPr id="15364" name="Объект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algn="ctr"/>
            <a:r>
              <a:rPr lang="ru-RU" altLang="ru-RU" smtClean="0"/>
              <a:t>Не правильно 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535238"/>
            <a:ext cx="3013075" cy="38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508250"/>
            <a:ext cx="292576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0825" y="908050"/>
            <a:ext cx="8569325" cy="5432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И</a:t>
            </a: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нформация </a:t>
            </a: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о деятельности и составе Общественной </a:t>
            </a: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инспекции, а </a:t>
            </a: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также отчеты о проделанной работе размещаются </a:t>
            </a:r>
            <a:r>
              <a:rPr lang="ru-RU" sz="25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на сайтах</a:t>
            </a:r>
            <a:endParaRPr lang="en-US" sz="25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www. 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invainspektor.msk.ru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www. </a:t>
            </a:r>
            <a:r>
              <a:rPr lang="ru-RU" sz="32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инваинспектор.рф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www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. moscow-cointegration.ru 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rgbClr val="C00000"/>
                </a:solidFill>
                <a:latin typeface="+mn-lt"/>
                <a:cs typeface="+mn-cs"/>
              </a:rPr>
              <a:t>Контактная </a:t>
            </a:r>
            <a:r>
              <a:rPr lang="ru-RU" sz="2000" u="sng" dirty="0">
                <a:solidFill>
                  <a:srgbClr val="C00000"/>
                </a:solidFill>
                <a:latin typeface="+mn-lt"/>
                <a:cs typeface="+mn-cs"/>
              </a:rPr>
              <a:t>информация</a:t>
            </a:r>
            <a:r>
              <a:rPr lang="en-US" sz="2000" u="sng" dirty="0">
                <a:solidFill>
                  <a:srgbClr val="C00000"/>
                </a:solidFill>
                <a:latin typeface="+mn-lt"/>
                <a:cs typeface="+mn-cs"/>
              </a:rPr>
              <a:t>:</a:t>
            </a:r>
            <a:r>
              <a:rPr lang="ru-RU" sz="2000" u="sng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endParaRPr lang="ru-RU" sz="2000" u="sng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Адрес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: 127473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, г. Москва, ул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.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Краснопролетарская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, д.16, стр.1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а/я «Соинтеграция»</a:t>
            </a:r>
            <a:endParaRPr lang="en-US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Телефон/факс - 8(495)935-00-08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e-mail: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cointegration2010@gmail.com</a:t>
            </a:r>
            <a:endParaRPr lang="ru-RU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Кураторы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проекта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– Лобанова Надежда Валентиновна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;</a:t>
            </a:r>
            <a:endParaRPr lang="ru-RU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		     Маркин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Андрей Иванович 8-965-365-68-62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;</a:t>
            </a:r>
            <a:endParaRPr lang="ru-RU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	                 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   Березина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Юлия Николаевна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8-906-717-62-39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632</Words>
  <Application>Microsoft Office PowerPoint</Application>
  <PresentationFormat>Экран (4:3)</PresentationFormat>
  <Paragraphs>113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Constantia</vt:lpstr>
      <vt:lpstr>Arial</vt:lpstr>
      <vt:lpstr>Calibri</vt:lpstr>
      <vt:lpstr>Wingdings 2</vt:lpstr>
      <vt:lpstr>Times New Roman</vt:lpstr>
      <vt:lpstr>Поток</vt:lpstr>
      <vt:lpstr>Диаграмма Microsoft Excel</vt:lpstr>
      <vt:lpstr>Презентация PowerPoint</vt:lpstr>
      <vt:lpstr>Цель работы Общественной инспекции</vt:lpstr>
      <vt:lpstr>Задачи Общественной инспекции</vt:lpstr>
      <vt:lpstr>Информация о количественном составе Общественной инспекции</vt:lpstr>
      <vt:lpstr>Презентация PowerPoint</vt:lpstr>
      <vt:lpstr>Общее количество обследованных объектов в 2010-2014гг.</vt:lpstr>
      <vt:lpstr>Структура обследований за 2010-2013 гг.</vt:lpstr>
      <vt:lpstr>Презентация PowerPoint</vt:lpstr>
      <vt:lpstr>Презентация PowerPoint</vt:lpstr>
      <vt:lpstr>Безбарьерная среда в  Москве </vt:lpstr>
      <vt:lpstr>Безбарьерная среда в  Москве </vt:lpstr>
      <vt:lpstr>Безбарьерная среда в  Москве </vt:lpstr>
      <vt:lpstr>Безбарьерная среда в  Москве 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Благотворительный Фонд социальной поддержки граждан «Соинтеграция»</dc:title>
  <dc:creator>user</dc:creator>
  <cp:lastModifiedBy>IKulikov</cp:lastModifiedBy>
  <cp:revision>90</cp:revision>
  <dcterms:created xsi:type="dcterms:W3CDTF">2011-05-26T09:21:06Z</dcterms:created>
  <dcterms:modified xsi:type="dcterms:W3CDTF">2014-11-11T08:23:50Z</dcterms:modified>
</cp:coreProperties>
</file>