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7" r:id="rId3"/>
    <p:sldId id="357" r:id="rId4"/>
    <p:sldId id="319" r:id="rId5"/>
    <p:sldId id="321" r:id="rId6"/>
    <p:sldId id="320" r:id="rId7"/>
    <p:sldId id="323" r:id="rId8"/>
    <p:sldId id="325" r:id="rId9"/>
    <p:sldId id="328" r:id="rId10"/>
    <p:sldId id="346" r:id="rId11"/>
    <p:sldId id="355" r:id="rId12"/>
    <p:sldId id="356" r:id="rId13"/>
    <p:sldId id="343" r:id="rId14"/>
    <p:sldId id="349" r:id="rId15"/>
    <p:sldId id="353" r:id="rId16"/>
    <p:sldId id="299" r:id="rId17"/>
    <p:sldId id="354" r:id="rId18"/>
    <p:sldId id="342" r:id="rId19"/>
    <p:sldId id="300" r:id="rId20"/>
    <p:sldId id="348" r:id="rId21"/>
    <p:sldId id="347" r:id="rId22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28" autoAdjust="0"/>
  </p:normalViewPr>
  <p:slideViewPr>
    <p:cSldViewPr>
      <p:cViewPr>
        <p:scale>
          <a:sx n="106" d="100"/>
          <a:sy n="106" d="100"/>
        </p:scale>
        <p:origin x="-176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47A50-7998-440B-B6C3-3B2DF43D925B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5692FFE-05FA-4D29-9647-FDC2FC9C7C38}">
      <dgm:prSet custT="1"/>
      <dgm:spPr/>
      <dgm:t>
        <a:bodyPr/>
        <a:lstStyle/>
        <a:p>
          <a:pPr algn="ctr" rtl="0">
            <a:lnSpc>
              <a:spcPts val="4500"/>
            </a:lnSpc>
          </a:pPr>
          <a:r>
            <a:rPr lang="ru-RU" sz="2400" b="1" dirty="0" smtClean="0">
              <a:effectLst/>
              <a:latin typeface="Times New Roman"/>
              <a:ea typeface="Times New Roman"/>
            </a:rPr>
            <a:t>« Концепция Русской Православной Церкви по утверждению трезвости </a:t>
          </a:r>
        </a:p>
        <a:p>
          <a:pPr algn="ctr" rtl="0">
            <a:lnSpc>
              <a:spcPts val="4500"/>
            </a:lnSpc>
          </a:pPr>
          <a:r>
            <a:rPr lang="ru-RU" sz="2400" b="1" dirty="0" smtClean="0">
              <a:effectLst/>
              <a:latin typeface="Times New Roman"/>
              <a:ea typeface="Times New Roman"/>
            </a:rPr>
            <a:t>и профилактике алкоголизма</a:t>
          </a:r>
          <a:r>
            <a:rPr lang="ru-RU" sz="2800" b="1" dirty="0" smtClean="0">
              <a:effectLst/>
              <a:latin typeface="Times New Roman"/>
              <a:ea typeface="Times New Roman"/>
            </a:rPr>
            <a:t>».</a:t>
          </a:r>
          <a:endParaRPr lang="ru-RU" sz="3800" dirty="0"/>
        </a:p>
      </dgm:t>
    </dgm:pt>
    <dgm:pt modelId="{D4207248-04DB-42E5-8AD3-5B7CDD00A744}" type="parTrans" cxnId="{EAAFFA70-35BD-4767-A28D-8C26A8317255}">
      <dgm:prSet/>
      <dgm:spPr/>
      <dgm:t>
        <a:bodyPr/>
        <a:lstStyle/>
        <a:p>
          <a:endParaRPr lang="ru-RU"/>
        </a:p>
      </dgm:t>
    </dgm:pt>
    <dgm:pt modelId="{C415E918-03DF-4A14-BD99-4397C5954A04}" type="sibTrans" cxnId="{EAAFFA70-35BD-4767-A28D-8C26A8317255}">
      <dgm:prSet/>
      <dgm:spPr/>
      <dgm:t>
        <a:bodyPr/>
        <a:lstStyle/>
        <a:p>
          <a:endParaRPr lang="ru-RU"/>
        </a:p>
      </dgm:t>
    </dgm:pt>
    <dgm:pt modelId="{67E324E1-DCD8-4EDD-A912-B2E417853B27}" type="pres">
      <dgm:prSet presAssocID="{50A47A50-7998-440B-B6C3-3B2DF43D92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F78963-E08E-414E-B2D6-B791DD9B1CCD}" type="pres">
      <dgm:prSet presAssocID="{85692FFE-05FA-4D29-9647-FDC2FC9C7C38}" presName="parentText" presStyleLbl="node1" presStyleIdx="0" presStyleCnt="1" custScaleY="199315" custLinFactNeighborX="-411" custLinFactNeighborY="41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AFFA70-35BD-4767-A28D-8C26A8317255}" srcId="{50A47A50-7998-440B-B6C3-3B2DF43D925B}" destId="{85692FFE-05FA-4D29-9647-FDC2FC9C7C38}" srcOrd="0" destOrd="0" parTransId="{D4207248-04DB-42E5-8AD3-5B7CDD00A744}" sibTransId="{C415E918-03DF-4A14-BD99-4397C5954A04}"/>
    <dgm:cxn modelId="{D400FEB0-270A-4C60-B9A5-7F09F3C5F757}" type="presOf" srcId="{50A47A50-7998-440B-B6C3-3B2DF43D925B}" destId="{67E324E1-DCD8-4EDD-A912-B2E417853B27}" srcOrd="0" destOrd="0" presId="urn:microsoft.com/office/officeart/2005/8/layout/vList2"/>
    <dgm:cxn modelId="{72C50104-F09D-4072-B4D0-7EAF115B0F71}" type="presOf" srcId="{85692FFE-05FA-4D29-9647-FDC2FC9C7C38}" destId="{05F78963-E08E-414E-B2D6-B791DD9B1CCD}" srcOrd="0" destOrd="0" presId="urn:microsoft.com/office/officeart/2005/8/layout/vList2"/>
    <dgm:cxn modelId="{06C91E24-259E-4D8A-BA23-CC653EF10B25}" type="presParOf" srcId="{67E324E1-DCD8-4EDD-A912-B2E417853B27}" destId="{05F78963-E08E-414E-B2D6-B791DD9B1C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5495F-D0A7-43D2-901E-8919BA59F461}" type="doc">
      <dgm:prSet loTypeId="urn:microsoft.com/office/officeart/2005/8/layout/vList2" loCatId="list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E72F727-EF10-4AF8-847C-51BF7C7244AF}">
      <dgm:prSet custT="1"/>
      <dgm:spPr/>
      <dgm:t>
        <a:bodyPr/>
        <a:lstStyle/>
        <a:p>
          <a:pPr algn="ctr" rtl="0"/>
          <a:r>
            <a:rPr lang="ru-RU" sz="2000" b="1" dirty="0" err="1" smtClean="0">
              <a:latin typeface="Calibri" panose="020F0502020204030204" pitchFamily="34" charset="0"/>
            </a:rPr>
            <a:t>Доронкин</a:t>
          </a:r>
          <a:r>
            <a:rPr lang="ru-RU" sz="2000" b="1" dirty="0" smtClean="0">
              <a:latin typeface="Calibri" panose="020F0502020204030204" pitchFamily="34" charset="0"/>
            </a:rPr>
            <a:t> Валерий Константинович</a:t>
          </a:r>
        </a:p>
        <a:p>
          <a:pPr algn="ctr" rtl="0"/>
          <a:r>
            <a:rPr lang="ru-RU" sz="2000" b="1" dirty="0" smtClean="0">
              <a:latin typeface="Calibri" panose="020F0502020204030204" pitchFamily="34" charset="0"/>
            </a:rPr>
            <a:t>Руководитель Координационного центра по противодействию алкоголизму и утверждению трезвости ОЦБСС</a:t>
          </a:r>
        </a:p>
        <a:p>
          <a:pPr algn="ctr" rtl="0"/>
          <a:r>
            <a:rPr lang="ru-RU" sz="2000" b="1" dirty="0" smtClean="0">
              <a:latin typeface="Calibri" panose="020F0502020204030204" pitchFamily="34" charset="0"/>
            </a:rPr>
            <a:t>г. Москва </a:t>
          </a:r>
          <a:r>
            <a:rPr lang="ru-RU" sz="2000" b="1" smtClean="0">
              <a:latin typeface="Calibri" panose="020F0502020204030204" pitchFamily="34" charset="0"/>
            </a:rPr>
            <a:t>7 ноября </a:t>
          </a:r>
          <a:r>
            <a:rPr lang="ru-RU" sz="2000" b="1" dirty="0" smtClean="0">
              <a:latin typeface="Calibri" panose="020F0502020204030204" pitchFamily="34" charset="0"/>
            </a:rPr>
            <a:t>2014 г.</a:t>
          </a:r>
          <a:endParaRPr lang="ru-RU" sz="2000" b="1" dirty="0">
            <a:latin typeface="Calibri" panose="020F0502020204030204" pitchFamily="34" charset="0"/>
          </a:endParaRPr>
        </a:p>
      </dgm:t>
    </dgm:pt>
    <dgm:pt modelId="{104793F4-FF7B-4D57-8278-9D9E20B8A658}" type="parTrans" cxnId="{0CD5C032-60E7-4982-AB5D-CBEAF8B1A308}">
      <dgm:prSet/>
      <dgm:spPr/>
      <dgm:t>
        <a:bodyPr/>
        <a:lstStyle/>
        <a:p>
          <a:endParaRPr lang="ru-RU"/>
        </a:p>
      </dgm:t>
    </dgm:pt>
    <dgm:pt modelId="{B76DE35A-76D0-4DCE-B16A-FC697F0D9EC2}" type="sibTrans" cxnId="{0CD5C032-60E7-4982-AB5D-CBEAF8B1A308}">
      <dgm:prSet/>
      <dgm:spPr/>
      <dgm:t>
        <a:bodyPr/>
        <a:lstStyle/>
        <a:p>
          <a:endParaRPr lang="ru-RU"/>
        </a:p>
      </dgm:t>
    </dgm:pt>
    <dgm:pt modelId="{E42D1C23-32BA-486C-8866-A32DBC353687}" type="pres">
      <dgm:prSet presAssocID="{CBF5495F-D0A7-43D2-901E-8919BA59F4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2E3011-1FDF-4BA2-9D2D-A58F734A8630}" type="pres">
      <dgm:prSet presAssocID="{5E72F727-EF10-4AF8-847C-51BF7C7244AF}" presName="parentText" presStyleLbl="node1" presStyleIdx="0" presStyleCnt="1" custScaleX="82629" custScaleY="113655" custLinFactNeighborX="7" custLinFactNeighborY="-26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D5C032-60E7-4982-AB5D-CBEAF8B1A308}" srcId="{CBF5495F-D0A7-43D2-901E-8919BA59F461}" destId="{5E72F727-EF10-4AF8-847C-51BF7C7244AF}" srcOrd="0" destOrd="0" parTransId="{104793F4-FF7B-4D57-8278-9D9E20B8A658}" sibTransId="{B76DE35A-76D0-4DCE-B16A-FC697F0D9EC2}"/>
    <dgm:cxn modelId="{9AAD9D6C-365B-433F-BFBF-91E5D8AA8040}" type="presOf" srcId="{CBF5495F-D0A7-43D2-901E-8919BA59F461}" destId="{E42D1C23-32BA-486C-8866-A32DBC353687}" srcOrd="0" destOrd="0" presId="urn:microsoft.com/office/officeart/2005/8/layout/vList2"/>
    <dgm:cxn modelId="{D6DBE220-4709-4F51-99ED-6EBE6637D1A8}" type="presOf" srcId="{5E72F727-EF10-4AF8-847C-51BF7C7244AF}" destId="{812E3011-1FDF-4BA2-9D2D-A58F734A8630}" srcOrd="0" destOrd="0" presId="urn:microsoft.com/office/officeart/2005/8/layout/vList2"/>
    <dgm:cxn modelId="{AE473808-636E-4954-9BD6-7EC0921948BC}" type="presParOf" srcId="{E42D1C23-32BA-486C-8866-A32DBC353687}" destId="{812E3011-1FDF-4BA2-9D2D-A58F734A86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78963-E08E-414E-B2D6-B791DD9B1CCD}">
      <dsp:nvSpPr>
        <dsp:cNvPr id="0" name=""/>
        <dsp:cNvSpPr/>
      </dsp:nvSpPr>
      <dsp:spPr>
        <a:xfrm>
          <a:off x="0" y="2651"/>
          <a:ext cx="7772400" cy="27119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ts val="45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imes New Roman"/>
              <a:ea typeface="Times New Roman"/>
            </a:rPr>
            <a:t>« Концепция Русской Православной Церкви по утверждению трезвости </a:t>
          </a:r>
        </a:p>
        <a:p>
          <a:pPr lvl="0" algn="ctr" defTabSz="1066800" rtl="0">
            <a:lnSpc>
              <a:spcPts val="45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imes New Roman"/>
              <a:ea typeface="Times New Roman"/>
            </a:rPr>
            <a:t>и профилактике алкоголизма</a:t>
          </a:r>
          <a:r>
            <a:rPr lang="ru-RU" sz="2800" b="1" kern="1200" dirty="0" smtClean="0">
              <a:effectLst/>
              <a:latin typeface="Times New Roman"/>
              <a:ea typeface="Times New Roman"/>
            </a:rPr>
            <a:t>».</a:t>
          </a:r>
          <a:endParaRPr lang="ru-RU" sz="3800" kern="1200" dirty="0"/>
        </a:p>
      </dsp:txBody>
      <dsp:txXfrm>
        <a:off x="132389" y="135040"/>
        <a:ext cx="7507622" cy="24472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E3011-1FDF-4BA2-9D2D-A58F734A8630}">
      <dsp:nvSpPr>
        <dsp:cNvPr id="0" name=""/>
        <dsp:cNvSpPr/>
      </dsp:nvSpPr>
      <dsp:spPr>
        <a:xfrm>
          <a:off x="689282" y="501775"/>
          <a:ext cx="6552164" cy="2247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Calibri" panose="020F0502020204030204" pitchFamily="34" charset="0"/>
            </a:rPr>
            <a:t>Доронкин</a:t>
          </a:r>
          <a:r>
            <a:rPr lang="ru-RU" sz="2000" b="1" kern="1200" dirty="0" smtClean="0">
              <a:latin typeface="Calibri" panose="020F0502020204030204" pitchFamily="34" charset="0"/>
            </a:rPr>
            <a:t> Валерий Константинович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alibri" panose="020F0502020204030204" pitchFamily="34" charset="0"/>
            </a:rPr>
            <a:t>Руководитель Координационного центра по противодействию алкоголизму и утверждению трезвости ОЦБСС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alibri" panose="020F0502020204030204" pitchFamily="34" charset="0"/>
            </a:rPr>
            <a:t>г. Москва </a:t>
          </a:r>
          <a:r>
            <a:rPr lang="ru-RU" sz="2000" b="1" kern="1200" smtClean="0">
              <a:latin typeface="Calibri" panose="020F0502020204030204" pitchFamily="34" charset="0"/>
            </a:rPr>
            <a:t>7 ноября </a:t>
          </a:r>
          <a:r>
            <a:rPr lang="ru-RU" sz="2000" b="1" kern="1200" dirty="0" smtClean="0">
              <a:latin typeface="Calibri" panose="020F0502020204030204" pitchFamily="34" charset="0"/>
            </a:rPr>
            <a:t>2014 г.</a:t>
          </a:r>
          <a:endParaRPr lang="ru-RU" sz="2000" b="1" kern="1200" dirty="0">
            <a:latin typeface="Calibri" panose="020F0502020204030204" pitchFamily="34" charset="0"/>
          </a:endParaRPr>
        </a:p>
      </dsp:txBody>
      <dsp:txXfrm>
        <a:off x="798986" y="611479"/>
        <a:ext cx="6332756" cy="2027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r">
              <a:defRPr sz="1200"/>
            </a:lvl1pPr>
          </a:lstStyle>
          <a:p>
            <a:pPr>
              <a:defRPr/>
            </a:pPr>
            <a:fld id="{8C0F37B5-FB49-429F-8E2C-EA43DD5D3014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r">
              <a:defRPr sz="1200"/>
            </a:lvl1pPr>
          </a:lstStyle>
          <a:p>
            <a:pPr>
              <a:defRPr/>
            </a:pPr>
            <a:fld id="{4FAFA613-BC43-4FB1-9898-B12ED5C28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087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r">
              <a:defRPr sz="1200"/>
            </a:lvl1pPr>
          </a:lstStyle>
          <a:p>
            <a:pPr>
              <a:defRPr/>
            </a:pPr>
            <a:fld id="{B8F3F691-2DC0-4415-A5AA-980171CFA6F3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56" tIns="45528" rIns="91056" bIns="4552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38650"/>
          </a:xfrm>
          <a:prstGeom prst="rect">
            <a:avLst/>
          </a:prstGeom>
        </p:spPr>
        <p:txBody>
          <a:bodyPr vert="horz" lIns="91056" tIns="45528" rIns="91056" bIns="4552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r">
              <a:defRPr sz="1200"/>
            </a:lvl1pPr>
          </a:lstStyle>
          <a:p>
            <a:pPr>
              <a:defRPr/>
            </a:pPr>
            <a:fld id="{941C2365-93D4-4C74-81B3-72933501E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812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9929F0-3823-41A2-A020-1D22F675A0AE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781D0-7B3D-46B2-9E80-655E0947E2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133488"/>
      </p:ext>
    </p:extLst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D7BDA-C12F-4650-B1CD-23EC447E3F71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A9FDC-A461-40B2-A43D-AB6984B53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491002"/>
      </p:ext>
    </p:extLst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C3BC80-5DD5-4A04-9725-3D3333CFF414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A98B08-BBD3-4422-A321-832DA320D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63046"/>
      </p:ext>
    </p:extLst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AD34-2825-4511-AFC8-7EFDD35CC378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D055-5A05-4674-B1AC-15B6B333A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801893"/>
      </p:ext>
    </p:extLst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18204-F9A5-460C-868A-A02A04B75D98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DE5BC-C7D6-4FCF-80C6-A926386BA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839678"/>
      </p:ext>
    </p:extLst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A5D7F-5371-4A50-9E3A-2955D58F72C5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A81AE-69C0-40ED-AE04-626AFB837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452133"/>
      </p:ext>
    </p:extLst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C5CA83-1CDC-491B-8EEB-E8C87177DEDE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169113-1824-47D1-8638-288061A9C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34655"/>
      </p:ext>
    </p:extLst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1041B-2743-464E-932D-625D443ED5F9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2BC4-4794-4310-A9A7-89A2504CA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18257"/>
      </p:ext>
    </p:extLst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CEB0D0-4A5A-400B-995C-809082EDA251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7289EC-BCBD-4E6C-A6DF-3526112FE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77791"/>
      </p:ext>
    </p:extLst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E3913-640D-4042-A156-751CCE10162D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9855F-3044-4000-AF42-76A8448187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440678"/>
      </p:ext>
    </p:extLst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DAA16-A9CA-4E6F-9B93-2FD1EB042AC0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D95E3-F4F3-4A2C-ACA2-1D8C84BFA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677101"/>
      </p:ext>
    </p:extLst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6C9B7F5A-0899-4A7B-A8BD-F849B8299A4A}" type="datetimeFigureOut">
              <a:rPr lang="ru-RU"/>
              <a:pPr>
                <a:defRPr/>
              </a:pPr>
              <a:t>07.11.2014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9442FA9F-9D55-4214-841C-B3B211FDC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92" r:id="rId2"/>
    <p:sldLayoutId id="2147484000" r:id="rId3"/>
    <p:sldLayoutId id="2147483993" r:id="rId4"/>
    <p:sldLayoutId id="2147483994" r:id="rId5"/>
    <p:sldLayoutId id="2147483995" r:id="rId6"/>
    <p:sldLayoutId id="2147484001" r:id="rId7"/>
    <p:sldLayoutId id="2147483996" r:id="rId8"/>
    <p:sldLayoutId id="2147484002" r:id="rId9"/>
    <p:sldLayoutId id="2147483997" r:id="rId10"/>
    <p:sldLayoutId id="2147483998" r:id="rId1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centrtrezv@gmail.co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571472" y="571480"/>
          <a:ext cx="777240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642910" y="3143248"/>
          <a:ext cx="792961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Священный </a:t>
            </a:r>
            <a:r>
              <a:rPr lang="ru-RU" altLang="ru-RU" sz="27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Синод </a:t>
            </a: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постановление </a:t>
            </a:r>
            <a:b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ru-RU" altLang="ru-RU" sz="27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от 25 июля 2014 года (журнал №80) </a:t>
            </a:r>
            <a: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alt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7171" name="Объект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algn="just"/>
            <a:endParaRPr lang="ru-RU" alt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000" b="1" smtClean="0">
                <a:latin typeface="Times New Roman" pitchFamily="18" charset="0"/>
                <a:cs typeface="Times New Roman" pitchFamily="18" charset="0"/>
              </a:rPr>
              <a:t>Концепция Русской Православной Церкви по утверждению трезвости и профилактике алкоголизма</a:t>
            </a:r>
          </a:p>
          <a:p>
            <a:pPr algn="just">
              <a:buFont typeface="Wingdings 2" pitchFamily="18" charset="2"/>
              <a:buNone/>
            </a:pPr>
            <a:endParaRPr lang="ru-RU" alt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000" b="1" smtClean="0">
                <a:latin typeface="Times New Roman" pitchFamily="18" charset="0"/>
                <a:cs typeface="Times New Roman" pitchFamily="18" charset="0"/>
              </a:rPr>
              <a:t>ежегодное празднование Дня трезвости 11 сентября (29 августа), в день памяти Усекновения главы Иоанна Предтечи.</a:t>
            </a:r>
          </a:p>
          <a:p>
            <a:pPr algn="just">
              <a:buFont typeface="Wingdings 2" pitchFamily="18" charset="2"/>
              <a:buNone/>
            </a:pPr>
            <a:endParaRPr lang="ru-RU" alt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07F09"/>
              </a:buClr>
            </a:pPr>
            <a:r>
              <a:rPr lang="ru-RU" altLang="ru-RU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чин молебного пения  о страждущих недугом винопития или наркомании</a:t>
            </a:r>
          </a:p>
          <a:p>
            <a:pPr>
              <a:buFont typeface="Wingdings 2" pitchFamily="18" charset="2"/>
              <a:buNone/>
            </a:pPr>
            <a:endParaRPr lang="ru-RU" altLang="ru-RU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Священный </a:t>
            </a:r>
            <a:r>
              <a:rPr lang="ru-RU" altLang="ru-RU" sz="27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Синод </a:t>
            </a: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постановление </a:t>
            </a:r>
            <a:b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7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ru-RU" altLang="ru-RU" sz="27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от 25 июля 2014 года (журнал №80) </a:t>
            </a:r>
            <a: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alt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8195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363" y="847725"/>
            <a:ext cx="7962900" cy="3552825"/>
          </a:xfr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03238" y="908050"/>
            <a:ext cx="8183562" cy="865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Концепция Русской Православной Церкви по утверждению трезвости </a:t>
            </a:r>
            <a:br>
              <a:rPr lang="ru-RU" alt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и профилактике алкоголизма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395288" y="2060575"/>
            <a:ext cx="8183562" cy="4073525"/>
          </a:xfrm>
        </p:spPr>
        <p:txBody>
          <a:bodyPr>
            <a:normAutofit fontScale="850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b="1" dirty="0" smtClean="0"/>
              <a:t>I. Отношение Церкви к трезвости и пьянству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b="1" dirty="0" smtClean="0"/>
              <a:t>II. Формы и методы деятельности по утверждению трезвости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b="1" dirty="0" smtClean="0"/>
              <a:t>III. Координация церковной деятельности по утверждению трезвости.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b="1" dirty="0" smtClean="0"/>
              <a:t>IV. Взаимодействие Церкви, государства и общества в утверждении трезвости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b="1" dirty="0" smtClean="0"/>
              <a:t>V. Сотрудничество со средствами массовой информации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altLang="ru-RU" dirty="0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I. Отношение Церкви к трезвости и пьянству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695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Ветхий завет</a:t>
            </a:r>
          </a:p>
          <a:p>
            <a:pPr eaLnBrk="1" hangingPunct="1">
              <a:defRPr/>
            </a:pPr>
            <a:endParaRPr lang="ru-RU" altLang="ru-RU" b="1" dirty="0"/>
          </a:p>
          <a:p>
            <a:pPr eaLnBrk="1" hangingPunct="1">
              <a:defRPr/>
            </a:pPr>
            <a:r>
              <a:rPr lang="ru-RU" altLang="ru-RU" b="1" dirty="0" smtClean="0"/>
              <a:t>Новый завет</a:t>
            </a:r>
          </a:p>
          <a:p>
            <a:pPr eaLnBrk="1" hangingPunct="1">
              <a:defRPr/>
            </a:pPr>
            <a:endParaRPr lang="ru-RU" altLang="ru-RU" b="1" dirty="0"/>
          </a:p>
          <a:p>
            <a:pPr eaLnBrk="1" hangingPunct="1">
              <a:defRPr/>
            </a:pPr>
            <a:r>
              <a:rPr lang="ru-RU" altLang="ru-RU" b="1" dirty="0" smtClean="0"/>
              <a:t>Святоотеческая традиция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b="1" dirty="0" smtClean="0"/>
          </a:p>
          <a:p>
            <a:pPr eaLnBrk="1" hangingPunct="1">
              <a:defRPr/>
            </a:pPr>
            <a:r>
              <a:rPr lang="ru-RU" altLang="ru-RU" b="1" dirty="0" smtClean="0"/>
              <a:t>Традиции Русской Православной Церкви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dirty="0" smtClean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dirty="0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 II. Формы и методы деятельности      по утверждению трезвости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611188" y="1844675"/>
            <a:ext cx="8183562" cy="287337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dirty="0" smtClean="0"/>
          </a:p>
          <a:p>
            <a:pPr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1. Обеты трезвости (зароки от пьянства). </a:t>
            </a:r>
          </a:p>
          <a:p>
            <a:pPr>
              <a:defRPr/>
            </a:pP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2. Индивидуальные консультации для страждущих и их родственников.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3. Групповые беседы со страждущими и их родственниками. </a:t>
            </a:r>
            <a:endParaRPr lang="ru-RU" altLang="ru-RU" sz="1600" b="1" dirty="0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503238" y="620713"/>
            <a:ext cx="8183562" cy="1368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Формы и методы реабилитационной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238" y="2060575"/>
            <a:ext cx="8183562" cy="2952750"/>
          </a:xfrm>
        </p:spPr>
        <p:txBody>
          <a:bodyPr>
            <a:noAutofit/>
          </a:bodyPr>
          <a:lstStyle/>
          <a:p>
            <a:pPr>
              <a:buClr>
                <a:srgbClr val="F07F09"/>
              </a:buClr>
              <a:defRPr/>
            </a:pP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buClr>
                <a:srgbClr val="F07F09"/>
              </a:buClr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4</a:t>
            </a:r>
            <a:r>
              <a:rPr lang="ru-RU" sz="1600" b="1" dirty="0">
                <a:solidFill>
                  <a:srgbClr val="000000"/>
                </a:solidFill>
                <a:latin typeface="Arial"/>
              </a:rPr>
              <a:t>. Курсы или школы по избавлению от алкогольной зависимости. </a:t>
            </a: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Clr>
                <a:srgbClr val="F07F09"/>
              </a:buClr>
              <a:buFont typeface="Wingdings 2" pitchFamily="18" charset="2"/>
              <a:buNone/>
              <a:defRPr/>
            </a:pPr>
            <a:endParaRPr lang="ru-RU" sz="1600" b="1" dirty="0">
              <a:solidFill>
                <a:srgbClr val="000000"/>
              </a:solidFill>
              <a:latin typeface="Arial"/>
            </a:endParaRPr>
          </a:p>
          <a:p>
            <a:pPr>
              <a:buClr>
                <a:srgbClr val="F07F09"/>
              </a:buClr>
              <a:defRPr/>
            </a:pPr>
            <a:r>
              <a:rPr lang="ru-RU" sz="1600" b="1" dirty="0">
                <a:solidFill>
                  <a:srgbClr val="000000"/>
                </a:solidFill>
                <a:latin typeface="Arial"/>
              </a:rPr>
              <a:t>5. Группы само- и взаимопомощи, адаптации к трезвой жизни. </a:t>
            </a:r>
            <a:endParaRPr lang="ru-RU" sz="1600" b="1" dirty="0" smtClean="0">
              <a:solidFill>
                <a:srgbClr val="000000"/>
              </a:solidFill>
              <a:latin typeface="Arial"/>
            </a:endParaRPr>
          </a:p>
          <a:p>
            <a:pPr>
              <a:buClr>
                <a:srgbClr val="F07F09"/>
              </a:buClr>
              <a:defRPr/>
            </a:pPr>
            <a:endParaRPr lang="ru-RU" sz="1600" b="1" dirty="0">
              <a:solidFill>
                <a:srgbClr val="000000"/>
              </a:solidFill>
              <a:latin typeface="Arial"/>
            </a:endParaRPr>
          </a:p>
          <a:p>
            <a:pPr>
              <a:buClr>
                <a:srgbClr val="F07F09"/>
              </a:buClr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6</a:t>
            </a:r>
            <a:r>
              <a:rPr lang="ru-RU" sz="1600" b="1" dirty="0">
                <a:solidFill>
                  <a:srgbClr val="000000"/>
                </a:solidFill>
                <a:latin typeface="Arial"/>
              </a:rPr>
              <a:t>. Реабилитационные центры — церковные и церковно-общественные </a:t>
            </a: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учреждения.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503238" y="549275"/>
            <a:ext cx="8183562" cy="1727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III. Координация церковной деятельности по утверждению трезвости.</a:t>
            </a:r>
            <a: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alt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238" y="1844675"/>
            <a:ext cx="8183562" cy="388778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dirty="0" smtClean="0"/>
              <a:t>Церковная деятельность по утверждению трезвости осуществляется на следующих уровнях.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1. Общецерковный уровень.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2. Епархиальный уровень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3. </a:t>
            </a:r>
            <a:r>
              <a:rPr lang="ru-RU" dirty="0" err="1" smtClean="0"/>
              <a:t>Благочиннический</a:t>
            </a:r>
            <a:r>
              <a:rPr lang="ru-RU" dirty="0" smtClean="0"/>
              <a:t> уровень.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4. Приходской уровень.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5. Монастыри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503238" y="620713"/>
            <a:ext cx="8183562" cy="936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Общецерковный уровень. </a:t>
            </a:r>
            <a:b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alt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238" y="1557338"/>
            <a:ext cx="8183562" cy="3527425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На этом уровне координацию деятельности по утверждению трезвости и профилактике алкоголизма осуществляет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Синодальный отдел по церковной благотворительности и социальному служению.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altLang="ru-RU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9699" name="Текст 2"/>
          <p:cNvSpPr>
            <a:spLocks noGrp="1"/>
          </p:cNvSpPr>
          <p:nvPr>
            <p:ph type="body" idx="1"/>
          </p:nvPr>
        </p:nvSpPr>
        <p:spPr>
          <a:xfrm>
            <a:off x="457200" y="1268413"/>
            <a:ext cx="4040188" cy="1655762"/>
          </a:xfrm>
        </p:spPr>
        <p:txBody>
          <a:bodyPr>
            <a:normAutofit fontScale="850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mtClean="0"/>
              <a:t>Координационный центр по противодействию алкоголизму и утверждению трезвости при ОЦБСС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altLang="ru-RU" smtClean="0"/>
          </a:p>
        </p:txBody>
      </p:sp>
      <p:sp>
        <p:nvSpPr>
          <p:cNvPr id="15364" name="Текст 3"/>
          <p:cNvSpPr>
            <a:spLocks noGrp="1"/>
          </p:cNvSpPr>
          <p:nvPr>
            <p:ph type="body" sz="half" idx="3"/>
          </p:nvPr>
        </p:nvSpPr>
        <p:spPr>
          <a:xfrm>
            <a:off x="4643438" y="1052513"/>
            <a:ext cx="4041775" cy="1655762"/>
          </a:xfrm>
        </p:spPr>
        <p:txBody>
          <a:bodyPr/>
          <a:lstStyle/>
          <a:p>
            <a:pPr algn="ctr" eaLnBrk="1" hangingPunct="1"/>
            <a:r>
              <a:rPr lang="ru-RU" altLang="ru-RU" smtClean="0"/>
              <a:t>Иоанно-Предтеченское братство </a:t>
            </a:r>
          </a:p>
          <a:p>
            <a:pPr algn="ctr" eaLnBrk="1" hangingPunct="1"/>
            <a:r>
              <a:rPr lang="ru-RU" altLang="ru-RU" smtClean="0"/>
              <a:t>Трезвение 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1536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9188" y="3068638"/>
            <a:ext cx="2643187" cy="2663825"/>
          </a:xfrm>
          <a:noFill/>
        </p:spPr>
      </p:pic>
      <p:pic>
        <p:nvPicPr>
          <p:cNvPr id="1536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08625" y="2852738"/>
            <a:ext cx="2257425" cy="2841625"/>
          </a:xfr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11188" y="692150"/>
            <a:ext cx="7942262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I</a:t>
            </a:r>
            <a:r>
              <a:rPr lang="en-US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</a:t>
            </a:r>
            <a: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. Взаимодействие Церкви, государства и общества в утверждении трезвости</a:t>
            </a:r>
            <a:endParaRPr lang="ru-RU" altLang="ru-RU" sz="28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611188" y="1844675"/>
            <a:ext cx="8183562" cy="3887788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разработка и  реализация образовательных, просветительских и культурных программ, направленных на утверждение трезвости, в том числе через искусство и средства массовой информации;</a:t>
            </a:r>
          </a:p>
          <a:p>
            <a:pPr>
              <a:buFont typeface="Arial"/>
              <a:buChar char="•"/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социальная реабилитация лиц, страдающих алкогольной зависимостью;</a:t>
            </a:r>
          </a:p>
          <a:p>
            <a:pPr>
              <a:buFont typeface="Arial"/>
              <a:buChar char="•"/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законотворческая деятельность в области утверждения трезвости;</a:t>
            </a:r>
          </a:p>
          <a:p>
            <a:pPr>
              <a:buFont typeface="Arial"/>
              <a:buChar char="•"/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общественный контроль за соблюдением антиалкогольного законодательства и за реализация мер, направленных на ограничение доступности алкоголя;</a:t>
            </a:r>
          </a:p>
          <a:p>
            <a:pPr>
              <a:buFont typeface="Arial"/>
              <a:buChar char="•"/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содействие общественному движению трезвости.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dirty="0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11188" y="692150"/>
            <a:ext cx="7942262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V. </a:t>
            </a:r>
            <a: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Сотрудничество со средствами массовой информации</a:t>
            </a:r>
            <a:br>
              <a:rPr lang="ru-RU" altLang="ru-RU" sz="28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altLang="ru-RU" sz="28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611188" y="1844675"/>
            <a:ext cx="8183562" cy="3887788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sz="1600" dirty="0" smtClean="0"/>
          </a:p>
          <a:p>
            <a:pPr eaLnBrk="1" hangingPunct="1">
              <a:defRPr/>
            </a:pPr>
            <a:r>
              <a:rPr lang="ru-RU" altLang="ru-RU" sz="1600" b="1" dirty="0" smtClean="0"/>
              <a:t>Разработка и проведение информационных кампаний, подготовка печатных публикаций, радио- и </a:t>
            </a:r>
            <a:r>
              <a:rPr lang="ru-RU" altLang="ru-RU" sz="1600" b="1" dirty="0" err="1" smtClean="0"/>
              <a:t>телематериалов</a:t>
            </a:r>
            <a:r>
              <a:rPr lang="ru-RU" altLang="ru-RU" sz="1600" b="1" dirty="0" smtClean="0"/>
              <a:t> на тему утверждения трезвости;</a:t>
            </a:r>
          </a:p>
          <a:p>
            <a:pPr eaLnBrk="1" hangingPunct="1">
              <a:defRPr/>
            </a:pPr>
            <a:endParaRPr lang="ru-RU" altLang="ru-RU" sz="1600" b="1" dirty="0" smtClean="0"/>
          </a:p>
          <a:p>
            <a:pPr eaLnBrk="1" hangingPunct="1">
              <a:defRPr/>
            </a:pPr>
            <a:r>
              <a:rPr lang="ru-RU" altLang="ru-RU" sz="1600" b="1" dirty="0" smtClean="0"/>
              <a:t>содействие освещению в СМИ церковной деятельности по утверждению трезвости, организация социальной рекламы;</a:t>
            </a:r>
          </a:p>
          <a:p>
            <a:pPr eaLnBrk="1" hangingPunct="1">
              <a:defRPr/>
            </a:pPr>
            <a:endParaRPr lang="ru-RU" altLang="ru-RU" sz="1600" b="1" dirty="0" smtClean="0"/>
          </a:p>
          <a:p>
            <a:pPr eaLnBrk="1" hangingPunct="1">
              <a:defRPr/>
            </a:pPr>
            <a:r>
              <a:rPr lang="ru-RU" altLang="ru-RU" sz="1600" b="1" dirty="0" smtClean="0"/>
              <a:t>размещение в сети интернет (сайты, базы данных, библиотеки, социальные сети, блоги, форумы и прочее) материалов, посвященных утверждению в обществе норм трезвости.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ru-RU" altLang="ru-RU" sz="1600" dirty="0" smtClean="0"/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altLang="ru-RU" sz="1600" b="1" dirty="0" smtClean="0">
                <a:solidFill>
                  <a:srgbClr val="FF0000"/>
                </a:solidFill>
              </a:rPr>
              <a:t>Церковь признает недопустимой рекламу алкогольной продукции в любой информационной сфере.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3"/>
          <p:cNvSpPr>
            <a:spLocks noGrp="1"/>
          </p:cNvSpPr>
          <p:nvPr>
            <p:ph type="title"/>
          </p:nvPr>
        </p:nvSpPr>
        <p:spPr>
          <a:xfrm>
            <a:off x="1042988" y="908050"/>
            <a:ext cx="7467600" cy="9366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 smtClean="0"/>
              <a:t>Праздник трезвости</a:t>
            </a:r>
            <a:br>
              <a:rPr lang="ru-RU" altLang="ru-RU" sz="3600" dirty="0" smtClean="0"/>
            </a:br>
            <a:endParaRPr lang="ru-RU" altLang="ru-RU" sz="3600" dirty="0" smtClean="0"/>
          </a:p>
        </p:txBody>
      </p:sp>
      <p:sp>
        <p:nvSpPr>
          <p:cNvPr id="18435" name="Текст 5"/>
          <p:cNvSpPr>
            <a:spLocks noGrp="1"/>
          </p:cNvSpPr>
          <p:nvPr>
            <p:ph type="body" idx="2"/>
          </p:nvPr>
        </p:nvSpPr>
        <p:spPr>
          <a:xfrm>
            <a:off x="539750" y="1844675"/>
            <a:ext cx="4248150" cy="4572000"/>
          </a:xfrm>
        </p:spPr>
        <p:txBody>
          <a:bodyPr/>
          <a:lstStyle/>
          <a:p>
            <a:pPr marL="17463" marR="0" algn="ctr" eaLnBrk="1" hangingPunct="1">
              <a:spcBef>
                <a:spcPct val="0"/>
              </a:spcBef>
            </a:pPr>
            <a:r>
              <a:rPr lang="ru-RU" altLang="ru-RU" sz="3200" b="1" smtClean="0"/>
              <a:t>11 сентября  </a:t>
            </a:r>
          </a:p>
          <a:p>
            <a:pPr marL="17463" marR="0" algn="ctr" eaLnBrk="1" hangingPunct="1">
              <a:spcBef>
                <a:spcPct val="0"/>
              </a:spcBef>
            </a:pPr>
            <a:r>
              <a:rPr lang="ru-RU" altLang="ru-RU" sz="3200" b="1" smtClean="0"/>
              <a:t>в Саратовской области </a:t>
            </a:r>
          </a:p>
          <a:p>
            <a:pPr marL="17463" marR="0" algn="ctr" eaLnBrk="1" hangingPunct="1">
              <a:spcBef>
                <a:spcPct val="0"/>
              </a:spcBef>
            </a:pPr>
            <a:r>
              <a:rPr lang="ru-RU" altLang="ru-RU" sz="3200" b="1" smtClean="0"/>
              <a:t>не продают алкоголь</a:t>
            </a:r>
          </a:p>
          <a:p>
            <a:pPr marL="17463" marR="0" eaLnBrk="1" hangingPunct="1">
              <a:spcBef>
                <a:spcPct val="0"/>
              </a:spcBef>
            </a:pPr>
            <a:endParaRPr lang="ru-RU" altLang="ru-RU" smtClean="0"/>
          </a:p>
        </p:txBody>
      </p:sp>
      <p:pic>
        <p:nvPicPr>
          <p:cNvPr id="18436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363" y="1484313"/>
            <a:ext cx="3232150" cy="4572000"/>
          </a:xfr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Международная трезвенная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школа-слет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Увильды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 2013</a:t>
            </a: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Segoe Print" pitchFamily="2" charset="0"/>
              </a:rPr>
              <a:t/>
            </a:r>
            <a:b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Segoe Print" pitchFamily="2" charset="0"/>
              </a:rPr>
            </a:br>
            <a:endParaRPr lang="ru-RU" sz="4000" dirty="0">
              <a:solidFill>
                <a:schemeClr val="accent1">
                  <a:tint val="88000"/>
                  <a:satMod val="150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9459" name="Объект 9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6375" y="1600200"/>
            <a:ext cx="6048375" cy="434975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12700"/>
            <a:ext cx="4591050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0" y="0"/>
            <a:ext cx="44831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3076575"/>
            <a:ext cx="459105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3087688"/>
            <a:ext cx="5159375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714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12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3200" b="1" smtClean="0">
              <a:solidFill>
                <a:srgbClr val="04617B"/>
              </a:solidFill>
              <a:latin typeface="Calibri" pitchFamily="34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3600" b="1" smtClean="0">
                <a:solidFill>
                  <a:srgbClr val="04617B"/>
                </a:solidFill>
                <a:latin typeface="Calibri" pitchFamily="34" charset="0"/>
              </a:rPr>
              <a:t>Сайт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3600" b="1" smtClean="0">
                <a:solidFill>
                  <a:srgbClr val="04617B"/>
                </a:solidFill>
                <a:latin typeface="Calibri" pitchFamily="34" charset="0"/>
              </a:rPr>
              <a:t>Иоанно-Предтеченского братства «Трезвение» </a:t>
            </a:r>
            <a:br>
              <a:rPr lang="ru-RU" altLang="ru-RU" sz="3600" b="1" smtClean="0">
                <a:solidFill>
                  <a:srgbClr val="04617B"/>
                </a:solidFill>
                <a:latin typeface="Calibri" pitchFamily="34" charset="0"/>
              </a:rPr>
            </a:br>
            <a:r>
              <a:rPr lang="en-US" altLang="ru-RU" sz="3600" b="1" u="sng" smtClean="0">
                <a:solidFill>
                  <a:srgbClr val="04617B"/>
                </a:solidFill>
                <a:latin typeface="Calibri" pitchFamily="34" charset="0"/>
              </a:rPr>
              <a:t>www.trezvenie.org</a:t>
            </a:r>
            <a:r>
              <a:rPr lang="ru-RU" altLang="ru-RU" sz="1100" b="1" smtClean="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ru-RU" altLang="ru-RU" sz="1100" b="1" smtClean="0">
                <a:solidFill>
                  <a:srgbClr val="04617B"/>
                </a:solidFill>
                <a:latin typeface="Calibri" pitchFamily="34" charset="0"/>
              </a:rPr>
            </a:br>
            <a:endParaRPr lang="ru-RU" altLang="ru-RU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Новая Работа\Рождественские чтения\2014 РЧ\Доклад РГСУ\Доклад РГСУ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503238" y="620713"/>
            <a:ext cx="8183562" cy="1008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Православные СМИ 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ru-RU" altLang="ru-RU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888" y="2039938"/>
            <a:ext cx="28638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2114550"/>
            <a:ext cx="2822575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938" y="2238375"/>
            <a:ext cx="2611437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39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Священник Игорь </a:t>
            </a:r>
            <a:r>
              <a:rPr lang="ru-RU" sz="2200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Бачинин</a:t>
            </a:r>
            <a:r>
              <a:rPr 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. </a:t>
            </a:r>
            <a:r>
              <a:rPr lang="en-US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Как организовать общество трезвости на приходе. Практические рекомендации. Москва 2011</a:t>
            </a: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13" y="1497013"/>
            <a:ext cx="8643937" cy="5003800"/>
          </a:xfr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503238" y="620713"/>
            <a:ext cx="8183562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Координаты для связи</a:t>
            </a:r>
            <a:endParaRPr lang="ru-RU" alt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238" y="1844675"/>
            <a:ext cx="8183562" cy="2873375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centrtrezv@gmail.com</a:t>
            </a: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Раб.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ел.: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8(499) 921-02-57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(доб145)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Моб. тел.: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8(926) 627-33-57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Доронкин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Валерий Константинович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altLang="ru-RU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b="1" dirty="0" smtClean="0"/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b="1" dirty="0"/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1278</TotalTime>
  <Words>488</Words>
  <Application>Microsoft Office PowerPoint</Application>
  <PresentationFormat>Экран (4:3)</PresentationFormat>
  <Paragraphs>92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Verdana</vt:lpstr>
      <vt:lpstr>Wingdings 2</vt:lpstr>
      <vt:lpstr>Calibri</vt:lpstr>
      <vt:lpstr>Times New Roman</vt:lpstr>
      <vt:lpstr>Segoe Print</vt:lpstr>
      <vt:lpstr>Аспект</vt:lpstr>
      <vt:lpstr>Презентация PowerPoint</vt:lpstr>
      <vt:lpstr>Священный Синод постановление   от 25 июля 2014 года (журнал №80)  </vt:lpstr>
      <vt:lpstr>Священный Синод постановление   от 25 июля 2014 года (журнал №80)  </vt:lpstr>
      <vt:lpstr>                  Концепция Русской Православной Церкви по утверждению трезвости  и профилактике алкоголизма</vt:lpstr>
      <vt:lpstr>I. Отношение Церкви к трезвости и пьянству</vt:lpstr>
      <vt:lpstr>  II. Формы и методы деятельности      по утверждению трезвости</vt:lpstr>
      <vt:lpstr>Формы и методы реабилитационной деятельности</vt:lpstr>
      <vt:lpstr>III. Координация церковной деятельности по утверждению трезвости. </vt:lpstr>
      <vt:lpstr> Общецерковный уровень.  </vt:lpstr>
      <vt:lpstr>Презентация PowerPoint</vt:lpstr>
      <vt:lpstr>IV. Взаимодействие Церкви, государства и общества в утверждении трезвости</vt:lpstr>
      <vt:lpstr>  V. Сотрудничество со средствами массовой информации </vt:lpstr>
      <vt:lpstr>                       Праздник трезвости </vt:lpstr>
      <vt:lpstr>Международная трезвенная  школа-слет Увильды 2013 </vt:lpstr>
      <vt:lpstr>Презентация PowerPoint</vt:lpstr>
      <vt:lpstr>Презентация PowerPoint</vt:lpstr>
      <vt:lpstr>Презентация PowerPoint</vt:lpstr>
      <vt:lpstr>Православные СМИ </vt:lpstr>
      <vt:lpstr> Священник Игорь Бачинин.  Как организовать общество трезвости на приходе. Практические рекомендации. Москва 2011 </vt:lpstr>
      <vt:lpstr>Координаты для связи</vt:lpstr>
      <vt:lpstr>Презентация PowerPoint</vt:lpstr>
    </vt:vector>
  </TitlesOfParts>
  <Company>GLOBALIT.RU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Деятельность РПЦ по противодействию алкоголизму и утверждение трезвости.</dc:title>
  <dc:creator>VIRUS®</dc:creator>
  <cp:lastModifiedBy>IKulikov</cp:lastModifiedBy>
  <cp:revision>128</cp:revision>
  <cp:lastPrinted>2014-09-12T16:04:36Z</cp:lastPrinted>
  <dcterms:created xsi:type="dcterms:W3CDTF">2011-03-19T07:39:49Z</dcterms:created>
  <dcterms:modified xsi:type="dcterms:W3CDTF">2014-11-07T15:47:37Z</dcterms:modified>
</cp:coreProperties>
</file>