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56" r:id="rId2"/>
    <p:sldId id="257" r:id="rId3"/>
    <p:sldId id="258" r:id="rId4"/>
    <p:sldId id="259" r:id="rId5"/>
    <p:sldId id="268" r:id="rId6"/>
    <p:sldId id="260" r:id="rId7"/>
    <p:sldId id="277" r:id="rId8"/>
    <p:sldId id="261" r:id="rId9"/>
    <p:sldId id="276" r:id="rId10"/>
    <p:sldId id="263" r:id="rId11"/>
    <p:sldId id="264" r:id="rId12"/>
    <p:sldId id="290" r:id="rId13"/>
    <p:sldId id="291" r:id="rId14"/>
    <p:sldId id="306" r:id="rId15"/>
    <p:sldId id="298" r:id="rId16"/>
    <p:sldId id="300" r:id="rId17"/>
    <p:sldId id="301" r:id="rId18"/>
    <p:sldId id="299" r:id="rId19"/>
    <p:sldId id="302" r:id="rId20"/>
    <p:sldId id="303" r:id="rId21"/>
    <p:sldId id="316" r:id="rId22"/>
    <p:sldId id="304" r:id="rId23"/>
    <p:sldId id="305" r:id="rId24"/>
    <p:sldId id="292" r:id="rId25"/>
    <p:sldId id="293" r:id="rId26"/>
    <p:sldId id="294" r:id="rId27"/>
    <p:sldId id="295" r:id="rId28"/>
    <p:sldId id="296" r:id="rId29"/>
    <p:sldId id="297" r:id="rId30"/>
    <p:sldId id="269" r:id="rId31"/>
    <p:sldId id="265" r:id="rId32"/>
    <p:sldId id="266" r:id="rId33"/>
    <p:sldId id="267" r:id="rId34"/>
    <p:sldId id="270" r:id="rId35"/>
    <p:sldId id="271" r:id="rId36"/>
    <p:sldId id="272" r:id="rId37"/>
    <p:sldId id="273" r:id="rId38"/>
    <p:sldId id="307" r:id="rId39"/>
    <p:sldId id="308" r:id="rId40"/>
    <p:sldId id="309" r:id="rId41"/>
    <p:sldId id="311" r:id="rId42"/>
    <p:sldId id="312" r:id="rId43"/>
    <p:sldId id="313" r:id="rId44"/>
    <p:sldId id="314" r:id="rId45"/>
    <p:sldId id="310" r:id="rId46"/>
    <p:sldId id="278" r:id="rId47"/>
    <p:sldId id="274" r:id="rId48"/>
    <p:sldId id="275" r:id="rId49"/>
    <p:sldId id="279" r:id="rId50"/>
    <p:sldId id="280" r:id="rId51"/>
    <p:sldId id="281" r:id="rId52"/>
    <p:sldId id="282" r:id="rId53"/>
    <p:sldId id="317" r:id="rId54"/>
    <p:sldId id="318" r:id="rId55"/>
    <p:sldId id="283" r:id="rId56"/>
    <p:sldId id="284" r:id="rId57"/>
    <p:sldId id="285" r:id="rId58"/>
    <p:sldId id="286" r:id="rId59"/>
    <p:sldId id="287" r:id="rId60"/>
    <p:sldId id="288" r:id="rId61"/>
    <p:sldId id="289" r:id="rId62"/>
    <p:sldId id="315" r:id="rId63"/>
  </p:sldIdLst>
  <p:sldSz cx="9144000" cy="6858000" type="screen4x3"/>
  <p:notesSz cx="6797675" cy="98742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4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230C4A8-D5D9-4096-8897-0440B9DCCF99}" type="datetimeFigureOut">
              <a:rPr lang="ru-RU" smtClean="0"/>
              <a:t>05.11.2014</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3AEB1E71-8CA7-4C55-8F7C-18BE9A933398}" type="slidenum">
              <a:rPr lang="ru-RU" smtClean="0"/>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230C4A8-D5D9-4096-8897-0440B9DCCF99}" type="datetimeFigureOut">
              <a:rPr lang="ru-RU" smtClean="0"/>
              <a:t>05.11.2014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AEB1E71-8CA7-4C55-8F7C-18BE9A933398}"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230C4A8-D5D9-4096-8897-0440B9DCCF99}" type="datetimeFigureOut">
              <a:rPr lang="ru-RU" smtClean="0"/>
              <a:t>05.11.2014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AEB1E71-8CA7-4C55-8F7C-18BE9A933398}"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7230C4A8-D5D9-4096-8897-0440B9DCCF99}" type="datetimeFigureOut">
              <a:rPr lang="ru-RU" smtClean="0"/>
              <a:t>05.11.2014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AEB1E71-8CA7-4C55-8F7C-18BE9A933398}" type="slidenum">
              <a:rPr lang="ru-RU" smtClean="0"/>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230C4A8-D5D9-4096-8897-0440B9DCCF99}" type="datetimeFigureOut">
              <a:rPr lang="ru-RU" smtClean="0"/>
              <a:t>05.11.2014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AEB1E71-8CA7-4C55-8F7C-18BE9A933398}"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7230C4A8-D5D9-4096-8897-0440B9DCCF99}" type="datetimeFigureOut">
              <a:rPr lang="ru-RU" smtClean="0"/>
              <a:t>05.11.2014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AEB1E71-8CA7-4C55-8F7C-18BE9A933398}"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0C4A8-D5D9-4096-8897-0440B9DCCF99}" type="datetimeFigureOut">
              <a:rPr lang="ru-RU" smtClean="0"/>
              <a:t>05.11.2014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AEB1E71-8CA7-4C55-8F7C-18BE9A933398}"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230C4A8-D5D9-4096-8897-0440B9DCCF99}" type="datetimeFigureOut">
              <a:rPr lang="ru-RU" smtClean="0"/>
              <a:t>05.11.2014</a:t>
            </a:fld>
            <a:endParaRPr lang="ru-RU"/>
          </a:p>
        </p:txBody>
      </p:sp>
      <p:sp>
        <p:nvSpPr>
          <p:cNvPr id="7" name="Slide Number Placeholder 6"/>
          <p:cNvSpPr>
            <a:spLocks noGrp="1"/>
          </p:cNvSpPr>
          <p:nvPr>
            <p:ph type="sldNum" sz="quarter" idx="12"/>
          </p:nvPr>
        </p:nvSpPr>
        <p:spPr/>
        <p:txBody>
          <a:bodyPr/>
          <a:lstStyle/>
          <a:p>
            <a:fld id="{3AEB1E71-8CA7-4C55-8F7C-18BE9A933398}" type="slidenum">
              <a:rPr lang="ru-RU" smtClean="0"/>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230C4A8-D5D9-4096-8897-0440B9DCCF99}" type="datetimeFigureOut">
              <a:rPr lang="ru-RU" smtClean="0"/>
              <a:t>05.11.2014</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3AEB1E71-8CA7-4C55-8F7C-18BE9A933398}"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230C4A8-D5D9-4096-8897-0440B9DCCF99}" type="datetimeFigureOut">
              <a:rPr lang="ru-RU" smtClean="0"/>
              <a:t>05.11.2014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AEB1E71-8CA7-4C55-8F7C-18BE9A933398}"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230C4A8-D5D9-4096-8897-0440B9DCCF99}" type="datetimeFigureOut">
              <a:rPr lang="ru-RU" smtClean="0"/>
              <a:t>05.11.2014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AEB1E71-8CA7-4C55-8F7C-18BE9A933398}"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230C4A8-D5D9-4096-8897-0440B9DCCF99}" type="datetimeFigureOut">
              <a:rPr lang="ru-RU" smtClean="0"/>
              <a:t>05.11.2014</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3AEB1E71-8CA7-4C55-8F7C-18BE9A933398}"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www.usynovite.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smtClean="0"/>
              <a:t>Семейное устройство детей</a:t>
            </a:r>
            <a:endParaRPr lang="ru-RU" dirty="0"/>
          </a:p>
        </p:txBody>
      </p:sp>
      <p:sp>
        <p:nvSpPr>
          <p:cNvPr id="3" name="Подзаголовок 2"/>
          <p:cNvSpPr>
            <a:spLocks noGrp="1"/>
          </p:cNvSpPr>
          <p:nvPr>
            <p:ph type="subTitle" idx="1"/>
          </p:nvPr>
        </p:nvSpPr>
        <p:spPr/>
        <p:txBody>
          <a:bodyPr/>
          <a:lstStyle/>
          <a:p>
            <a:r>
              <a:rPr lang="ru-RU" dirty="0" smtClean="0"/>
              <a:t>Законодательное регулирование</a:t>
            </a:r>
            <a:endParaRPr lang="ru-RU" dirty="0"/>
          </a:p>
        </p:txBody>
      </p:sp>
    </p:spTree>
    <p:extLst>
      <p:ext uri="{BB962C8B-B14F-4D97-AF65-F5344CB8AC3E}">
        <p14:creationId xmlns:p14="http://schemas.microsoft.com/office/powerpoint/2010/main" val="2217178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936104"/>
          </a:xfrm>
        </p:spPr>
        <p:txBody>
          <a:bodyPr>
            <a:normAutofit fontScale="90000"/>
          </a:bodyPr>
          <a:lstStyle/>
          <a:p>
            <a:r>
              <a:rPr lang="ru-RU" dirty="0" smtClean="0"/>
              <a:t>Нормативно-правовые акты</a:t>
            </a:r>
            <a:endParaRPr lang="ru-RU" dirty="0"/>
          </a:p>
        </p:txBody>
      </p:sp>
      <p:sp>
        <p:nvSpPr>
          <p:cNvPr id="3" name="Объект 2"/>
          <p:cNvSpPr>
            <a:spLocks noGrp="1"/>
          </p:cNvSpPr>
          <p:nvPr>
            <p:ph idx="1"/>
          </p:nvPr>
        </p:nvSpPr>
        <p:spPr>
          <a:xfrm>
            <a:off x="1043492" y="1700808"/>
            <a:ext cx="6777317" cy="4131821"/>
          </a:xfrm>
        </p:spPr>
        <p:txBody>
          <a:bodyPr>
            <a:normAutofit fontScale="62500" lnSpcReduction="20000"/>
          </a:bodyPr>
          <a:lstStyle/>
          <a:p>
            <a:r>
              <a:rPr lang="ru-RU" dirty="0"/>
              <a:t>Семейный кодекс Российской Федерации</a:t>
            </a:r>
          </a:p>
          <a:p>
            <a:r>
              <a:rPr lang="ru-RU" dirty="0" smtClean="0"/>
              <a:t>Гражданский кодекс Российской Федерации</a:t>
            </a:r>
          </a:p>
          <a:p>
            <a:r>
              <a:rPr lang="ru-RU" dirty="0" smtClean="0"/>
              <a:t>Гражданский процессуальный кодекс Российской Федерации</a:t>
            </a:r>
          </a:p>
          <a:p>
            <a:r>
              <a:rPr lang="ru-RU" dirty="0"/>
              <a:t>Федеральный закон от 24.04.2008 N </a:t>
            </a:r>
            <a:r>
              <a:rPr lang="ru-RU" dirty="0" smtClean="0"/>
              <a:t>48-ФЗ  «Об </a:t>
            </a:r>
            <a:r>
              <a:rPr lang="ru-RU" dirty="0"/>
              <a:t>опеке и </a:t>
            </a:r>
            <a:r>
              <a:rPr lang="ru-RU" dirty="0" smtClean="0"/>
              <a:t>попечительстве»</a:t>
            </a:r>
          </a:p>
          <a:p>
            <a:r>
              <a:rPr lang="ru-RU" dirty="0"/>
              <a:t>Федеральный закон от 16.04.2001 N </a:t>
            </a:r>
            <a:r>
              <a:rPr lang="ru-RU" dirty="0" smtClean="0"/>
              <a:t>44-ФЗ  "</a:t>
            </a:r>
            <a:r>
              <a:rPr lang="ru-RU" dirty="0"/>
              <a:t>О государственном банке данных о детях, оставшихся без попечения родителей"</a:t>
            </a:r>
          </a:p>
          <a:p>
            <a:r>
              <a:rPr lang="ru-RU" dirty="0" smtClean="0"/>
              <a:t>Постановление </a:t>
            </a:r>
            <a:r>
              <a:rPr lang="ru-RU" dirty="0" err="1" smtClean="0"/>
              <a:t>Пра</a:t>
            </a:r>
            <a:endParaRPr lang="ru-RU" dirty="0" smtClean="0"/>
          </a:p>
          <a:p>
            <a:r>
              <a:rPr lang="ru-RU" dirty="0" err="1" smtClean="0"/>
              <a:t>вительства</a:t>
            </a:r>
            <a:r>
              <a:rPr lang="ru-RU" dirty="0" smtClean="0"/>
              <a:t> </a:t>
            </a:r>
            <a:r>
              <a:rPr lang="ru-RU" dirty="0"/>
              <a:t>РФ от 18.05.2009 N </a:t>
            </a:r>
            <a:r>
              <a:rPr lang="ru-RU" dirty="0" smtClean="0"/>
              <a:t>423  "</a:t>
            </a:r>
            <a:r>
              <a:rPr lang="ru-RU" dirty="0"/>
              <a:t>Об отдельных вопросах осуществления опеки и попечительства в отношении несовершеннолетних </a:t>
            </a:r>
            <a:r>
              <a:rPr lang="ru-RU" dirty="0" smtClean="0"/>
              <a:t>граждан«</a:t>
            </a:r>
          </a:p>
          <a:p>
            <a:r>
              <a:rPr lang="ru-RU" dirty="0"/>
              <a:t>Постановление Правительства РФ от 29.03.2000 N </a:t>
            </a:r>
            <a:r>
              <a:rPr lang="ru-RU" dirty="0" smtClean="0"/>
              <a:t>275 "</a:t>
            </a:r>
            <a:r>
              <a:rPr lang="ru-RU" dirty="0"/>
              <a:t>Об утверждении правил передачи детей на усыновление (удочерение) и осуществления контроля за условиями их жизни и воспитания в семьях усыновителей на территории Российской Федерации и Правил постановки на учет консульскими учреждениями Российской Федерации детей, являющихся гражданами Российской Федерации и усыновленных иностранными гражданами или лицами без </a:t>
            </a:r>
            <a:r>
              <a:rPr lang="ru-RU" dirty="0" smtClean="0"/>
              <a:t>гражданства«</a:t>
            </a:r>
          </a:p>
          <a:p>
            <a:endParaRPr lang="ru-RU" dirty="0"/>
          </a:p>
          <a:p>
            <a:endParaRPr lang="ru-RU" dirty="0"/>
          </a:p>
          <a:p>
            <a:endParaRPr lang="ru-RU" dirty="0" smtClean="0"/>
          </a:p>
          <a:p>
            <a:endParaRPr lang="ru-RU" dirty="0"/>
          </a:p>
        </p:txBody>
      </p:sp>
    </p:spTree>
    <p:extLst>
      <p:ext uri="{BB962C8B-B14F-4D97-AF65-F5344CB8AC3E}">
        <p14:creationId xmlns:p14="http://schemas.microsoft.com/office/powerpoint/2010/main" val="917033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Устройство детей</a:t>
            </a:r>
            <a:endParaRPr lang="ru-RU" dirty="0"/>
          </a:p>
        </p:txBody>
      </p:sp>
      <p:sp>
        <p:nvSpPr>
          <p:cNvPr id="3" name="Объект 2"/>
          <p:cNvSpPr>
            <a:spLocks noGrp="1"/>
          </p:cNvSpPr>
          <p:nvPr>
            <p:ph idx="1"/>
          </p:nvPr>
        </p:nvSpPr>
        <p:spPr/>
        <p:txBody>
          <a:bodyPr>
            <a:normAutofit fontScale="85000" lnSpcReduction="10000"/>
          </a:bodyPr>
          <a:lstStyle/>
          <a:p>
            <a:r>
              <a:rPr lang="ru-RU" dirty="0"/>
              <a:t>Дети, оставшиеся без попечения родителей, подлежат передаче в семью на воспитание </a:t>
            </a:r>
            <a:r>
              <a:rPr lang="ru-RU" b="1" dirty="0"/>
              <a:t>(усыновление (удочерение), под опеку или попечительство, в приемную семью либо</a:t>
            </a:r>
            <a:r>
              <a:rPr lang="ru-RU" dirty="0"/>
              <a:t> в случаях, предусмотренных законами субъектов Российской Федерации, </a:t>
            </a:r>
            <a:r>
              <a:rPr lang="ru-RU" b="1" dirty="0"/>
              <a:t>в патронатную семью</a:t>
            </a:r>
            <a:r>
              <a:rPr lang="ru-RU" dirty="0"/>
              <a:t>), а при отсутствии такой возможности </a:t>
            </a:r>
            <a:r>
              <a:rPr lang="ru-RU" b="1" dirty="0"/>
              <a:t>временно, на период до их устройства</a:t>
            </a:r>
            <a:r>
              <a:rPr lang="ru-RU" dirty="0"/>
              <a:t> на воспитание в семью, передаются в организации для детей-сирот и детей, оставшихся без попечения родителей, всех типов</a:t>
            </a:r>
          </a:p>
          <a:p>
            <a:endParaRPr lang="ru-RU" dirty="0"/>
          </a:p>
        </p:txBody>
      </p:sp>
    </p:spTree>
    <p:extLst>
      <p:ext uri="{BB962C8B-B14F-4D97-AF65-F5344CB8AC3E}">
        <p14:creationId xmlns:p14="http://schemas.microsoft.com/office/powerpoint/2010/main" val="3471877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smtClean="0"/>
              <a:t>Что важно знать при устройстве ребенка, воспитанного в Православии</a:t>
            </a:r>
            <a:endParaRPr lang="ru-RU" sz="2800" dirty="0"/>
          </a:p>
        </p:txBody>
      </p:sp>
      <p:sp>
        <p:nvSpPr>
          <p:cNvPr id="3" name="Объект 2"/>
          <p:cNvSpPr>
            <a:spLocks noGrp="1"/>
          </p:cNvSpPr>
          <p:nvPr>
            <p:ph idx="1"/>
          </p:nvPr>
        </p:nvSpPr>
        <p:spPr/>
        <p:txBody>
          <a:bodyPr/>
          <a:lstStyle/>
          <a:p>
            <a:r>
              <a:rPr lang="ru-RU" dirty="0"/>
              <a:t>При устройстве ребенка должны учитываться его этническое происхождение, принадлежность к определенной религии и культуре, родной язык, возможность обеспечения преемственности в воспитании и образовании.</a:t>
            </a:r>
          </a:p>
          <a:p>
            <a:pPr marL="68580" indent="0">
              <a:buNone/>
            </a:pPr>
            <a:r>
              <a:rPr lang="ru-RU" dirty="0" smtClean="0"/>
              <a:t>Ст. 123 СК РФ</a:t>
            </a:r>
            <a:endParaRPr lang="ru-RU" dirty="0"/>
          </a:p>
        </p:txBody>
      </p:sp>
    </p:spTree>
    <p:extLst>
      <p:ext uri="{BB962C8B-B14F-4D97-AF65-F5344CB8AC3E}">
        <p14:creationId xmlns:p14="http://schemas.microsoft.com/office/powerpoint/2010/main" val="1601575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Усыновление</a:t>
            </a:r>
            <a:endParaRPr lang="ru-RU" dirty="0"/>
          </a:p>
        </p:txBody>
      </p:sp>
      <p:sp>
        <p:nvSpPr>
          <p:cNvPr id="3" name="Текст 2"/>
          <p:cNvSpPr>
            <a:spLocks noGrp="1"/>
          </p:cNvSpPr>
          <p:nvPr>
            <p:ph type="body" idx="1"/>
          </p:nvPr>
        </p:nvSpPr>
        <p:spPr/>
        <p:txBody>
          <a:bodyPr/>
          <a:lstStyle/>
          <a:p>
            <a:r>
              <a:rPr lang="ru-RU" dirty="0" smtClean="0"/>
              <a:t>Особенности и порядок установления</a:t>
            </a:r>
            <a:endParaRPr lang="ru-RU" dirty="0"/>
          </a:p>
        </p:txBody>
      </p:sp>
    </p:spTree>
    <p:extLst>
      <p:ext uri="{BB962C8B-B14F-4D97-AF65-F5344CB8AC3E}">
        <p14:creationId xmlns:p14="http://schemas.microsoft.com/office/powerpoint/2010/main" val="44137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Усыновление</a:t>
            </a:r>
            <a:endParaRPr lang="ru-RU" dirty="0"/>
          </a:p>
        </p:txBody>
      </p:sp>
      <p:sp>
        <p:nvSpPr>
          <p:cNvPr id="3" name="Объект 2"/>
          <p:cNvSpPr>
            <a:spLocks noGrp="1"/>
          </p:cNvSpPr>
          <p:nvPr>
            <p:ph idx="1"/>
          </p:nvPr>
        </p:nvSpPr>
        <p:spPr/>
        <p:txBody>
          <a:bodyPr/>
          <a:lstStyle/>
          <a:p>
            <a:r>
              <a:rPr lang="ru-RU" dirty="0"/>
              <a:t>Усыновление или удочерение (далее - усыновление) является приоритетной формой устройства детей, оставшихся без попечения родителей.</a:t>
            </a:r>
          </a:p>
          <a:p>
            <a:endParaRPr lang="ru-RU" dirty="0"/>
          </a:p>
        </p:txBody>
      </p:sp>
    </p:spTree>
    <p:extLst>
      <p:ext uri="{BB962C8B-B14F-4D97-AF65-F5344CB8AC3E}">
        <p14:creationId xmlns:p14="http://schemas.microsoft.com/office/powerpoint/2010/main" val="2878995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Особенности</a:t>
            </a:r>
            <a:endParaRPr lang="ru-RU" dirty="0"/>
          </a:p>
        </p:txBody>
      </p:sp>
      <p:sp>
        <p:nvSpPr>
          <p:cNvPr id="3" name="Объект 2"/>
          <p:cNvSpPr>
            <a:spLocks noGrp="1"/>
          </p:cNvSpPr>
          <p:nvPr>
            <p:ph idx="1"/>
          </p:nvPr>
        </p:nvSpPr>
        <p:spPr/>
        <p:txBody>
          <a:bodyPr/>
          <a:lstStyle/>
          <a:p>
            <a:r>
              <a:rPr lang="ru-RU" dirty="0"/>
              <a:t>При усыновлении ребенок приобретает все права и обязанности кровного ребенка. </a:t>
            </a:r>
          </a:p>
          <a:p>
            <a:endParaRPr lang="ru-RU" dirty="0"/>
          </a:p>
        </p:txBody>
      </p:sp>
    </p:spTree>
    <p:extLst>
      <p:ext uri="{BB962C8B-B14F-4D97-AF65-F5344CB8AC3E}">
        <p14:creationId xmlns:p14="http://schemas.microsoft.com/office/powerpoint/2010/main" val="2638133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124744"/>
            <a:ext cx="6777317" cy="4707885"/>
          </a:xfrm>
        </p:spPr>
        <p:txBody>
          <a:bodyPr>
            <a:normAutofit/>
          </a:bodyPr>
          <a:lstStyle/>
          <a:p>
            <a:r>
              <a:rPr lang="ru-RU" dirty="0" smtClean="0"/>
              <a:t>При </a:t>
            </a:r>
            <a:r>
              <a:rPr lang="ru-RU" dirty="0"/>
              <a:t>усыновлении появляется возможность присвоить ребенку фамилию усыновителей; </a:t>
            </a:r>
            <a:endParaRPr lang="ru-RU" dirty="0" smtClean="0"/>
          </a:p>
          <a:p>
            <a:r>
              <a:rPr lang="ru-RU" dirty="0"/>
              <a:t>У</a:t>
            </a:r>
            <a:r>
              <a:rPr lang="ru-RU" dirty="0" smtClean="0"/>
              <a:t>сыновители </a:t>
            </a:r>
            <a:r>
              <a:rPr lang="ru-RU" dirty="0"/>
              <a:t>имеют возможность изменить ребенку дату и место рождения; </a:t>
            </a:r>
            <a:endParaRPr lang="ru-RU" dirty="0" smtClean="0"/>
          </a:p>
          <a:p>
            <a:r>
              <a:rPr lang="ru-RU" dirty="0"/>
              <a:t>П</a:t>
            </a:r>
            <a:r>
              <a:rPr lang="ru-RU" dirty="0" smtClean="0"/>
              <a:t>ри </a:t>
            </a:r>
            <a:r>
              <a:rPr lang="ru-RU" dirty="0"/>
              <a:t>усыновлении законом закрепляются родственные отношения и право наследования; </a:t>
            </a:r>
            <a:endParaRPr lang="ru-RU" dirty="0" smtClean="0"/>
          </a:p>
          <a:p>
            <a:r>
              <a:rPr lang="ru-RU" dirty="0"/>
              <a:t>Г</a:t>
            </a:r>
            <a:r>
              <a:rPr lang="ru-RU" dirty="0" smtClean="0"/>
              <a:t>арантируется </a:t>
            </a:r>
            <a:r>
              <a:rPr lang="ru-RU" dirty="0"/>
              <a:t>тайна усыновления.</a:t>
            </a:r>
          </a:p>
        </p:txBody>
      </p:sp>
    </p:spTree>
    <p:extLst>
      <p:ext uri="{BB962C8B-B14F-4D97-AF65-F5344CB8AC3E}">
        <p14:creationId xmlns:p14="http://schemas.microsoft.com/office/powerpoint/2010/main" val="285363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Сложности</a:t>
            </a:r>
            <a:endParaRPr lang="ru-RU" dirty="0"/>
          </a:p>
        </p:txBody>
      </p:sp>
      <p:sp>
        <p:nvSpPr>
          <p:cNvPr id="3" name="Объект 2"/>
          <p:cNvSpPr>
            <a:spLocks noGrp="1"/>
          </p:cNvSpPr>
          <p:nvPr>
            <p:ph idx="1"/>
          </p:nvPr>
        </p:nvSpPr>
        <p:spPr/>
        <p:txBody>
          <a:bodyPr>
            <a:normAutofit lnSpcReduction="10000"/>
          </a:bodyPr>
          <a:lstStyle/>
          <a:p>
            <a:r>
              <a:rPr lang="ru-RU" dirty="0"/>
              <a:t>Сложными сторонами усыновления является то, что не все дети имеют социальный статус для усыновления. </a:t>
            </a:r>
          </a:p>
          <a:p>
            <a:endParaRPr lang="ru-RU" dirty="0"/>
          </a:p>
          <a:p>
            <a:pPr marL="68580" indent="0">
              <a:buNone/>
            </a:pPr>
            <a:r>
              <a:rPr lang="ru-RU" dirty="0"/>
              <a:t>В связи с этим, в частности, детским учреждениям Русской Православной Церкви необходимо предпринимать действия в направлении определения статуса ребенка. </a:t>
            </a:r>
          </a:p>
          <a:p>
            <a:endParaRPr lang="ru-RU" dirty="0"/>
          </a:p>
        </p:txBody>
      </p:sp>
    </p:spTree>
    <p:extLst>
      <p:ext uri="{BB962C8B-B14F-4D97-AF65-F5344CB8AC3E}">
        <p14:creationId xmlns:p14="http://schemas.microsoft.com/office/powerpoint/2010/main" val="2168883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764704"/>
            <a:ext cx="6777317" cy="5067925"/>
          </a:xfrm>
        </p:spPr>
        <p:txBody>
          <a:bodyPr/>
          <a:lstStyle/>
          <a:p>
            <a:r>
              <a:rPr lang="ru-RU" dirty="0"/>
              <a:t>Усыновление устанавливается в судебном порядке и к кандидатам в усыновители предъявляются более жесткие требования к кандидатам по сравнению с другими формами устройства</a:t>
            </a:r>
            <a:r>
              <a:rPr lang="ru-RU" dirty="0" smtClean="0"/>
              <a:t>.</a:t>
            </a:r>
          </a:p>
          <a:p>
            <a:r>
              <a:rPr lang="ru-RU" dirty="0" smtClean="0"/>
              <a:t>Усыновленный </a:t>
            </a:r>
            <a:r>
              <a:rPr lang="ru-RU" dirty="0"/>
              <a:t>ребенок теряет статус оставшегося без попечения родителей, и все меры социальной поддержки, предусмотренные для детей с таким статусом.</a:t>
            </a:r>
          </a:p>
        </p:txBody>
      </p:sp>
    </p:spTree>
    <p:extLst>
      <p:ext uri="{BB962C8B-B14F-4D97-AF65-F5344CB8AC3E}">
        <p14:creationId xmlns:p14="http://schemas.microsoft.com/office/powerpoint/2010/main" val="425206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Как устанавливается усыновление</a:t>
            </a:r>
            <a:endParaRPr lang="ru-RU" dirty="0"/>
          </a:p>
        </p:txBody>
      </p:sp>
      <p:sp>
        <p:nvSpPr>
          <p:cNvPr id="3" name="Объект 2"/>
          <p:cNvSpPr>
            <a:spLocks noGrp="1"/>
          </p:cNvSpPr>
          <p:nvPr>
            <p:ph idx="1"/>
          </p:nvPr>
        </p:nvSpPr>
        <p:spPr/>
        <p:txBody>
          <a:bodyPr>
            <a:normAutofit fontScale="62500" lnSpcReduction="20000"/>
          </a:bodyPr>
          <a:lstStyle/>
          <a:p>
            <a:r>
              <a:rPr lang="ru-RU" dirty="0"/>
              <a:t>Усыновление производится судом по заявлению лиц (лица), желающих усыновить ребенка. Рассмотрение дел об установлении усыновления ребенка производится судом в порядке особого производства по правилам, предусмотренным гражданским процессуальным законодательством.</a:t>
            </a:r>
          </a:p>
          <a:p>
            <a:r>
              <a:rPr lang="ru-RU" dirty="0"/>
              <a:t>Дела об установлении усыновления детей рассматриваются судом с обязательным участием самих усыновителей, органов опеки и попечительства, а также прокурора.</a:t>
            </a:r>
          </a:p>
          <a:p>
            <a:r>
              <a:rPr lang="ru-RU" dirty="0"/>
              <a:t>Для установления усыновления ребенка необходимо заключение органа опеки и попечительства об обоснованности усыновления и о его соответствии интересам усыновляемого ребенка с указанием сведений о факте личного общения усыновителей (усыновителя) с усыновляемым ребенком</a:t>
            </a:r>
            <a:r>
              <a:rPr lang="ru-RU" dirty="0" smtClean="0"/>
              <a:t>.</a:t>
            </a:r>
            <a:endParaRPr lang="ru-RU" dirty="0"/>
          </a:p>
        </p:txBody>
      </p:sp>
    </p:spTree>
    <p:extLst>
      <p:ext uri="{BB962C8B-B14F-4D97-AF65-F5344CB8AC3E}">
        <p14:creationId xmlns:p14="http://schemas.microsoft.com/office/powerpoint/2010/main" val="1608462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052736"/>
            <a:ext cx="6777317" cy="4779893"/>
          </a:xfrm>
        </p:spPr>
        <p:txBody>
          <a:bodyPr>
            <a:normAutofit fontScale="92500" lnSpcReduction="20000"/>
          </a:bodyPr>
          <a:lstStyle/>
          <a:p>
            <a:r>
              <a:rPr lang="ru-RU" dirty="0"/>
              <a:t>Права и обязанности усыновителя и усыновленного ребенка (статья 137 настоящего Кодекса) возникают со дня вступления в законную силу решения суда об установлении усыновления ребенка.</a:t>
            </a:r>
          </a:p>
          <a:p>
            <a:r>
              <a:rPr lang="ru-RU" dirty="0"/>
              <a:t>Суд обязан в течение трех дней со дня вступления в законную силу решения суда об установлении усыновления ребенка направить выписку из этого решения суда в орган записи актов гражданского состояния по месту вынесения решения.</a:t>
            </a:r>
          </a:p>
          <a:p>
            <a:r>
              <a:rPr lang="ru-RU" dirty="0"/>
              <a:t>Усыновление ребенка подлежит государственной регистрации в порядке, установленном для государственной регистрации актов гражданского состояния.</a:t>
            </a:r>
          </a:p>
          <a:p>
            <a:endParaRPr lang="ru-RU" dirty="0"/>
          </a:p>
        </p:txBody>
      </p:sp>
    </p:spTree>
    <p:extLst>
      <p:ext uri="{BB962C8B-B14F-4D97-AF65-F5344CB8AC3E}">
        <p14:creationId xmlns:p14="http://schemas.microsoft.com/office/powerpoint/2010/main" val="4142461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Каких детей возможно усыновить</a:t>
            </a:r>
            <a:endParaRPr lang="ru-RU" dirty="0"/>
          </a:p>
        </p:txBody>
      </p:sp>
      <p:sp>
        <p:nvSpPr>
          <p:cNvPr id="3" name="Объект 2"/>
          <p:cNvSpPr>
            <a:spLocks noGrp="1"/>
          </p:cNvSpPr>
          <p:nvPr>
            <p:ph idx="1"/>
          </p:nvPr>
        </p:nvSpPr>
        <p:spPr/>
        <p:txBody>
          <a:bodyPr>
            <a:normAutofit fontScale="70000" lnSpcReduction="20000"/>
          </a:bodyPr>
          <a:lstStyle/>
          <a:p>
            <a:pPr marL="68580" indent="0">
              <a:buNone/>
            </a:pPr>
            <a:r>
              <a:rPr lang="ru-RU" dirty="0"/>
              <a:t>Усыновление допускается в отношении несовершеннолетних детей, единственный родитель или оба родителя которых:</a:t>
            </a:r>
          </a:p>
          <a:p>
            <a:r>
              <a:rPr lang="ru-RU" dirty="0"/>
              <a:t>умерли;</a:t>
            </a:r>
          </a:p>
          <a:p>
            <a:r>
              <a:rPr lang="ru-RU" dirty="0"/>
              <a:t>неизвестны, судом признаны безвестно отсутствующими или объявлены умершими;</a:t>
            </a:r>
          </a:p>
          <a:p>
            <a:r>
              <a:rPr lang="ru-RU" dirty="0"/>
              <a:t>признаны судом недееспособными;</a:t>
            </a:r>
          </a:p>
          <a:p>
            <a:r>
              <a:rPr lang="ru-RU" dirty="0"/>
              <a:t>лишены судом родительских прав;</a:t>
            </a:r>
          </a:p>
          <a:p>
            <a:r>
              <a:rPr lang="ru-RU" dirty="0"/>
              <a:t>дали в установленном порядке согласие на усыновление;</a:t>
            </a:r>
          </a:p>
          <a:p>
            <a:r>
              <a:rPr lang="ru-RU" dirty="0"/>
              <a:t>по причинам, признанным судом неуважительными, не проживают более 6 месяцев совместно с ребенком и уклоняются от его воспитания и содержания</a:t>
            </a:r>
          </a:p>
          <a:p>
            <a:endParaRPr lang="ru-RU" dirty="0"/>
          </a:p>
        </p:txBody>
      </p:sp>
    </p:spTree>
    <p:extLst>
      <p:ext uri="{BB962C8B-B14F-4D97-AF65-F5344CB8AC3E}">
        <p14:creationId xmlns:p14="http://schemas.microsoft.com/office/powerpoint/2010/main" val="273054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Особенность согласия родителей</a:t>
            </a:r>
            <a:endParaRPr lang="ru-RU" dirty="0"/>
          </a:p>
        </p:txBody>
      </p:sp>
      <p:sp>
        <p:nvSpPr>
          <p:cNvPr id="3" name="Объект 2"/>
          <p:cNvSpPr>
            <a:spLocks noGrp="1"/>
          </p:cNvSpPr>
          <p:nvPr>
            <p:ph idx="1"/>
          </p:nvPr>
        </p:nvSpPr>
        <p:spPr/>
        <p:txBody>
          <a:bodyPr/>
          <a:lstStyle/>
          <a:p>
            <a:r>
              <a:rPr lang="ru-RU" dirty="0"/>
              <a:t>Родители могут дать согласие на усыновление ребенка конкретным лицом либо без указания конкретного лица. Согласие родителей на усыновление ребенка может быть дано только после его рождения.</a:t>
            </a:r>
          </a:p>
          <a:p>
            <a:endParaRPr lang="ru-RU" dirty="0"/>
          </a:p>
        </p:txBody>
      </p:sp>
    </p:spTree>
    <p:extLst>
      <p:ext uri="{BB962C8B-B14F-4D97-AF65-F5344CB8AC3E}">
        <p14:creationId xmlns:p14="http://schemas.microsoft.com/office/powerpoint/2010/main" val="3687903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836712"/>
            <a:ext cx="7024744" cy="529128"/>
          </a:xfrm>
        </p:spPr>
        <p:txBody>
          <a:bodyPr>
            <a:normAutofit/>
          </a:bodyPr>
          <a:lstStyle/>
          <a:p>
            <a:r>
              <a:rPr lang="ru-RU" sz="2400" dirty="0" smtClean="0"/>
              <a:t>Кто может быть усыновителем</a:t>
            </a:r>
            <a:endParaRPr lang="ru-RU" sz="2400" dirty="0"/>
          </a:p>
        </p:txBody>
      </p:sp>
      <p:sp>
        <p:nvSpPr>
          <p:cNvPr id="3" name="Объект 2"/>
          <p:cNvSpPr>
            <a:spLocks noGrp="1"/>
          </p:cNvSpPr>
          <p:nvPr>
            <p:ph idx="1"/>
          </p:nvPr>
        </p:nvSpPr>
        <p:spPr>
          <a:xfrm>
            <a:off x="1043492" y="1412776"/>
            <a:ext cx="6777317" cy="4824536"/>
          </a:xfrm>
        </p:spPr>
        <p:txBody>
          <a:bodyPr>
            <a:normAutofit fontScale="40000" lnSpcReduction="20000"/>
          </a:bodyPr>
          <a:lstStyle/>
          <a:p>
            <a:pPr marL="68580" indent="0">
              <a:buNone/>
            </a:pPr>
            <a:r>
              <a:rPr lang="ru-RU" dirty="0"/>
              <a:t>Усыновителями могут быть совершеннолетние лица обоего пола, за исключением</a:t>
            </a:r>
            <a:r>
              <a:rPr lang="ru-RU" dirty="0" smtClean="0"/>
              <a:t>:</a:t>
            </a:r>
          </a:p>
          <a:p>
            <a:pPr marL="68580" indent="0">
              <a:buNone/>
            </a:pPr>
            <a:endParaRPr lang="ru-RU" dirty="0"/>
          </a:p>
          <a:p>
            <a:r>
              <a:rPr lang="ru-RU" dirty="0"/>
              <a:t>1) лиц, признанных судом недееспособными или ограниченно дееспособными;</a:t>
            </a:r>
          </a:p>
          <a:p>
            <a:r>
              <a:rPr lang="ru-RU" dirty="0"/>
              <a:t>2) супругов, один из которых признан судом недееспособным или ограниченно дееспособным;</a:t>
            </a:r>
          </a:p>
          <a:p>
            <a:r>
              <a:rPr lang="ru-RU" dirty="0"/>
              <a:t>3) лиц, лишенных по суду родительских прав или ограниченных судом в родительских правах;</a:t>
            </a:r>
          </a:p>
          <a:p>
            <a:r>
              <a:rPr lang="ru-RU" dirty="0"/>
              <a:t>4) лиц, отстраненных от обязанностей опекуна (попечителя) за ненадлежащее выполнение обязанностей, возложенных на него законом;</a:t>
            </a:r>
          </a:p>
          <a:p>
            <a:r>
              <a:rPr lang="ru-RU" dirty="0"/>
              <a:t>5) бывших усыновителей, если усыновление отменено судом по их вине;</a:t>
            </a:r>
          </a:p>
          <a:p>
            <a:r>
              <a:rPr lang="ru-RU" dirty="0"/>
              <a:t>6) лиц, которые по состоянию здоровья не могут осуществлять родительские права;</a:t>
            </a:r>
          </a:p>
          <a:p>
            <a:r>
              <a:rPr lang="ru-RU" dirty="0"/>
              <a:t>7) лиц, которые на момент установления усыновления не имеют дохода, обеспечивающего усыновляемому ребенку прожиточный минимум, установленный в субъекте Российской Федерации, на территории которого проживают усыновители (усыновитель);</a:t>
            </a:r>
          </a:p>
          <a:p>
            <a:r>
              <a:rPr lang="ru-RU" dirty="0"/>
              <a:t>8) лиц, не имеющих постоянного места жительства;</a:t>
            </a:r>
          </a:p>
          <a:p>
            <a:r>
              <a:rPr lang="ru-RU" dirty="0"/>
              <a:t>9) лиц, имеющих или имевших судимость, подвергающихся или подвергавшихся уголовному преследованию (за исключением лиц, уголовное преследование в отношении которых прекращено по реабилитирующим основаниям) за преступления против жизни и здоровья, свободы, чести и достоинства личности (за исключением незаконного помещения в психиатрический стационар, клеветы и оскорбления), половой неприкосновенности и половой свободы личности, против семьи и несовершеннолетних, здоровья населения и общественной нравственности, против общественной безопасности, а также лиц, имеющих неснятую или непогашенную судимость за тяжкие или особо тяжкие преступления;</a:t>
            </a:r>
          </a:p>
          <a:p>
            <a:r>
              <a:rPr lang="ru-RU" dirty="0"/>
              <a:t>11) лиц, не прошедших подготовку в порядке, установленном пунктом 4 статьи 127 Семейного кодекса Российской Федерации (кроме близких родственников ребенка, а также лиц, которые являются или являлись усыновителями и в отношении которых усыновление не было отменено, и лиц, которые являются или являлись опекунами (попечителями) детей и которые не были отстранены от исполнения возложенных на них обязанностей);</a:t>
            </a:r>
          </a:p>
          <a:p>
            <a:r>
              <a:rPr lang="ru-RU" dirty="0"/>
              <a:t>12) лиц, состоящих в союзе, заключенном между лицами одного пола, признанном браком и зарегистрированном в соответствии с законодательством государства, в котором такой брак разрешен, а также лиц, являющихся гражданами указанного государства и не состоящих в браке.</a:t>
            </a:r>
          </a:p>
          <a:p>
            <a:r>
              <a:rPr lang="ru-RU" dirty="0"/>
              <a:t>Лица, не состоящие между собой в браке, не могут совместно усыновить одного и того же ребенка.</a:t>
            </a:r>
          </a:p>
          <a:p>
            <a:endParaRPr lang="ru-RU" dirty="0"/>
          </a:p>
        </p:txBody>
      </p:sp>
    </p:spTree>
    <p:extLst>
      <p:ext uri="{BB962C8B-B14F-4D97-AF65-F5344CB8AC3E}">
        <p14:creationId xmlns:p14="http://schemas.microsoft.com/office/powerpoint/2010/main" val="3416280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Подача заявления в орган опеки и попечительства</a:t>
            </a:r>
            <a:endParaRPr lang="ru-RU" dirty="0"/>
          </a:p>
        </p:txBody>
      </p:sp>
      <p:sp>
        <p:nvSpPr>
          <p:cNvPr id="3" name="Объект 2"/>
          <p:cNvSpPr>
            <a:spLocks noGrp="1"/>
          </p:cNvSpPr>
          <p:nvPr>
            <p:ph idx="1"/>
          </p:nvPr>
        </p:nvSpPr>
        <p:spPr/>
        <p:txBody>
          <a:bodyPr/>
          <a:lstStyle/>
          <a:p>
            <a:r>
              <a:rPr lang="ru-RU" dirty="0"/>
              <a:t>Граждане Российской Федерации, желающие усыновить ребенка, подают в орган опеки и попечительства по месту своего жительства заявление с просьбой дать заключение о возможности быть усыновителями с приложением следующих документов:</a:t>
            </a:r>
          </a:p>
          <a:p>
            <a:pPr marL="68580" indent="0">
              <a:buNone/>
            </a:pPr>
            <a:endParaRPr lang="ru-RU" dirty="0"/>
          </a:p>
        </p:txBody>
      </p:sp>
    </p:spTree>
    <p:extLst>
      <p:ext uri="{BB962C8B-B14F-4D97-AF65-F5344CB8AC3E}">
        <p14:creationId xmlns:p14="http://schemas.microsoft.com/office/powerpoint/2010/main" val="2627910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836712"/>
            <a:ext cx="6777317" cy="4995917"/>
          </a:xfrm>
        </p:spPr>
        <p:txBody>
          <a:bodyPr>
            <a:normAutofit fontScale="47500" lnSpcReduction="20000"/>
          </a:bodyPr>
          <a:lstStyle/>
          <a:p>
            <a:r>
              <a:rPr lang="ru-RU" dirty="0"/>
              <a:t>1) краткая автобиография;</a:t>
            </a:r>
          </a:p>
          <a:p>
            <a:r>
              <a:rPr lang="ru-RU" dirty="0"/>
              <a:t>2) справка с места работы лица, желающего усыновить ребенка, с указанием должности и размера средней заработной платы за последние 12 месяцев и (или) иной документ, подтверждающий доход указанного лица, или справка с места работы супруга (супруги) лица, желающего усыновить ребенка, с указанием должности и размера средней заработной платы за последние 12 месяцев и (или) иной документ, подтверждающий доход супруга (супруги);</a:t>
            </a:r>
          </a:p>
          <a:p>
            <a:r>
              <a:rPr lang="ru-RU" dirty="0"/>
              <a:t>3) копия финансового лицевого счета и выписка из домовой (поквартирной) книги с места жительства или документ, подтверждающий право собственности на жилое помещение;</a:t>
            </a:r>
          </a:p>
          <a:p>
            <a:r>
              <a:rPr lang="ru-RU" dirty="0"/>
              <a:t>4) справка органов внутренних дел, подтверждающая отсутствие обстоятельств, указанных в подпункте 9 пункта 3 </a:t>
            </a:r>
            <a:r>
              <a:rPr lang="ru-RU" dirty="0" smtClean="0"/>
              <a:t>Правил передачи на усыновление;</a:t>
            </a:r>
            <a:endParaRPr lang="ru-RU" dirty="0"/>
          </a:p>
          <a:p>
            <a:r>
              <a:rPr lang="ru-RU" dirty="0"/>
              <a:t>5) медицинское заключение медицинской организации о состоянии здоровья лица, желающего усыновить ребенка, оформленное в порядке, установленном Министерством здравоохранения Российской Федерации;</a:t>
            </a:r>
          </a:p>
          <a:p>
            <a:r>
              <a:rPr lang="ru-RU" dirty="0"/>
              <a:t>6) копия свидетельства о браке (если состоят в браке);</a:t>
            </a:r>
          </a:p>
          <a:p>
            <a:r>
              <a:rPr lang="ru-RU" dirty="0"/>
              <a:t>7) копия свидетельства или иного документа о прохождении подготовки лица, желающего усыновить ребенка, в порядке, установленном пунктом 4 статьи 127 Семейного кодекса Российской Федерации (кроме близких родственников детей, а также лиц, которые являются или являлись усыновителями и в отношении которых усыновление не было отменено, и лиц, которые являются или являлись опекунами (попечителями) детей и которые не были отстранены от исполнения возложенных на них обязанностей). Форма свидетельства утверждается Министерством образования и науки Российской Федерации;</a:t>
            </a:r>
          </a:p>
          <a:p>
            <a:r>
              <a:rPr lang="ru-RU" dirty="0" smtClean="0"/>
              <a:t>8) </a:t>
            </a:r>
            <a:r>
              <a:rPr lang="ru-RU" dirty="0"/>
              <a:t>копия пенсионного удостоверения, справка из территориального органа Пенсионного фонда Российской Федерации или иного органа, осуществляющего пенсионное обеспечение (для лиц, основным источником доходов которых являются страховое обеспечение по обязательному пенсионному страхованию или иные пенсионные выплаты).</a:t>
            </a:r>
          </a:p>
          <a:p>
            <a:pPr marL="68580" indent="0">
              <a:buNone/>
            </a:pPr>
            <a:r>
              <a:rPr lang="ru-RU" dirty="0"/>
              <a:t>Документы, перечисленные в подпунктах 2 - </a:t>
            </a:r>
            <a:r>
              <a:rPr lang="ru-RU" dirty="0" smtClean="0"/>
              <a:t>4, </a:t>
            </a:r>
            <a:r>
              <a:rPr lang="ru-RU" dirty="0"/>
              <a:t>действительны в течение года со дня их выдачи, а медицинское заключение о состоянии здоровья - в течение 6 месяцев.</a:t>
            </a:r>
          </a:p>
          <a:p>
            <a:endParaRPr lang="ru-RU" dirty="0"/>
          </a:p>
        </p:txBody>
      </p:sp>
    </p:spTree>
    <p:extLst>
      <p:ext uri="{BB962C8B-B14F-4D97-AF65-F5344CB8AC3E}">
        <p14:creationId xmlns:p14="http://schemas.microsoft.com/office/powerpoint/2010/main" val="2358767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Обследование условий жизн</a:t>
            </a:r>
            <a:r>
              <a:rPr lang="ru-RU" dirty="0"/>
              <a:t>и</a:t>
            </a:r>
          </a:p>
        </p:txBody>
      </p:sp>
      <p:sp>
        <p:nvSpPr>
          <p:cNvPr id="3" name="Объект 2"/>
          <p:cNvSpPr>
            <a:spLocks noGrp="1"/>
          </p:cNvSpPr>
          <p:nvPr>
            <p:ph idx="1"/>
          </p:nvPr>
        </p:nvSpPr>
        <p:spPr/>
        <p:txBody>
          <a:bodyPr>
            <a:normAutofit fontScale="55000" lnSpcReduction="20000"/>
          </a:bodyPr>
          <a:lstStyle/>
          <a:p>
            <a:pPr marL="68580" indent="0">
              <a:buNone/>
            </a:pPr>
            <a:r>
              <a:rPr lang="ru-RU" dirty="0"/>
              <a:t>В целях подготовки заключения о возможности граждан быть усыновителями орган опеки и попечительства в течение 7 дней со дня представления документов, </a:t>
            </a:r>
            <a:r>
              <a:rPr lang="ru-RU" dirty="0" smtClean="0"/>
              <a:t>производит </a:t>
            </a:r>
            <a:r>
              <a:rPr lang="ru-RU" dirty="0"/>
              <a:t>обследование условий жизни лиц, желающих усыновить ребенка, в ходе которого определяется отсутствие установленных Семейным кодексом Российской Федерации обстоятельств, препятствующих усыновлению ребенка.</a:t>
            </a:r>
          </a:p>
          <a:p>
            <a:r>
              <a:rPr lang="ru-RU" dirty="0"/>
              <a:t>При обследовании условий жизни лиц, желающих усыновить ребенка, орган опеки и попечительства оценивает жилищно-бытовые условия, личные качества и мотивы заявителя, способность его к воспитанию ребенка, отношения, сложившиеся между членами семьи заявителя.</a:t>
            </a:r>
          </a:p>
          <a:p>
            <a:r>
              <a:rPr lang="ru-RU" dirty="0"/>
              <a:t>Результаты обследования и основанный на них вывод о возможности граждан быть усыновителями указываются в акте обследования условий жизни</a:t>
            </a:r>
          </a:p>
          <a:p>
            <a:r>
              <a:rPr lang="ru-RU" dirty="0"/>
              <a:t>Акт обследования оформляется в течение 3 дней со дня проведения обследования</a:t>
            </a:r>
          </a:p>
          <a:p>
            <a:r>
              <a:rPr lang="ru-RU" dirty="0"/>
              <a:t>Акт обследования оформляется в 2 экземплярах, один из которых направляется (вручается) лицам, желающим усыновить ребенка, в течение 3 дней со дня утверждения акта, второй хранится в органе опеки и попечительства.</a:t>
            </a:r>
          </a:p>
          <a:p>
            <a:r>
              <a:rPr lang="ru-RU" dirty="0" smtClean="0"/>
              <a:t>Акт может быть оспорен в судебном порядке</a:t>
            </a:r>
            <a:endParaRPr lang="ru-RU" dirty="0"/>
          </a:p>
        </p:txBody>
      </p:sp>
    </p:spTree>
    <p:extLst>
      <p:ext uri="{BB962C8B-B14F-4D97-AF65-F5344CB8AC3E}">
        <p14:creationId xmlns:p14="http://schemas.microsoft.com/office/powerpoint/2010/main" val="1632398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052736"/>
            <a:ext cx="6777317" cy="4779893"/>
          </a:xfrm>
        </p:spPr>
        <p:txBody>
          <a:bodyPr/>
          <a:lstStyle/>
          <a:p>
            <a:r>
              <a:rPr lang="ru-RU" dirty="0"/>
              <a:t> После постановки на учет граждан в качестве кандидатов в усыновители орган опеки и попечительства представляет им информацию о ребенке (детях), который может быть усыновлен, и выдает направление для посещения ребенка (детей) по месту жительства (нахождения) ребенка (детей).</a:t>
            </a:r>
          </a:p>
          <a:p>
            <a:endParaRPr lang="ru-RU" dirty="0"/>
          </a:p>
        </p:txBody>
      </p:sp>
    </p:spTree>
    <p:extLst>
      <p:ext uri="{BB962C8B-B14F-4D97-AF65-F5344CB8AC3E}">
        <p14:creationId xmlns:p14="http://schemas.microsoft.com/office/powerpoint/2010/main" val="3251564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Права и обязанности кандидатов</a:t>
            </a:r>
            <a:endParaRPr lang="ru-RU" dirty="0"/>
          </a:p>
        </p:txBody>
      </p:sp>
      <p:sp>
        <p:nvSpPr>
          <p:cNvPr id="3" name="Объект 2"/>
          <p:cNvSpPr>
            <a:spLocks noGrp="1"/>
          </p:cNvSpPr>
          <p:nvPr>
            <p:ph idx="1"/>
          </p:nvPr>
        </p:nvSpPr>
        <p:spPr/>
        <p:txBody>
          <a:bodyPr>
            <a:normAutofit fontScale="62500" lnSpcReduction="20000"/>
          </a:bodyPr>
          <a:lstStyle/>
          <a:p>
            <a:pPr marL="68580" indent="0">
              <a:buNone/>
            </a:pPr>
            <a:r>
              <a:rPr lang="ru-RU" dirty="0" smtClean="0"/>
              <a:t>Кандидаты </a:t>
            </a:r>
            <a:r>
              <a:rPr lang="ru-RU" dirty="0"/>
              <a:t>в усыновители имеют право:</a:t>
            </a:r>
          </a:p>
          <a:p>
            <a:r>
              <a:rPr lang="ru-RU" dirty="0"/>
              <a:t>получить подробную информацию о ребенке и сведения о наличии у него родственников;</a:t>
            </a:r>
          </a:p>
          <a:p>
            <a:r>
              <a:rPr lang="ru-RU" dirty="0"/>
              <a:t>обратиться в медицинскую организацию для проведения независимого медицинского освидетельствования усыновляемого ребенка с участием представителя учреждения, в котором находится ребенок, в порядке, утверждаемом Министерством образования и науки Российской Федерации и Министерством здравоохранения Российской </a:t>
            </a:r>
            <a:r>
              <a:rPr lang="ru-RU" dirty="0" smtClean="0"/>
              <a:t>Федерации.</a:t>
            </a:r>
          </a:p>
          <a:p>
            <a:endParaRPr lang="ru-RU" dirty="0" smtClean="0"/>
          </a:p>
          <a:p>
            <a:pPr marL="68580" indent="0">
              <a:buNone/>
            </a:pPr>
            <a:r>
              <a:rPr lang="ru-RU" dirty="0" smtClean="0"/>
              <a:t>Кандидаты </a:t>
            </a:r>
            <a:r>
              <a:rPr lang="ru-RU" dirty="0"/>
              <a:t>в усыновители обязаны лично:</a:t>
            </a:r>
          </a:p>
          <a:p>
            <a:r>
              <a:rPr lang="ru-RU" dirty="0"/>
              <a:t>познакомиться с ребенком и установить с ним контакт;</a:t>
            </a:r>
          </a:p>
          <a:p>
            <a:r>
              <a:rPr lang="ru-RU" dirty="0"/>
              <a:t>ознакомиться с документами усыновляемого ребенка;</a:t>
            </a:r>
          </a:p>
          <a:p>
            <a:r>
              <a:rPr lang="ru-RU" dirty="0"/>
              <a:t>подтвердить в письменной форме факт ознакомления с медицинским заключением о состоянии здоровья ребенка.</a:t>
            </a:r>
          </a:p>
          <a:p>
            <a:endParaRPr lang="ru-RU" dirty="0"/>
          </a:p>
        </p:txBody>
      </p:sp>
    </p:spTree>
    <p:extLst>
      <p:ext uri="{BB962C8B-B14F-4D97-AF65-F5344CB8AC3E}">
        <p14:creationId xmlns:p14="http://schemas.microsoft.com/office/powerpoint/2010/main" val="1413239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Права и обязанности усыновителей</a:t>
            </a:r>
            <a:endParaRPr lang="ru-RU" dirty="0"/>
          </a:p>
        </p:txBody>
      </p:sp>
      <p:sp>
        <p:nvSpPr>
          <p:cNvPr id="3" name="Объект 2"/>
          <p:cNvSpPr>
            <a:spLocks noGrp="1"/>
          </p:cNvSpPr>
          <p:nvPr>
            <p:ph idx="1"/>
          </p:nvPr>
        </p:nvSpPr>
        <p:spPr/>
        <p:txBody>
          <a:bodyPr>
            <a:normAutofit fontScale="40000" lnSpcReduction="20000"/>
          </a:bodyPr>
          <a:lstStyle/>
          <a:p>
            <a:r>
              <a:rPr lang="ru-RU" dirty="0"/>
              <a:t>Усыновленные дети и их потомство по отношению к усыновителям и их родственникам, а усыновители и их родственники по отношению к усыновленным детям и их потомству приравниваются в личных неимущественных и имущественных правах и обязанностях к родственникам по происхождению (статья 137 Семейного кодекса Российской Федерации).</a:t>
            </a:r>
          </a:p>
          <a:p>
            <a:endParaRPr lang="ru-RU" dirty="0"/>
          </a:p>
          <a:p>
            <a:endParaRPr lang="ru-RU" dirty="0"/>
          </a:p>
          <a:p>
            <a:pPr marL="68580" indent="0">
              <a:buNone/>
            </a:pPr>
            <a:r>
              <a:rPr lang="ru-RU" dirty="0"/>
              <a:t>Родители имеют право и обязаны (гл. 12 СК РФ):</a:t>
            </a:r>
          </a:p>
          <a:p>
            <a:endParaRPr lang="ru-RU" dirty="0"/>
          </a:p>
          <a:p>
            <a:r>
              <a:rPr lang="ru-RU" dirty="0"/>
              <a:t>воспитывать своих детей;</a:t>
            </a:r>
          </a:p>
          <a:p>
            <a:endParaRPr lang="ru-RU" dirty="0"/>
          </a:p>
          <a:p>
            <a:r>
              <a:rPr lang="ru-RU" dirty="0"/>
              <a:t>нести ответственность за воспитание и развитие своих детей;</a:t>
            </a:r>
          </a:p>
          <a:p>
            <a:endParaRPr lang="ru-RU" dirty="0"/>
          </a:p>
          <a:p>
            <a:r>
              <a:rPr lang="ru-RU" dirty="0"/>
              <a:t>заботиться о здоровье, физическом, психическом, духовном и нравственном развитии своих детей;</a:t>
            </a:r>
          </a:p>
          <a:p>
            <a:endParaRPr lang="ru-RU" dirty="0"/>
          </a:p>
          <a:p>
            <a:r>
              <a:rPr lang="ru-RU" dirty="0"/>
              <a:t>обеспечить получение детьми общего образования (родители имеют право выбора образовательной организации, формы получения детьми образования и формы их обучения с учетом мнения детей до получения ими основного общего образования);</a:t>
            </a:r>
          </a:p>
          <a:p>
            <a:endParaRPr lang="ru-RU" dirty="0"/>
          </a:p>
          <a:p>
            <a:r>
              <a:rPr lang="ru-RU" dirty="0"/>
              <a:t>выступать в защиту их прав и интересов в отношениях с любыми физическими и юридическими лицами, в том числе в судах, без специальных полномочий;</a:t>
            </a:r>
          </a:p>
          <a:p>
            <a:endParaRPr lang="ru-RU" dirty="0"/>
          </a:p>
          <a:p>
            <a:r>
              <a:rPr lang="ru-RU" dirty="0"/>
              <a:t>родители вправе требовать возврата ребенка от любого лица, удерживающего его у себя не на основании закона или не на основании судебного решения.</a:t>
            </a:r>
          </a:p>
        </p:txBody>
      </p:sp>
    </p:spTree>
    <p:extLst>
      <p:ext uri="{BB962C8B-B14F-4D97-AF65-F5344CB8AC3E}">
        <p14:creationId xmlns:p14="http://schemas.microsoft.com/office/powerpoint/2010/main" val="2489821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Поиск ребенка</a:t>
            </a:r>
            <a:endParaRPr lang="ru-RU" dirty="0"/>
          </a:p>
        </p:txBody>
      </p:sp>
      <p:sp>
        <p:nvSpPr>
          <p:cNvPr id="3" name="Объект 2"/>
          <p:cNvSpPr>
            <a:spLocks noGrp="1"/>
          </p:cNvSpPr>
          <p:nvPr>
            <p:ph idx="1"/>
          </p:nvPr>
        </p:nvSpPr>
        <p:spPr/>
        <p:txBody>
          <a:bodyPr>
            <a:normAutofit fontScale="85000" lnSpcReduction="20000"/>
          </a:bodyPr>
          <a:lstStyle/>
          <a:p>
            <a:r>
              <a:rPr lang="ru-RU" dirty="0"/>
              <a:t>Если кандидаты в усыновители не смогли подобрать для усыновления ребенка по месту своего жительства, они могут обратиться за получением сведений о ребенке, подлежащем усыновлению, в другой орган опеки и попечительства по своему выбору или в орган исполнительной власти субъекта Российской Федерации, на который возложена работа по устройству детей на воспитание в семьи (далее именуется - соответствующий орган исполнительной власти субъекта Российской Федерации) любого субъекта Российской Федерации, или в Министерство образования и науки Российской Федерации.</a:t>
            </a:r>
          </a:p>
          <a:p>
            <a:endParaRPr lang="ru-RU" dirty="0"/>
          </a:p>
        </p:txBody>
      </p:sp>
    </p:spTree>
    <p:extLst>
      <p:ext uri="{BB962C8B-B14F-4D97-AF65-F5344CB8AC3E}">
        <p14:creationId xmlns:p14="http://schemas.microsoft.com/office/powerpoint/2010/main" val="3326511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r>
              <a:rPr lang="ru-RU" dirty="0"/>
              <a:t>Основанием для решения вопроса о возможности усыновления конкретного ребенка является заявление кандидатов в усыновители с просьбой об установлении усыновления, которое подается ими в суд по месту жительства (нахождения) ребенка в порядке, установленном гражданским процессуальным законодательством</a:t>
            </a:r>
            <a:r>
              <a:rPr lang="ru-RU" dirty="0" smtClean="0"/>
              <a:t>.</a:t>
            </a:r>
            <a:endParaRPr lang="ru-RU" dirty="0"/>
          </a:p>
        </p:txBody>
      </p:sp>
    </p:spTree>
    <p:extLst>
      <p:ext uri="{BB962C8B-B14F-4D97-AF65-F5344CB8AC3E}">
        <p14:creationId xmlns:p14="http://schemas.microsoft.com/office/powerpoint/2010/main" val="1305686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Судебное установление усыновления</a:t>
            </a:r>
            <a:endParaRPr lang="ru-RU" dirty="0"/>
          </a:p>
        </p:txBody>
      </p:sp>
      <p:sp>
        <p:nvSpPr>
          <p:cNvPr id="3" name="Объект 2"/>
          <p:cNvSpPr>
            <a:spLocks noGrp="1"/>
          </p:cNvSpPr>
          <p:nvPr>
            <p:ph idx="1"/>
          </p:nvPr>
        </p:nvSpPr>
        <p:spPr/>
        <p:txBody>
          <a:bodyPr/>
          <a:lstStyle/>
          <a:p>
            <a:r>
              <a:rPr lang="ru-RU" dirty="0"/>
              <a:t>Заявление об усыновлении или удочерении (далее - усыновление) подается гражданами Российской Федерации, желающими усыновить ребенка, в районный суд по месту жительства или месту нахождения усыновляемого ребенка.</a:t>
            </a:r>
          </a:p>
          <a:p>
            <a:endParaRPr lang="ru-RU" dirty="0"/>
          </a:p>
        </p:txBody>
      </p:sp>
    </p:spTree>
    <p:extLst>
      <p:ext uri="{BB962C8B-B14F-4D97-AF65-F5344CB8AC3E}">
        <p14:creationId xmlns:p14="http://schemas.microsoft.com/office/powerpoint/2010/main" val="3074331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Содержание заявления об </a:t>
            </a:r>
            <a:r>
              <a:rPr lang="ru-RU" dirty="0" smtClean="0"/>
              <a:t>усыновлении</a:t>
            </a:r>
            <a:endParaRPr lang="ru-RU" dirty="0"/>
          </a:p>
        </p:txBody>
      </p:sp>
      <p:sp>
        <p:nvSpPr>
          <p:cNvPr id="3" name="Объект 2"/>
          <p:cNvSpPr>
            <a:spLocks noGrp="1"/>
          </p:cNvSpPr>
          <p:nvPr>
            <p:ph idx="1"/>
          </p:nvPr>
        </p:nvSpPr>
        <p:spPr/>
        <p:txBody>
          <a:bodyPr>
            <a:normAutofit fontScale="62500" lnSpcReduction="20000"/>
          </a:bodyPr>
          <a:lstStyle/>
          <a:p>
            <a:r>
              <a:rPr lang="ru-RU" dirty="0"/>
              <a:t>В заявлении об усыновлении должны быть указаны:</a:t>
            </a:r>
          </a:p>
          <a:p>
            <a:r>
              <a:rPr lang="ru-RU" dirty="0"/>
              <a:t>фамилия, имя, отчество усыновителей (усыновителя), место их жительства;</a:t>
            </a:r>
          </a:p>
          <a:p>
            <a:r>
              <a:rPr lang="ru-RU" dirty="0"/>
              <a:t>фамилия, имя, отчество и дата рождения усыновляемого ребенка, его место жительства или место нахождения, сведения о родителях усыновляемого ребенка, наличии у него братьев и сестер;</a:t>
            </a:r>
          </a:p>
          <a:p>
            <a:r>
              <a:rPr lang="ru-RU" dirty="0"/>
              <a:t>обстоятельства, обосновывающие просьбу усыновителей (усыновителя) об усыновлении ребенка, и документы, подтверждающие эти обстоятельства;</a:t>
            </a:r>
          </a:p>
          <a:p>
            <a:r>
              <a:rPr lang="ru-RU" dirty="0"/>
              <a:t>просьба об изменении фамилии, имени, отчества, места рождения усыновляемого ребенка, а также даты его рождения (при усыновлении ребенка в возрасте до года), о записи усыновителей (усыновителя) родителями (родителем) в записи акта о рождении.</a:t>
            </a:r>
          </a:p>
          <a:p>
            <a:pPr marL="68580" indent="0">
              <a:buNone/>
            </a:pPr>
            <a:endParaRPr lang="ru-RU" dirty="0"/>
          </a:p>
        </p:txBody>
      </p:sp>
    </p:spTree>
    <p:extLst>
      <p:ext uri="{BB962C8B-B14F-4D97-AF65-F5344CB8AC3E}">
        <p14:creationId xmlns:p14="http://schemas.microsoft.com/office/powerpoint/2010/main" val="1100548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Документы, прилагаемые к заявлению об </a:t>
            </a:r>
            <a:r>
              <a:rPr lang="ru-RU" dirty="0" smtClean="0"/>
              <a:t>усыновлении</a:t>
            </a:r>
            <a:endParaRPr lang="ru-RU" dirty="0"/>
          </a:p>
        </p:txBody>
      </p:sp>
      <p:sp>
        <p:nvSpPr>
          <p:cNvPr id="3" name="Объект 2"/>
          <p:cNvSpPr>
            <a:spLocks noGrp="1"/>
          </p:cNvSpPr>
          <p:nvPr>
            <p:ph idx="1"/>
          </p:nvPr>
        </p:nvSpPr>
        <p:spPr/>
        <p:txBody>
          <a:bodyPr>
            <a:normAutofit fontScale="40000" lnSpcReduction="20000"/>
          </a:bodyPr>
          <a:lstStyle/>
          <a:p>
            <a:pPr marL="68580" indent="0">
              <a:buNone/>
            </a:pPr>
            <a:r>
              <a:rPr lang="ru-RU" dirty="0"/>
              <a:t>К заявлению об усыновлении должны быть приложены:</a:t>
            </a:r>
          </a:p>
          <a:p>
            <a:r>
              <a:rPr lang="ru-RU" dirty="0"/>
              <a:t>1) копия свидетельства о рождении усыновителя - при усыновлении ребенка лицом, не состоящим в браке;</a:t>
            </a:r>
          </a:p>
          <a:p>
            <a:r>
              <a:rPr lang="ru-RU" dirty="0"/>
              <a:t>2) копия свидетельства о браке усыновителей (усыновителя) - при усыновлении ребенка лицами (лицом), состоящими в браке;</a:t>
            </a:r>
          </a:p>
          <a:p>
            <a:r>
              <a:rPr lang="ru-RU" dirty="0"/>
              <a:t>3) при усыновлении ребенка одним из супругов - согласие другого супруга или документ, подтверждающий, что супруги прекратили семейные отношения и не проживают совместно более года. При невозможности приобщить к заявлению соответствующий документ в заявлении должны быть указаны доказательства, подтверждающие эти факты;</a:t>
            </a:r>
          </a:p>
          <a:p>
            <a:r>
              <a:rPr lang="ru-RU" dirty="0"/>
              <a:t>4) медицинское заключение о состоянии здоровья усыновителей (усыновителя);</a:t>
            </a:r>
          </a:p>
          <a:p>
            <a:r>
              <a:rPr lang="ru-RU" dirty="0"/>
              <a:t>5) справка с места работы о занимаемой должности и заработной плате либо копия декларации о доходах или иной документ о доходах;</a:t>
            </a:r>
          </a:p>
          <a:p>
            <a:r>
              <a:rPr lang="ru-RU" dirty="0"/>
              <a:t>6) документ, подтверждающий право пользования жилым помещением или право собственности на жилое помещение;</a:t>
            </a:r>
          </a:p>
          <a:p>
            <a:r>
              <a:rPr lang="ru-RU" dirty="0"/>
              <a:t>7) документ о постановке на учет гражданина в качестве кандидата в усыновители;</a:t>
            </a:r>
          </a:p>
          <a:p>
            <a:r>
              <a:rPr lang="ru-RU" dirty="0"/>
              <a:t>8) документ о прохождении в установленном порядке подготовки лиц, желающих принять на воспитание в свою семью ребенка, оставшегося без попечения родителей, за исключением случаев подачи заявления об усыновлении ребенка отчимом или мачехой, близкими родственниками ребенка, лицами, которые являются или являлись усыновителями и в отношении которых усыновление не было отменено, и лицами, которые являются или являлись опекунами, попечителями детей и которые не были отстранены от исполнения возложенных на них обязанностей</a:t>
            </a:r>
            <a:r>
              <a:rPr lang="ru-RU" dirty="0" smtClean="0"/>
              <a:t>.</a:t>
            </a:r>
          </a:p>
          <a:p>
            <a:pPr marL="68580" indent="0">
              <a:buNone/>
            </a:pPr>
            <a:r>
              <a:rPr lang="ru-RU" dirty="0" smtClean="0"/>
              <a:t>Иные документы, в зависимости от особенностей ситуации.</a:t>
            </a:r>
            <a:endParaRPr lang="ru-RU" dirty="0"/>
          </a:p>
          <a:p>
            <a:endParaRPr lang="ru-RU" dirty="0"/>
          </a:p>
        </p:txBody>
      </p:sp>
    </p:spTree>
    <p:extLst>
      <p:ext uri="{BB962C8B-B14F-4D97-AF65-F5344CB8AC3E}">
        <p14:creationId xmlns:p14="http://schemas.microsoft.com/office/powerpoint/2010/main" val="3012148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936104"/>
          </a:xfrm>
        </p:spPr>
        <p:txBody>
          <a:bodyPr>
            <a:normAutofit fontScale="90000"/>
          </a:bodyPr>
          <a:lstStyle/>
          <a:p>
            <a:r>
              <a:rPr lang="ru-RU" sz="2800" dirty="0"/>
              <a:t>Подготовка дела об усыновлении к судебному </a:t>
            </a:r>
            <a:r>
              <a:rPr lang="ru-RU" sz="2800" dirty="0" smtClean="0"/>
              <a:t>разбирательству</a:t>
            </a:r>
            <a:endParaRPr lang="ru-RU" sz="2800" dirty="0"/>
          </a:p>
        </p:txBody>
      </p:sp>
      <p:sp>
        <p:nvSpPr>
          <p:cNvPr id="3" name="Объект 2"/>
          <p:cNvSpPr>
            <a:spLocks noGrp="1"/>
          </p:cNvSpPr>
          <p:nvPr>
            <p:ph idx="1"/>
          </p:nvPr>
        </p:nvSpPr>
        <p:spPr>
          <a:xfrm>
            <a:off x="1043492" y="1628800"/>
            <a:ext cx="6777317" cy="4752528"/>
          </a:xfrm>
        </p:spPr>
        <p:txBody>
          <a:bodyPr>
            <a:noAutofit/>
          </a:bodyPr>
          <a:lstStyle/>
          <a:p>
            <a:pPr marL="68580" indent="0">
              <a:buNone/>
            </a:pPr>
            <a:r>
              <a:rPr lang="ru-RU" sz="1000" dirty="0"/>
              <a:t>Судья при подготовке дела к судебному разбирательству обязывает органы опеки и попечительства по месту жительства или месту нахождения усыновляемого ребенка представить в суд заключение об обоснованности и о соответствии усыновления интересам усыновляемого ребенка.</a:t>
            </a:r>
          </a:p>
          <a:p>
            <a:r>
              <a:rPr lang="ru-RU" sz="1000" dirty="0"/>
              <a:t> К заключению органов опеки и попечительства должны быть приложены:</a:t>
            </a:r>
          </a:p>
          <a:p>
            <a:r>
              <a:rPr lang="ru-RU" sz="1000" dirty="0"/>
              <a:t>1) акт обследования условий жизни усыновителей (усыновителя), составленный органом опеки и попечительства по месту жительства или месту нахождения усыновляемого ребенка либо по месту жительства усыновителей (усыновителя);</a:t>
            </a:r>
          </a:p>
          <a:p>
            <a:r>
              <a:rPr lang="ru-RU" sz="1000" dirty="0"/>
              <a:t>2) свидетельство о рождении усыновляемого ребенка;</a:t>
            </a:r>
          </a:p>
          <a:p>
            <a:r>
              <a:rPr lang="ru-RU" sz="1000" dirty="0"/>
              <a:t>3) медицинское заключение о состоянии здоровья, о физическом и об умственном развитии усыновляемого ребенка;</a:t>
            </a:r>
          </a:p>
          <a:p>
            <a:r>
              <a:rPr lang="ru-RU" sz="1000" dirty="0"/>
              <a:t>4) согласие усыновляемого ребенка, достигшего возраста десяти лет, на усыновление, а также на возможные изменения его имени, отчества, фамилии и запись усыновителей (усыновителя) в качестве его родителей (за исключением случаев, если такое согласие в соответствии с федеральным законом не требуется);</a:t>
            </a:r>
          </a:p>
          <a:p>
            <a:r>
              <a:rPr lang="ru-RU" sz="1000" dirty="0"/>
              <a:t>5) согласие родителей ребенка на его усыновление, при усыновлении ребенка родителей, не достигших возраста шестнадцати лет, также согласие их законных представителей, а при отсутствии законных представителей согласие органа опеки и попечительства, за исключением случаев, предусмотренных статьей 130 Семейного кодекса Российской Федерации;</a:t>
            </a:r>
          </a:p>
          <a:p>
            <a:r>
              <a:rPr lang="ru-RU" sz="1000" dirty="0"/>
              <a:t>6) согласие на усыновление ребенка его опекуна (попечителя), приемных родителей или руководителя учреждения, в котором находится ребенок, оставшийся без попечения родителей;</a:t>
            </a:r>
          </a:p>
          <a:p>
            <a:r>
              <a:rPr lang="ru-RU" sz="1000" dirty="0"/>
              <a:t>7) при усыновлении ребенка гражданами Российской Федерации, постоянно проживающими за пределами территории Российской Федерации, иностранными гражданами или лицами без гражданства, не являющимися родственниками ребенка, документ, подтверждающий наличие сведений об усыновляемом ребенке в государственном банке данных о детях, оставшихся без попечения родителей, а также документы, подтверждающие невозможность передачи ребенка на воспитание в семью граждан Российской Федерации или на усыновление родственниками ребенка независимо от гражданства и места жительства этих родственников.</a:t>
            </a:r>
          </a:p>
          <a:p>
            <a:endParaRPr lang="ru-RU" sz="1000" dirty="0"/>
          </a:p>
        </p:txBody>
      </p:sp>
    </p:spTree>
    <p:extLst>
      <p:ext uri="{BB962C8B-B14F-4D97-AF65-F5344CB8AC3E}">
        <p14:creationId xmlns:p14="http://schemas.microsoft.com/office/powerpoint/2010/main" val="1100547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Рассмотрение заявления об </a:t>
            </a:r>
            <a:r>
              <a:rPr lang="ru-RU" dirty="0" smtClean="0"/>
              <a:t>усыновлении</a:t>
            </a:r>
            <a:endParaRPr lang="ru-RU" dirty="0"/>
          </a:p>
        </p:txBody>
      </p:sp>
      <p:sp>
        <p:nvSpPr>
          <p:cNvPr id="3" name="Объект 2"/>
          <p:cNvSpPr>
            <a:spLocks noGrp="1"/>
          </p:cNvSpPr>
          <p:nvPr>
            <p:ph idx="1"/>
          </p:nvPr>
        </p:nvSpPr>
        <p:spPr/>
        <p:txBody>
          <a:bodyPr>
            <a:normAutofit fontScale="92500"/>
          </a:bodyPr>
          <a:lstStyle/>
          <a:p>
            <a:r>
              <a:rPr lang="ru-RU" dirty="0"/>
              <a:t>Заявление об усыновлении рассматривается в закрытом судебном заседании с обязательным участием усыновителей (усыновителя), представителя органа опеки и попечительства, прокурора, ребенка, достигшего возраста четырнадцати лет, а в необходимых случаях родителей, других заинтересованных лиц и самого ребенка в возрасте от десяти до четырнадцати лет.</a:t>
            </a:r>
          </a:p>
          <a:p>
            <a:endParaRPr lang="ru-RU" dirty="0"/>
          </a:p>
        </p:txBody>
      </p:sp>
    </p:spTree>
    <p:extLst>
      <p:ext uri="{BB962C8B-B14F-4D97-AF65-F5344CB8AC3E}">
        <p14:creationId xmlns:p14="http://schemas.microsoft.com/office/powerpoint/2010/main" val="1007488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Решение суда по заявлению об </a:t>
            </a:r>
            <a:r>
              <a:rPr lang="ru-RU" dirty="0" smtClean="0"/>
              <a:t>усыновлении</a:t>
            </a:r>
            <a:endParaRPr lang="ru-RU" dirty="0"/>
          </a:p>
        </p:txBody>
      </p:sp>
      <p:sp>
        <p:nvSpPr>
          <p:cNvPr id="3" name="Объект 2"/>
          <p:cNvSpPr>
            <a:spLocks noGrp="1"/>
          </p:cNvSpPr>
          <p:nvPr>
            <p:ph idx="1"/>
          </p:nvPr>
        </p:nvSpPr>
        <p:spPr/>
        <p:txBody>
          <a:bodyPr>
            <a:normAutofit fontScale="85000" lnSpcReduction="10000"/>
          </a:bodyPr>
          <a:lstStyle/>
          <a:p>
            <a:r>
              <a:rPr lang="ru-RU" dirty="0"/>
              <a:t>Суд, рассмотрев заявление об усыновлении, принимает решение, которым удовлетворяет просьбу усыновителей (усыновителя) об усыновлении ребенка или отказывает в ее удовлетворении. При удовлетворении просьбы об усыновлении суд признает ребенка усыновленным конкретными лицами (лицом) и указывает в решении суда все данные об усыновленном и усыновителях (усыновителе), необходимые для государственной регистрации усыновления в органах записи актов гражданского состояния.</a:t>
            </a:r>
          </a:p>
          <a:p>
            <a:endParaRPr lang="ru-RU" dirty="0"/>
          </a:p>
        </p:txBody>
      </p:sp>
    </p:spTree>
    <p:extLst>
      <p:ext uri="{BB962C8B-B14F-4D97-AF65-F5344CB8AC3E}">
        <p14:creationId xmlns:p14="http://schemas.microsoft.com/office/powerpoint/2010/main" val="2210314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Опека и попечительство</a:t>
            </a:r>
            <a:endParaRPr lang="ru-RU" dirty="0"/>
          </a:p>
        </p:txBody>
      </p:sp>
      <p:sp>
        <p:nvSpPr>
          <p:cNvPr id="3" name="Текст 2"/>
          <p:cNvSpPr>
            <a:spLocks noGrp="1"/>
          </p:cNvSpPr>
          <p:nvPr>
            <p:ph type="body" idx="1"/>
          </p:nvPr>
        </p:nvSpPr>
        <p:spPr/>
        <p:txBody>
          <a:bodyPr/>
          <a:lstStyle/>
          <a:p>
            <a:r>
              <a:rPr lang="ru-RU" dirty="0" smtClean="0"/>
              <a:t>Особенности и порядок установления</a:t>
            </a:r>
            <a:endParaRPr lang="ru-RU" dirty="0"/>
          </a:p>
        </p:txBody>
      </p:sp>
    </p:spTree>
    <p:extLst>
      <p:ext uri="{BB962C8B-B14F-4D97-AF65-F5344CB8AC3E}">
        <p14:creationId xmlns:p14="http://schemas.microsoft.com/office/powerpoint/2010/main" val="3066112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Опека</a:t>
            </a:r>
            <a:endParaRPr lang="ru-RU" dirty="0"/>
          </a:p>
        </p:txBody>
      </p:sp>
      <p:sp>
        <p:nvSpPr>
          <p:cNvPr id="3" name="Объект 2"/>
          <p:cNvSpPr>
            <a:spLocks noGrp="1"/>
          </p:cNvSpPr>
          <p:nvPr>
            <p:ph idx="1"/>
          </p:nvPr>
        </p:nvSpPr>
        <p:spPr/>
        <p:txBody>
          <a:bodyPr/>
          <a:lstStyle/>
          <a:p>
            <a:r>
              <a:rPr lang="ru-RU" dirty="0"/>
              <a:t>Опека - форма устройства детей (не достигших возраста четырнадцати лет) при которой назначенные органом опеки и попечительства граждане (опекуны) являются законными представителями подопечных и совершают от их имени и в их интересах все юридически значимые </a:t>
            </a:r>
            <a:r>
              <a:rPr lang="ru-RU" dirty="0" smtClean="0"/>
              <a:t>действия</a:t>
            </a:r>
          </a:p>
          <a:p>
            <a:endParaRPr lang="ru-RU" dirty="0"/>
          </a:p>
        </p:txBody>
      </p:sp>
    </p:spTree>
    <p:extLst>
      <p:ext uri="{BB962C8B-B14F-4D97-AF65-F5344CB8AC3E}">
        <p14:creationId xmlns:p14="http://schemas.microsoft.com/office/powerpoint/2010/main" val="285180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Попечительство</a:t>
            </a:r>
            <a:endParaRPr lang="ru-RU" dirty="0"/>
          </a:p>
        </p:txBody>
      </p:sp>
      <p:sp>
        <p:nvSpPr>
          <p:cNvPr id="3" name="Объект 2"/>
          <p:cNvSpPr>
            <a:spLocks noGrp="1"/>
          </p:cNvSpPr>
          <p:nvPr>
            <p:ph idx="1"/>
          </p:nvPr>
        </p:nvSpPr>
        <p:spPr/>
        <p:txBody>
          <a:bodyPr>
            <a:normAutofit fontScale="85000" lnSpcReduction="10000"/>
          </a:bodyPr>
          <a:lstStyle/>
          <a:p>
            <a:r>
              <a:rPr lang="ru-RU" dirty="0" smtClean="0"/>
              <a:t>Попечительство </a:t>
            </a:r>
            <a:r>
              <a:rPr lang="ru-RU" dirty="0"/>
              <a:t>- форма устройства несовершеннолетних граждан в возрасте от четырнадцати до восемнадцати лет, при которой назначенные органом опеки и попечительства граждане (попечители) обязаны оказывать несовершеннолетним подопечным содействие в осуществлении их прав и исполнении обязанностей, охранять несовершеннолетних подопечных от злоупотреблений со стороны третьих лиц, а также давать согласие совершеннолетним подопечным на совершение ими сделок</a:t>
            </a:r>
          </a:p>
        </p:txBody>
      </p:sp>
    </p:spTree>
    <p:extLst>
      <p:ext uri="{BB962C8B-B14F-4D97-AF65-F5344CB8AC3E}">
        <p14:creationId xmlns:p14="http://schemas.microsoft.com/office/powerpoint/2010/main" val="3421718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Особенности</a:t>
            </a:r>
            <a:endParaRPr lang="ru-RU" dirty="0"/>
          </a:p>
        </p:txBody>
      </p:sp>
      <p:sp>
        <p:nvSpPr>
          <p:cNvPr id="3" name="Объект 2"/>
          <p:cNvSpPr>
            <a:spLocks noGrp="1"/>
          </p:cNvSpPr>
          <p:nvPr>
            <p:ph idx="1"/>
          </p:nvPr>
        </p:nvSpPr>
        <p:spPr/>
        <p:txBody>
          <a:bodyPr/>
          <a:lstStyle/>
          <a:p>
            <a:r>
              <a:rPr lang="ru-RU" dirty="0"/>
              <a:t>У этих форм семейного устройства детей более быстрая процедура оформления по сравнению с усыновлением, опека и попечительство устанавливаются в соответствии с актами органов опеки и попечительства. </a:t>
            </a:r>
          </a:p>
        </p:txBody>
      </p:sp>
    </p:spTree>
    <p:extLst>
      <p:ext uri="{BB962C8B-B14F-4D97-AF65-F5344CB8AC3E}">
        <p14:creationId xmlns:p14="http://schemas.microsoft.com/office/powerpoint/2010/main" val="4115531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980728"/>
            <a:ext cx="6777317" cy="4851901"/>
          </a:xfrm>
        </p:spPr>
        <p:txBody>
          <a:bodyPr>
            <a:normAutofit lnSpcReduction="10000"/>
          </a:bodyPr>
          <a:lstStyle/>
          <a:p>
            <a:r>
              <a:rPr lang="ru-RU" dirty="0"/>
              <a:t>За ребенком сохраняется право на все социальные выплаты и компенсации (алименты, пенсии и пр.) и право на закрепленное жилье или гарантия его предоставления. </a:t>
            </a:r>
            <a:endParaRPr lang="ru-RU" dirty="0" smtClean="0"/>
          </a:p>
          <a:p>
            <a:endParaRPr lang="ru-RU" dirty="0"/>
          </a:p>
          <a:p>
            <a:r>
              <a:rPr lang="ru-RU" dirty="0"/>
              <a:t>Государство оказывает опекунам и попечителям содействие в организации отдыха, лечения, обучения ребенка, выплачиваются социальные выплаты и компенсации (льготы по квартплате, проезду на общественном транспорте, при поступлении в учебное заведение, путевки в оздоровительные заведения. </a:t>
            </a:r>
          </a:p>
        </p:txBody>
      </p:sp>
    </p:spTree>
    <p:extLst>
      <p:ext uri="{BB962C8B-B14F-4D97-AF65-F5344CB8AC3E}">
        <p14:creationId xmlns:p14="http://schemas.microsoft.com/office/powerpoint/2010/main" val="864657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980728"/>
            <a:ext cx="6777317" cy="4851901"/>
          </a:xfrm>
        </p:spPr>
        <p:txBody>
          <a:bodyPr/>
          <a:lstStyle/>
          <a:p>
            <a:r>
              <a:rPr lang="ru-RU" dirty="0"/>
              <a:t>По достижении 18 лет ребенку предоставляется жилье в случае, если нет закрепленного жилья, либо ребенок признан в законном порядке (административном или судебном) нуждающимся в жилом помещении.</a:t>
            </a:r>
          </a:p>
        </p:txBody>
      </p:sp>
    </p:spTree>
    <p:extLst>
      <p:ext uri="{BB962C8B-B14F-4D97-AF65-F5344CB8AC3E}">
        <p14:creationId xmlns:p14="http://schemas.microsoft.com/office/powerpoint/2010/main" val="1785182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Сложности</a:t>
            </a:r>
            <a:endParaRPr lang="ru-RU" dirty="0"/>
          </a:p>
        </p:txBody>
      </p:sp>
      <p:sp>
        <p:nvSpPr>
          <p:cNvPr id="3" name="Объект 2"/>
          <p:cNvSpPr>
            <a:spLocks noGrp="1"/>
          </p:cNvSpPr>
          <p:nvPr>
            <p:ph idx="1"/>
          </p:nvPr>
        </p:nvSpPr>
        <p:spPr/>
        <p:txBody>
          <a:bodyPr/>
          <a:lstStyle/>
          <a:p>
            <a:r>
              <a:rPr lang="ru-RU" dirty="0" smtClean="0"/>
              <a:t>Отсутствие </a:t>
            </a:r>
            <a:r>
              <a:rPr lang="ru-RU" dirty="0"/>
              <a:t>тайны усыновления (возможны контакты с кровными родственниками</a:t>
            </a:r>
            <a:r>
              <a:rPr lang="ru-RU" dirty="0" smtClean="0"/>
              <a:t>).</a:t>
            </a:r>
          </a:p>
          <a:p>
            <a:r>
              <a:rPr lang="ru-RU" dirty="0"/>
              <a:t>Н</a:t>
            </a:r>
            <a:r>
              <a:rPr lang="ru-RU" dirty="0" smtClean="0"/>
              <a:t>евозможно </a:t>
            </a:r>
            <a:r>
              <a:rPr lang="ru-RU" dirty="0"/>
              <a:t>изменить дату и место рождения; имеются трудности в изменении фамилии </a:t>
            </a:r>
            <a:r>
              <a:rPr lang="ru-RU" dirty="0" smtClean="0"/>
              <a:t>ребенка.</a:t>
            </a:r>
          </a:p>
          <a:p>
            <a:endParaRPr lang="ru-RU" dirty="0"/>
          </a:p>
        </p:txBody>
      </p:sp>
    </p:spTree>
    <p:extLst>
      <p:ext uri="{BB962C8B-B14F-4D97-AF65-F5344CB8AC3E}">
        <p14:creationId xmlns:p14="http://schemas.microsoft.com/office/powerpoint/2010/main" val="3340862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908720"/>
            <a:ext cx="6777317" cy="4923909"/>
          </a:xfrm>
        </p:spPr>
        <p:txBody>
          <a:bodyPr>
            <a:normAutofit fontScale="92500" lnSpcReduction="20000"/>
          </a:bodyPr>
          <a:lstStyle/>
          <a:p>
            <a:r>
              <a:rPr lang="ru-RU" dirty="0" smtClean="0"/>
              <a:t>Органы </a:t>
            </a:r>
            <a:r>
              <a:rPr lang="ru-RU" dirty="0"/>
              <a:t>опеки и попечительства осуществляют постоянный контроль за условиями жизни ребенка, а также требуется предоставление отчетности за расходованием средств: </a:t>
            </a:r>
            <a:r>
              <a:rPr lang="ru-RU" dirty="0" smtClean="0"/>
              <a:t>составляется </a:t>
            </a:r>
            <a:r>
              <a:rPr lang="ru-RU" dirty="0"/>
              <a:t>контрольный отчет об условиях жизни и воспитания ребенка в </a:t>
            </a:r>
            <a:r>
              <a:rPr lang="ru-RU" dirty="0" smtClean="0"/>
              <a:t>семье, </a:t>
            </a:r>
            <a:r>
              <a:rPr lang="ru-RU" dirty="0"/>
              <a:t>подается ежегодный отчет об израсходованных средствах. </a:t>
            </a:r>
            <a:endParaRPr lang="ru-RU" dirty="0" smtClean="0"/>
          </a:p>
          <a:p>
            <a:r>
              <a:rPr lang="ru-RU" dirty="0"/>
              <a:t>Ребенка могут изъять из семьи опекунов или попечителей, если кровные родители будут восстановлены в правах, или появятся кандидаты в усыновители, однако, для этого требуется согласие опекуна или попечителя. Опекун в таком случае имеет только право на приоритет в усыновлении ребенка.</a:t>
            </a:r>
          </a:p>
        </p:txBody>
      </p:sp>
    </p:spTree>
    <p:extLst>
      <p:ext uri="{BB962C8B-B14F-4D97-AF65-F5344CB8AC3E}">
        <p14:creationId xmlns:p14="http://schemas.microsoft.com/office/powerpoint/2010/main" val="3506140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Подбор и подготовка опекунов</a:t>
            </a:r>
            <a:endParaRPr lang="ru-RU" dirty="0"/>
          </a:p>
        </p:txBody>
      </p:sp>
      <p:sp>
        <p:nvSpPr>
          <p:cNvPr id="3" name="Объект 2"/>
          <p:cNvSpPr>
            <a:spLocks noGrp="1"/>
          </p:cNvSpPr>
          <p:nvPr>
            <p:ph idx="1"/>
          </p:nvPr>
        </p:nvSpPr>
        <p:spPr/>
        <p:txBody>
          <a:bodyPr>
            <a:normAutofit fontScale="85000" lnSpcReduction="20000"/>
          </a:bodyPr>
          <a:lstStyle/>
          <a:p>
            <a:r>
              <a:rPr lang="ru-RU" dirty="0"/>
              <a:t>Подбор, учет и подготовка граждан, выразивших желание стать опекунами, осуществляются органами опеки и попечительства.</a:t>
            </a:r>
          </a:p>
          <a:p>
            <a:pPr marL="68580" indent="0">
              <a:buNone/>
            </a:pPr>
            <a:endParaRPr lang="ru-RU" dirty="0" smtClean="0"/>
          </a:p>
          <a:p>
            <a:pPr marL="68580" indent="0">
              <a:buNone/>
            </a:pPr>
            <a:r>
              <a:rPr lang="ru-RU" dirty="0" smtClean="0"/>
              <a:t>Подбор </a:t>
            </a:r>
            <a:r>
              <a:rPr lang="ru-RU" dirty="0"/>
              <a:t>и подготовка граждан, выразивших желание стать опекунами, может также проводиться образовательными организациями, медицинскими организациями, организациями, оказывающими социальные услуги, или иными организациями, в том числе организациями для детей-сирот и детей, оставшихся без попечения родителей, осуществляющими указанные полномочия органов опеки и попечительства.</a:t>
            </a:r>
          </a:p>
          <a:p>
            <a:endParaRPr lang="ru-RU" dirty="0"/>
          </a:p>
        </p:txBody>
      </p:sp>
    </p:spTree>
    <p:extLst>
      <p:ext uri="{BB962C8B-B14F-4D97-AF65-F5344CB8AC3E}">
        <p14:creationId xmlns:p14="http://schemas.microsoft.com/office/powerpoint/2010/main" val="25170758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432048"/>
          </a:xfrm>
        </p:spPr>
        <p:txBody>
          <a:bodyPr>
            <a:normAutofit/>
          </a:bodyPr>
          <a:lstStyle/>
          <a:p>
            <a:r>
              <a:rPr lang="ru-RU" sz="1800" dirty="0" smtClean="0"/>
              <a:t>Необходимые документы</a:t>
            </a:r>
            <a:endParaRPr lang="ru-RU" sz="1800" dirty="0"/>
          </a:p>
        </p:txBody>
      </p:sp>
      <p:sp>
        <p:nvSpPr>
          <p:cNvPr id="3" name="Объект 2"/>
          <p:cNvSpPr>
            <a:spLocks noGrp="1"/>
          </p:cNvSpPr>
          <p:nvPr>
            <p:ph idx="1"/>
          </p:nvPr>
        </p:nvSpPr>
        <p:spPr>
          <a:xfrm>
            <a:off x="1043492" y="1196752"/>
            <a:ext cx="6777317" cy="4896544"/>
          </a:xfrm>
        </p:spPr>
        <p:txBody>
          <a:bodyPr>
            <a:normAutofit fontScale="40000" lnSpcReduction="20000"/>
          </a:bodyPr>
          <a:lstStyle/>
          <a:p>
            <a:pPr marL="68580" indent="0">
              <a:buNone/>
            </a:pPr>
            <a:r>
              <a:rPr lang="ru-RU" dirty="0"/>
              <a:t>Гражданин, выразивший желание стать опекуном, представляет в орган опеки и попечительства по месту жительства следующие документы:</a:t>
            </a:r>
          </a:p>
          <a:p>
            <a:r>
              <a:rPr lang="ru-RU" dirty="0"/>
              <a:t>а) заявление с просьбой о назначении его </a:t>
            </a:r>
            <a:r>
              <a:rPr lang="ru-RU" dirty="0" smtClean="0"/>
              <a:t>опекуном;</a:t>
            </a:r>
            <a:endParaRPr lang="ru-RU" dirty="0"/>
          </a:p>
          <a:p>
            <a:r>
              <a:rPr lang="ru-RU" dirty="0"/>
              <a:t>б) справка с места работы лица, выразившего желание стать опекуном, с указанием должности и размера средней заработной платы за последние 12 месяцев и (или) иной документ, подтверждающий доход указанного лица, или справка с места работы супруга (супруги) лица, выразившего желание стать опекуном, с указанием должности и размера средней заработной платы за последние 12 месяцев и (или) иной документ, подтверждающий доход супруга (супруги);</a:t>
            </a:r>
          </a:p>
          <a:p>
            <a:r>
              <a:rPr lang="ru-RU" dirty="0"/>
              <a:t>в) выписка из домовой (поквартирной) книги с места жительства или иной документ, подтверждающие право пользования жилым помещением либо право собственности на жилое помещение, и копия финансового лицевого счета с места жительства;</a:t>
            </a:r>
          </a:p>
          <a:p>
            <a:r>
              <a:rPr lang="ru-RU" dirty="0"/>
              <a:t>г) справка органов внутренних дел, подтверждающая отсутствие у гражданина, выразившего желание стать опекуном, судимости или факта уголовного преследования за преступления, предусмотренные пунктом 1 статьи 146 Семейного кодекса Российской Федерации;</a:t>
            </a:r>
          </a:p>
          <a:p>
            <a:r>
              <a:rPr lang="ru-RU" dirty="0"/>
              <a:t>д) медицинское заключение о состоянии здоровья по результатам освидетельствования гражданина, выразившего желание стать опекуном, выданное в порядке, устанавливаемом Министерством здравоохранения Российской Федерации;</a:t>
            </a:r>
          </a:p>
          <a:p>
            <a:r>
              <a:rPr lang="ru-RU" dirty="0"/>
              <a:t>е) копия свидетельства о браке (если гражданин, выразивший желание стать опекуном, состоит в браке);</a:t>
            </a:r>
          </a:p>
          <a:p>
            <a:r>
              <a:rPr lang="ru-RU" dirty="0"/>
              <a:t>ж) письменное согласие совершеннолетних членов семьи с учетом мнения детей, достигших 10-летнего возраста, проживающих совместно с гражданином, выразившим желание стать опекуном, на прием ребенка (детей) в семью;</a:t>
            </a:r>
          </a:p>
          <a:p>
            <a:r>
              <a:rPr lang="ru-RU" dirty="0"/>
              <a:t>и) копия свидетельства или иного документа о прохождении подготовки лица, желающего принять на воспитание в свою семью ребенка, оставшегося без попечения родителей, в порядке, установленном пунктом 4 статьи 127 Семейного кодекса Российской Федерации (кроме близких родственников детей, а также лиц, которые являются или являлись опекунами (попечителями) детей и которые не были отстранены от исполнения возложенных на них обязанностей, и лиц, которые являются или являлись усыновителями и в отношении которых усыновление не было отменено). Форма свидетельства утверждается Министерством образования и науки Российской Федерации;</a:t>
            </a:r>
          </a:p>
          <a:p>
            <a:r>
              <a:rPr lang="ru-RU" dirty="0"/>
              <a:t>к) автобиография;</a:t>
            </a:r>
          </a:p>
          <a:p>
            <a:r>
              <a:rPr lang="ru-RU" dirty="0"/>
              <a:t>л) копия пенсионного удостоверения, справка из территориального органа Пенсионного фонда Российской Федерации или иного органа, осуществляющего пенсионное обеспечение (для лиц, основным источником доходов которых являются страховое обеспечение по обязательному пенсионному страхованию или иные пенсионные выплаты).</a:t>
            </a:r>
          </a:p>
          <a:p>
            <a:endParaRPr lang="ru-RU" dirty="0"/>
          </a:p>
        </p:txBody>
      </p:sp>
    </p:spTree>
    <p:extLst>
      <p:ext uri="{BB962C8B-B14F-4D97-AF65-F5344CB8AC3E}">
        <p14:creationId xmlns:p14="http://schemas.microsoft.com/office/powerpoint/2010/main" val="460281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Обследование условий жизни</a:t>
            </a:r>
            <a:endParaRPr lang="ru-RU" dirty="0"/>
          </a:p>
        </p:txBody>
      </p:sp>
      <p:sp>
        <p:nvSpPr>
          <p:cNvPr id="3" name="Объект 2"/>
          <p:cNvSpPr>
            <a:spLocks noGrp="1"/>
          </p:cNvSpPr>
          <p:nvPr>
            <p:ph idx="1"/>
          </p:nvPr>
        </p:nvSpPr>
        <p:spPr/>
        <p:txBody>
          <a:bodyPr>
            <a:normAutofit fontScale="92500" lnSpcReduction="20000"/>
          </a:bodyPr>
          <a:lstStyle/>
          <a:p>
            <a:r>
              <a:rPr lang="ru-RU" dirty="0"/>
              <a:t> В целях назначения опекуном ребенка гражданина, выразившего желание стать опекуном, или постановки его на учет орган опеки и попечительства в течение 3 дней со дня представления документов, </a:t>
            </a:r>
            <a:r>
              <a:rPr lang="ru-RU" dirty="0" smtClean="0"/>
              <a:t>производит </a:t>
            </a:r>
            <a:r>
              <a:rPr lang="ru-RU" dirty="0"/>
              <a:t>обследование условий его жизни, в ходе которого определяется отсутствие установленных Гражданским кодексом Российской Федерации и Семейным кодексом Российской Федерации обстоятельств, препятствующих назначению его опекуном.</a:t>
            </a:r>
          </a:p>
          <a:p>
            <a:endParaRPr lang="ru-RU" dirty="0"/>
          </a:p>
        </p:txBody>
      </p:sp>
    </p:spTree>
    <p:extLst>
      <p:ext uri="{BB962C8B-B14F-4D97-AF65-F5344CB8AC3E}">
        <p14:creationId xmlns:p14="http://schemas.microsoft.com/office/powerpoint/2010/main" val="12004424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980728"/>
            <a:ext cx="6777317" cy="4851901"/>
          </a:xfrm>
        </p:spPr>
        <p:txBody>
          <a:bodyPr>
            <a:normAutofit fontScale="92500" lnSpcReduction="10000"/>
          </a:bodyPr>
          <a:lstStyle/>
          <a:p>
            <a:r>
              <a:rPr lang="ru-RU" dirty="0"/>
              <a:t>Результаты обследования и основанный на них вывод о возможности гражданина быть опекуном указываются в акте обследования условий жизни гражданина, выразившего желание стать опекуном</a:t>
            </a:r>
          </a:p>
          <a:p>
            <a:r>
              <a:rPr lang="ru-RU" dirty="0"/>
              <a:t>Акт обследования оформляется в течение 3 дней со дня проведения обследования условий жизни гражданина, выразившего желание стать опекуном</a:t>
            </a:r>
          </a:p>
          <a:p>
            <a:r>
              <a:rPr lang="ru-RU" dirty="0"/>
              <a:t>Акт обследования оформляется в 2 экземплярах, один из которых направляется (вручается) гражданину, выразившему желание стать опекуном, в течение 3 дней со дня утверждения акта, второй хранится в органе опеки и попечительства.</a:t>
            </a:r>
          </a:p>
          <a:p>
            <a:endParaRPr lang="ru-RU" dirty="0"/>
          </a:p>
        </p:txBody>
      </p:sp>
    </p:spTree>
    <p:extLst>
      <p:ext uri="{BB962C8B-B14F-4D97-AF65-F5344CB8AC3E}">
        <p14:creationId xmlns:p14="http://schemas.microsoft.com/office/powerpoint/2010/main" val="6411818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Принятие решения</a:t>
            </a:r>
            <a:endParaRPr lang="ru-RU" dirty="0"/>
          </a:p>
        </p:txBody>
      </p:sp>
      <p:sp>
        <p:nvSpPr>
          <p:cNvPr id="3" name="Объект 2"/>
          <p:cNvSpPr>
            <a:spLocks noGrp="1"/>
          </p:cNvSpPr>
          <p:nvPr>
            <p:ph idx="1"/>
          </p:nvPr>
        </p:nvSpPr>
        <p:spPr/>
        <p:txBody>
          <a:bodyPr>
            <a:normAutofit fontScale="92500" lnSpcReduction="20000"/>
          </a:bodyPr>
          <a:lstStyle/>
          <a:p>
            <a:r>
              <a:rPr lang="ru-RU" dirty="0"/>
              <a:t> Орган опеки и попечительства в течение 10 дней со дня представления </a:t>
            </a:r>
            <a:r>
              <a:rPr lang="ru-RU" dirty="0" smtClean="0"/>
              <a:t>документов, на </a:t>
            </a:r>
            <a:r>
              <a:rPr lang="ru-RU" dirty="0"/>
              <a:t>основании указанных документов и акта обследования принимает решение о назначении опекуна (о возможности гражданина быть опекуном, которое является основанием для постановки его на учет в качестве гражданина, выразившего желание стать опекуном) либо решение об отказе в назначении опекуна (о невозможности гражданина быть опекуном) с указанием причин отказа.</a:t>
            </a:r>
          </a:p>
          <a:p>
            <a:endParaRPr lang="ru-RU" dirty="0"/>
          </a:p>
        </p:txBody>
      </p:sp>
    </p:spTree>
    <p:extLst>
      <p:ext uri="{BB962C8B-B14F-4D97-AF65-F5344CB8AC3E}">
        <p14:creationId xmlns:p14="http://schemas.microsoft.com/office/powerpoint/2010/main" val="38806391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268760"/>
            <a:ext cx="6777317" cy="4563869"/>
          </a:xfrm>
        </p:spPr>
        <p:txBody>
          <a:bodyPr>
            <a:normAutofit fontScale="70000" lnSpcReduction="20000"/>
          </a:bodyPr>
          <a:lstStyle/>
          <a:p>
            <a:r>
              <a:rPr lang="ru-RU" dirty="0"/>
              <a:t>На основании заявления об осуществлении опеки на возмездной основе орган опеки и попечительства принимает решение о назначении опекуна, исполняющего свои обязанности </a:t>
            </a:r>
            <a:r>
              <a:rPr lang="ru-RU" dirty="0" err="1"/>
              <a:t>возмездно</a:t>
            </a:r>
            <a:r>
              <a:rPr lang="ru-RU" dirty="0"/>
              <a:t>, и заключает договор об осуществлении опеки в порядке, установленном Правилами заключения договора об осуществлении опеки или попечительства в отношении несовершеннолетнего </a:t>
            </a:r>
            <a:r>
              <a:rPr lang="ru-RU" dirty="0" smtClean="0"/>
              <a:t>подопечного</a:t>
            </a:r>
          </a:p>
          <a:p>
            <a:r>
              <a:rPr lang="ru-RU" dirty="0"/>
              <a:t>Решение органа опеки и попечительства о назначении опекуна или об отказе в назначении опекуна оформляется в форме акта, предусмотренного законодательством соответствующего субъекта Российской Федерации, а о возможности или о невозможности гражданина быть опекуном - в форме заключения.</a:t>
            </a:r>
          </a:p>
          <a:p>
            <a:r>
              <a:rPr lang="ru-RU" dirty="0"/>
              <a:t>Акт о назначении опекуна или об отказе в назначении опекуна либо заключение о возможности или о невозможности гражданина быть опекуном направляется (вручается) органом опеки и попечительства заявителю в течение 3 дней со дня его подписания.</a:t>
            </a:r>
          </a:p>
          <a:p>
            <a:endParaRPr lang="ru-RU" dirty="0"/>
          </a:p>
          <a:p>
            <a:endParaRPr lang="ru-RU" dirty="0"/>
          </a:p>
        </p:txBody>
      </p:sp>
    </p:spTree>
    <p:extLst>
      <p:ext uri="{BB962C8B-B14F-4D97-AF65-F5344CB8AC3E}">
        <p14:creationId xmlns:p14="http://schemas.microsoft.com/office/powerpoint/2010/main" val="1148859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Права и обязанности гражданина</a:t>
            </a:r>
            <a:endParaRPr lang="ru-RU" dirty="0"/>
          </a:p>
        </p:txBody>
      </p:sp>
      <p:sp>
        <p:nvSpPr>
          <p:cNvPr id="3" name="Объект 2"/>
          <p:cNvSpPr>
            <a:spLocks noGrp="1"/>
          </p:cNvSpPr>
          <p:nvPr>
            <p:ph idx="1"/>
          </p:nvPr>
        </p:nvSpPr>
        <p:spPr/>
        <p:txBody>
          <a:bodyPr>
            <a:normAutofit fontScale="55000" lnSpcReduction="20000"/>
          </a:bodyPr>
          <a:lstStyle/>
          <a:p>
            <a:pPr marL="68580" indent="0">
              <a:buNone/>
            </a:pPr>
            <a:r>
              <a:rPr lang="ru-RU" dirty="0"/>
              <a:t>Гражданин, выразивший желание стать опекуном и имеющий заключение о возможности быть опекуном, имеет право:</a:t>
            </a:r>
          </a:p>
          <a:p>
            <a:r>
              <a:rPr lang="ru-RU" dirty="0"/>
              <a:t>а) получить подробную информацию о ребенке и сведения о наличии у него родственников;</a:t>
            </a:r>
          </a:p>
          <a:p>
            <a:r>
              <a:rPr lang="ru-RU" dirty="0"/>
              <a:t>б) обратиться в медицинскую организацию для проведения независимого медицинского освидетельствования ребенка, передаваемого под опеку, с участием представителя учреждения, в котором находится ребенок, в порядке, утверждаемом Министерством образования и науки Российской Федерации и Министерством здравоохранения Российской Федерации.</a:t>
            </a:r>
          </a:p>
          <a:p>
            <a:pPr marL="68580" indent="0">
              <a:buNone/>
            </a:pPr>
            <a:r>
              <a:rPr lang="ru-RU" dirty="0"/>
              <a:t> </a:t>
            </a:r>
            <a:endParaRPr lang="ru-RU" dirty="0" smtClean="0"/>
          </a:p>
          <a:p>
            <a:pPr marL="68580" indent="0">
              <a:buNone/>
            </a:pPr>
            <a:r>
              <a:rPr lang="ru-RU" dirty="0" smtClean="0"/>
              <a:t>Гражданин</a:t>
            </a:r>
            <a:r>
              <a:rPr lang="ru-RU" dirty="0"/>
              <a:t>, выразивший желание стать опекуном, обязан лично:</a:t>
            </a:r>
          </a:p>
          <a:p>
            <a:r>
              <a:rPr lang="ru-RU" dirty="0"/>
              <a:t>а) познакомиться с ребенком и установить с ним контакт;</a:t>
            </a:r>
          </a:p>
          <a:p>
            <a:r>
              <a:rPr lang="ru-RU" dirty="0"/>
              <a:t>б) ознакомиться с документами, хранящимися у органа опеки и попечительства в личном деле ребенка;</a:t>
            </a:r>
          </a:p>
          <a:p>
            <a:r>
              <a:rPr lang="ru-RU" dirty="0"/>
              <a:t>в) подтвердить в письменной форме факт ознакомления с медицинским заключением о состоянии здоровья ребенка.</a:t>
            </a:r>
          </a:p>
          <a:p>
            <a:endParaRPr lang="ru-RU" dirty="0"/>
          </a:p>
        </p:txBody>
      </p:sp>
    </p:spTree>
    <p:extLst>
      <p:ext uri="{BB962C8B-B14F-4D97-AF65-F5344CB8AC3E}">
        <p14:creationId xmlns:p14="http://schemas.microsoft.com/office/powerpoint/2010/main" val="3483856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Заключение органа опеки и попечительства</a:t>
            </a:r>
            <a:endParaRPr lang="ru-RU" dirty="0"/>
          </a:p>
        </p:txBody>
      </p:sp>
      <p:sp>
        <p:nvSpPr>
          <p:cNvPr id="3" name="Объект 2"/>
          <p:cNvSpPr>
            <a:spLocks noGrp="1"/>
          </p:cNvSpPr>
          <p:nvPr>
            <p:ph idx="1"/>
          </p:nvPr>
        </p:nvSpPr>
        <p:spPr/>
        <p:txBody>
          <a:bodyPr>
            <a:normAutofit fontScale="92500" lnSpcReduction="10000"/>
          </a:bodyPr>
          <a:lstStyle/>
          <a:p>
            <a:r>
              <a:rPr lang="ru-RU" dirty="0"/>
              <a:t>Заключение о возможности гражданина быть опекуном </a:t>
            </a:r>
            <a:r>
              <a:rPr lang="ru-RU" b="1" dirty="0"/>
              <a:t>действительно в течение 2 лет со дня его выдачи</a:t>
            </a:r>
            <a:r>
              <a:rPr lang="ru-RU" dirty="0"/>
              <a:t> и является основанием для обращения гражданина, выразившего желание стать опекуном, в установленном законом порядке в орган опеки и попечительства по месту своего жительства, в другой орган опеки и попечительства по своему выбору или в государственный банк данных о детях, оставшихся без попечения родителей.</a:t>
            </a:r>
          </a:p>
          <a:p>
            <a:endParaRPr lang="ru-RU" dirty="0"/>
          </a:p>
        </p:txBody>
      </p:sp>
    </p:spTree>
    <p:extLst>
      <p:ext uri="{BB962C8B-B14F-4D97-AF65-F5344CB8AC3E}">
        <p14:creationId xmlns:p14="http://schemas.microsoft.com/office/powerpoint/2010/main" val="3237375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Приемная семья</a:t>
            </a:r>
            <a:endParaRPr lang="ru-RU" dirty="0"/>
          </a:p>
        </p:txBody>
      </p:sp>
      <p:sp>
        <p:nvSpPr>
          <p:cNvPr id="3" name="Текст 2"/>
          <p:cNvSpPr>
            <a:spLocks noGrp="1"/>
          </p:cNvSpPr>
          <p:nvPr>
            <p:ph type="body" idx="1"/>
          </p:nvPr>
        </p:nvSpPr>
        <p:spPr/>
        <p:txBody>
          <a:bodyPr/>
          <a:lstStyle/>
          <a:p>
            <a:r>
              <a:rPr lang="ru-RU" dirty="0" smtClean="0"/>
              <a:t>Особенности и порядок установления</a:t>
            </a:r>
            <a:endParaRPr lang="ru-RU" dirty="0"/>
          </a:p>
        </p:txBody>
      </p:sp>
    </p:spTree>
    <p:extLst>
      <p:ext uri="{BB962C8B-B14F-4D97-AF65-F5344CB8AC3E}">
        <p14:creationId xmlns:p14="http://schemas.microsoft.com/office/powerpoint/2010/main" val="2450131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Приемная семья</a:t>
            </a:r>
            <a:endParaRPr lang="ru-RU" dirty="0"/>
          </a:p>
        </p:txBody>
      </p:sp>
      <p:sp>
        <p:nvSpPr>
          <p:cNvPr id="3" name="Объект 2"/>
          <p:cNvSpPr>
            <a:spLocks noGrp="1"/>
          </p:cNvSpPr>
          <p:nvPr>
            <p:ph idx="1"/>
          </p:nvPr>
        </p:nvSpPr>
        <p:spPr/>
        <p:txBody>
          <a:bodyPr>
            <a:normAutofit fontScale="92500" lnSpcReduction="20000"/>
          </a:bodyPr>
          <a:lstStyle/>
          <a:p>
            <a:r>
              <a:rPr lang="ru-RU" dirty="0"/>
              <a:t>Приемной семьей признается опека или попечительство над ребенком или детьми, которые осуществляются по договору о приемной семье, заключаемому между органом опеки и попечительства и приемными родителями или приемным родителем, на срок, указанный в этом договоре.</a:t>
            </a:r>
          </a:p>
          <a:p>
            <a:r>
              <a:rPr lang="ru-RU" dirty="0"/>
              <a:t>К отношениям, возникающим из договора о приемной семье, применяются </a:t>
            </a:r>
            <a:r>
              <a:rPr lang="ru-RU" dirty="0" smtClean="0"/>
              <a:t>положения СК РФ об опеке и попечительстве.</a:t>
            </a:r>
            <a:endParaRPr lang="ru-RU" dirty="0"/>
          </a:p>
          <a:p>
            <a:endParaRPr lang="ru-RU" dirty="0"/>
          </a:p>
        </p:txBody>
      </p:sp>
    </p:spTree>
    <p:extLst>
      <p:ext uri="{BB962C8B-B14F-4D97-AF65-F5344CB8AC3E}">
        <p14:creationId xmlns:p14="http://schemas.microsoft.com/office/powerpoint/2010/main" val="16672409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Особенности</a:t>
            </a:r>
            <a:endParaRPr lang="ru-RU" dirty="0"/>
          </a:p>
        </p:txBody>
      </p:sp>
      <p:sp>
        <p:nvSpPr>
          <p:cNvPr id="3" name="Объект 2"/>
          <p:cNvSpPr>
            <a:spLocks noGrp="1"/>
          </p:cNvSpPr>
          <p:nvPr>
            <p:ph idx="1"/>
          </p:nvPr>
        </p:nvSpPr>
        <p:spPr/>
        <p:txBody>
          <a:bodyPr>
            <a:normAutofit/>
          </a:bodyPr>
          <a:lstStyle/>
          <a:p>
            <a:r>
              <a:rPr lang="ru-RU" dirty="0"/>
              <a:t>приемному родителю выплачивается заработная плата и засчитывается трудовой стаж, а за ребенком сохраняется право на все социальные выплаты и компенсации (алименты, пенсии и пр</a:t>
            </a:r>
            <a:r>
              <a:rPr lang="ru-RU" dirty="0" smtClean="0"/>
              <a:t>.).</a:t>
            </a:r>
          </a:p>
          <a:p>
            <a:r>
              <a:rPr lang="ru-RU" dirty="0" smtClean="0"/>
              <a:t>Количество </a:t>
            </a:r>
            <a:r>
              <a:rPr lang="ru-RU" dirty="0"/>
              <a:t>детей в приемной семье, включая родных и усыновленных детей, не превышает, как правило, 8 человек.</a:t>
            </a:r>
          </a:p>
          <a:p>
            <a:endParaRPr lang="ru-RU" dirty="0"/>
          </a:p>
        </p:txBody>
      </p:sp>
    </p:spTree>
    <p:extLst>
      <p:ext uri="{BB962C8B-B14F-4D97-AF65-F5344CB8AC3E}">
        <p14:creationId xmlns:p14="http://schemas.microsoft.com/office/powerpoint/2010/main" val="20500088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052736"/>
            <a:ext cx="6777317" cy="4779893"/>
          </a:xfrm>
        </p:spPr>
        <p:txBody>
          <a:bodyPr/>
          <a:lstStyle/>
          <a:p>
            <a:r>
              <a:rPr lang="ru-RU" dirty="0" smtClean="0"/>
              <a:t>У </a:t>
            </a:r>
            <a:r>
              <a:rPr lang="ru-RU" dirty="0"/>
              <a:t>ребенка сохраняется право на закрепленное жилье или гарантия его предоставления. </a:t>
            </a:r>
            <a:endParaRPr lang="ru-RU" dirty="0" smtClean="0"/>
          </a:p>
          <a:p>
            <a:r>
              <a:rPr lang="ru-RU" dirty="0"/>
              <a:t>Государство также как при опеке и попечительстве оказывает содействие в организации отдыха, лечения, обучения ребенка. </a:t>
            </a:r>
            <a:endParaRPr lang="ru-RU" dirty="0" smtClean="0"/>
          </a:p>
          <a:p>
            <a:r>
              <a:rPr lang="ru-RU" dirty="0" smtClean="0"/>
              <a:t>Оформление более простое, чем при усыновлении.</a:t>
            </a:r>
            <a:endParaRPr lang="ru-RU" dirty="0"/>
          </a:p>
        </p:txBody>
      </p:sp>
    </p:spTree>
    <p:extLst>
      <p:ext uri="{BB962C8B-B14F-4D97-AF65-F5344CB8AC3E}">
        <p14:creationId xmlns:p14="http://schemas.microsoft.com/office/powerpoint/2010/main" val="12899933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Сложности</a:t>
            </a:r>
            <a:endParaRPr lang="ru-RU" dirty="0"/>
          </a:p>
        </p:txBody>
      </p:sp>
      <p:sp>
        <p:nvSpPr>
          <p:cNvPr id="3" name="Объект 2"/>
          <p:cNvSpPr>
            <a:spLocks noGrp="1"/>
          </p:cNvSpPr>
          <p:nvPr>
            <p:ph idx="1"/>
          </p:nvPr>
        </p:nvSpPr>
        <p:spPr/>
        <p:txBody>
          <a:bodyPr>
            <a:normAutofit fontScale="92500"/>
          </a:bodyPr>
          <a:lstStyle/>
          <a:p>
            <a:r>
              <a:rPr lang="ru-RU" dirty="0" smtClean="0"/>
              <a:t> Такие же как при опеке:</a:t>
            </a:r>
          </a:p>
          <a:p>
            <a:pPr>
              <a:buFontTx/>
              <a:buChar char="-"/>
            </a:pPr>
            <a:r>
              <a:rPr lang="ru-RU" dirty="0" smtClean="0"/>
              <a:t>Не </a:t>
            </a:r>
            <a:r>
              <a:rPr lang="ru-RU" dirty="0"/>
              <a:t>соблюдается тайна усыновления (возможны контакты с кровными родственниками</a:t>
            </a:r>
            <a:r>
              <a:rPr lang="ru-RU" dirty="0" smtClean="0"/>
              <a:t>), </a:t>
            </a:r>
            <a:r>
              <a:rPr lang="ru-RU" dirty="0"/>
              <a:t>невозможно изменить дату и место рождения ребенка, его фамилию; </a:t>
            </a:r>
            <a:endParaRPr lang="ru-RU" dirty="0" smtClean="0"/>
          </a:p>
          <a:p>
            <a:pPr>
              <a:buFontTx/>
              <a:buChar char="-"/>
            </a:pPr>
            <a:r>
              <a:rPr lang="ru-RU" dirty="0"/>
              <a:t>Ребенка также могут изъять из приемной семьи для передачи его на усыновление</a:t>
            </a:r>
            <a:r>
              <a:rPr lang="ru-RU" dirty="0" smtClean="0"/>
              <a:t>.</a:t>
            </a:r>
          </a:p>
          <a:p>
            <a:pPr>
              <a:buFontTx/>
              <a:buChar char="-"/>
            </a:pPr>
            <a:r>
              <a:rPr lang="ru-RU" dirty="0" smtClean="0"/>
              <a:t>Подробная отчетность.</a:t>
            </a:r>
          </a:p>
          <a:p>
            <a:pPr marL="68580" indent="0">
              <a:buNone/>
            </a:pPr>
            <a:endParaRPr lang="ru-RU" dirty="0"/>
          </a:p>
        </p:txBody>
      </p:sp>
    </p:spTree>
    <p:extLst>
      <p:ext uri="{BB962C8B-B14F-4D97-AF65-F5344CB8AC3E}">
        <p14:creationId xmlns:p14="http://schemas.microsoft.com/office/powerpoint/2010/main" val="3468224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Порядок создания</a:t>
            </a:r>
            <a:endParaRPr lang="ru-RU" dirty="0"/>
          </a:p>
        </p:txBody>
      </p:sp>
      <p:sp>
        <p:nvSpPr>
          <p:cNvPr id="3" name="Объект 2"/>
          <p:cNvSpPr>
            <a:spLocks noGrp="1"/>
          </p:cNvSpPr>
          <p:nvPr>
            <p:ph idx="1"/>
          </p:nvPr>
        </p:nvSpPr>
        <p:spPr/>
        <p:txBody>
          <a:bodyPr>
            <a:normAutofit fontScale="77500" lnSpcReduction="20000"/>
          </a:bodyPr>
          <a:lstStyle/>
          <a:p>
            <a:r>
              <a:rPr lang="ru-RU" dirty="0"/>
              <a:t>Договор о приемной семье заключается в соответствии с Правилами заключения договора об осуществлении опеки или попечительства в отношении несовершеннолетнего подопечного, утвержденными Постановлением Правительства Российской Федерации от 18 мая 2009 г. N 423, и с учетом положений статьи 153.1 Семейного кодекса Российской Федерации</a:t>
            </a:r>
            <a:r>
              <a:rPr lang="ru-RU" dirty="0" smtClean="0"/>
              <a:t>.</a:t>
            </a:r>
          </a:p>
          <a:p>
            <a:r>
              <a:rPr lang="ru-RU" dirty="0" smtClean="0"/>
              <a:t>Формы установлены в Письме </a:t>
            </a:r>
            <a:r>
              <a:rPr lang="ru-RU" dirty="0" err="1"/>
              <a:t>Минобрнауки</a:t>
            </a:r>
            <a:r>
              <a:rPr lang="ru-RU" dirty="0"/>
              <a:t> РФ от 31.08.2010 N </a:t>
            </a:r>
            <a:r>
              <a:rPr lang="ru-RU" dirty="0" smtClean="0"/>
              <a:t>06-364 "О </a:t>
            </a:r>
            <a:r>
              <a:rPr lang="ru-RU" dirty="0"/>
              <a:t>применении законодательства по опеке и попечительству в отношении несовершеннолетних"</a:t>
            </a:r>
          </a:p>
          <a:p>
            <a:endParaRPr lang="ru-RU" dirty="0"/>
          </a:p>
          <a:p>
            <a:endParaRPr lang="ru-RU" dirty="0"/>
          </a:p>
        </p:txBody>
      </p:sp>
    </p:spTree>
    <p:extLst>
      <p:ext uri="{BB962C8B-B14F-4D97-AF65-F5344CB8AC3E}">
        <p14:creationId xmlns:p14="http://schemas.microsoft.com/office/powerpoint/2010/main" val="25733819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196752"/>
            <a:ext cx="6777317" cy="4635877"/>
          </a:xfrm>
        </p:spPr>
        <p:txBody>
          <a:bodyPr>
            <a:normAutofit/>
          </a:bodyPr>
          <a:lstStyle/>
          <a:p>
            <a:r>
              <a:rPr lang="ru-RU" dirty="0"/>
              <a:t>Основанием для заключения договора о приемной семье являются заявление лиц (лица) о передаче им на воспитание конкретного ребенка, которое представляется в орган опеки и попечительства по месту жительства (нахождения) ребенка, и акт органа опеки и попечительства о назначении указанных лиц (лица) опекунами или попечителями.</a:t>
            </a:r>
          </a:p>
          <a:p>
            <a:endParaRPr lang="ru-RU" dirty="0"/>
          </a:p>
        </p:txBody>
      </p:sp>
    </p:spTree>
    <p:extLst>
      <p:ext uri="{BB962C8B-B14F-4D97-AF65-F5344CB8AC3E}">
        <p14:creationId xmlns:p14="http://schemas.microsoft.com/office/powerpoint/2010/main" val="30293015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980728"/>
            <a:ext cx="6777317" cy="4851901"/>
          </a:xfrm>
        </p:spPr>
        <p:txBody>
          <a:bodyPr>
            <a:normAutofit fontScale="85000" lnSpcReduction="20000"/>
          </a:bodyPr>
          <a:lstStyle/>
          <a:p>
            <a:r>
              <a:rPr lang="ru-RU" dirty="0"/>
              <a:t>Размер вознаграждения, причитающегося приемным родителям, размер денежных средств на содержание каждого ребенка, а также меры социальной поддержки, предоставляемые приемной семье в зависимости от количества принятых на воспитание детей, определяются договором о приемной семье в соответствии с законами субъектов Российской Федерации.</a:t>
            </a:r>
          </a:p>
          <a:p>
            <a:endParaRPr lang="ru-RU" dirty="0"/>
          </a:p>
          <a:p>
            <a:r>
              <a:rPr lang="ru-RU" dirty="0"/>
              <a:t>Основанием для заключения договора о приемной семье являются заявление лиц (лица) о передаче им на воспитание конкретного ребенка, которое представляется в орган опеки и попечительства по месту жительства (нахождения) ребенка, и акт органа опеки и попечительства о назначении указанных лиц (лица) опекунами или попечителями.</a:t>
            </a:r>
          </a:p>
        </p:txBody>
      </p:sp>
    </p:spTree>
    <p:extLst>
      <p:ext uri="{BB962C8B-B14F-4D97-AF65-F5344CB8AC3E}">
        <p14:creationId xmlns:p14="http://schemas.microsoft.com/office/powerpoint/2010/main" val="16056894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124744"/>
            <a:ext cx="6777317" cy="4707885"/>
          </a:xfrm>
        </p:spPr>
        <p:txBody>
          <a:bodyPr>
            <a:normAutofit fontScale="70000" lnSpcReduction="20000"/>
          </a:bodyPr>
          <a:lstStyle/>
          <a:p>
            <a:r>
              <a:rPr lang="ru-RU" dirty="0"/>
              <a:t>Размер вознаграждения, причитающегося приемным родителям, размер денежных средств на содержание каждого ребенка, а также меры социальной поддержки, предоставляемые приемной семье в зависимости от количества принятых на воспитание детей, определяются договором о приемной семье в соответствии с законами субъектов Российской Федерации.</a:t>
            </a:r>
          </a:p>
          <a:p>
            <a:endParaRPr lang="ru-RU" dirty="0"/>
          </a:p>
          <a:p>
            <a:r>
              <a:rPr lang="ru-RU" dirty="0"/>
              <a:t>Договор о приемной семье прекращается по основаниям, предусмотренным гражданским законодательством для прекращения обязательств, а также в связи с прекращением опеки или попечительства.</a:t>
            </a:r>
          </a:p>
          <a:p>
            <a:endParaRPr lang="ru-RU" dirty="0"/>
          </a:p>
          <a:p>
            <a:r>
              <a:rPr lang="ru-RU" dirty="0"/>
              <a:t>Приемные родители вправе отказаться от исполнения договора о приемной семье при наличии уважительных причин (болезнь, изменение семейного или имущественного положения, отсутствие взаимопонимания с ребенком или детьми, наличие конфликтных отношений между детьми и другие).</a:t>
            </a:r>
          </a:p>
        </p:txBody>
      </p:sp>
    </p:spTree>
    <p:extLst>
      <p:ext uri="{BB962C8B-B14F-4D97-AF65-F5344CB8AC3E}">
        <p14:creationId xmlns:p14="http://schemas.microsoft.com/office/powerpoint/2010/main" val="28630336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Патронатная семья</a:t>
            </a:r>
            <a:endParaRPr lang="ru-RU" dirty="0"/>
          </a:p>
        </p:txBody>
      </p:sp>
      <p:sp>
        <p:nvSpPr>
          <p:cNvPr id="3" name="Текст 2"/>
          <p:cNvSpPr>
            <a:spLocks noGrp="1"/>
          </p:cNvSpPr>
          <p:nvPr>
            <p:ph type="body" idx="1"/>
          </p:nvPr>
        </p:nvSpPr>
        <p:spPr/>
        <p:txBody>
          <a:bodyPr/>
          <a:lstStyle/>
          <a:p>
            <a:r>
              <a:rPr lang="ru-RU" dirty="0" smtClean="0"/>
              <a:t>Особенности</a:t>
            </a:r>
            <a:endParaRPr lang="ru-RU" dirty="0"/>
          </a:p>
        </p:txBody>
      </p:sp>
    </p:spTree>
    <p:extLst>
      <p:ext uri="{BB962C8B-B14F-4D97-AF65-F5344CB8AC3E}">
        <p14:creationId xmlns:p14="http://schemas.microsoft.com/office/powerpoint/2010/main" val="17090021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Патронат (некоторые регионы России)</a:t>
            </a:r>
            <a:endParaRPr lang="ru-RU" dirty="0"/>
          </a:p>
        </p:txBody>
      </p:sp>
      <p:sp>
        <p:nvSpPr>
          <p:cNvPr id="3" name="Объект 2"/>
          <p:cNvSpPr>
            <a:spLocks noGrp="1"/>
          </p:cNvSpPr>
          <p:nvPr>
            <p:ph idx="1"/>
          </p:nvPr>
        </p:nvSpPr>
        <p:spPr/>
        <p:txBody>
          <a:bodyPr>
            <a:normAutofit fontScale="92500"/>
          </a:bodyPr>
          <a:lstStyle/>
          <a:p>
            <a:r>
              <a:rPr lang="ru-RU" dirty="0"/>
              <a:t>Патронатное воспитание, как и в случае с приемной семьей осуществляется на основании договора. На патронатное воспитание может быть передан любой ребенок, независимо от его социального статуса. При этом законным представителем ребенка является сторона договора, представляющая государство (орган опеки и попечительства или учреждение по патронату).</a:t>
            </a:r>
          </a:p>
        </p:txBody>
      </p:sp>
    </p:spTree>
    <p:extLst>
      <p:ext uri="{BB962C8B-B14F-4D97-AF65-F5344CB8AC3E}">
        <p14:creationId xmlns:p14="http://schemas.microsoft.com/office/powerpoint/2010/main" val="16992841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Особенности</a:t>
            </a:r>
            <a:endParaRPr lang="ru-RU" dirty="0"/>
          </a:p>
        </p:txBody>
      </p:sp>
      <p:sp>
        <p:nvSpPr>
          <p:cNvPr id="3" name="Объект 2"/>
          <p:cNvSpPr>
            <a:spLocks noGrp="1"/>
          </p:cNvSpPr>
          <p:nvPr>
            <p:ph idx="1"/>
          </p:nvPr>
        </p:nvSpPr>
        <p:spPr/>
        <p:txBody>
          <a:bodyPr>
            <a:normAutofit lnSpcReduction="10000"/>
          </a:bodyPr>
          <a:lstStyle/>
          <a:p>
            <a:r>
              <a:rPr lang="ru-RU" dirty="0"/>
              <a:t>Стороны в договоре, представляющие государство, организуют обучение, отдых и лечение патронируемого ребенка, оказывают помощь в воспитании, в решении сложных проблем</a:t>
            </a:r>
            <a:r>
              <a:rPr lang="ru-RU" dirty="0" smtClean="0"/>
              <a:t>.</a:t>
            </a:r>
          </a:p>
          <a:p>
            <a:r>
              <a:rPr lang="ru-RU" dirty="0"/>
              <a:t>За ребенка, находящегося на патронатном воспитании, патронатный воспитатель получает заработную плату.</a:t>
            </a:r>
          </a:p>
          <a:p>
            <a:endParaRPr lang="ru-RU" dirty="0"/>
          </a:p>
        </p:txBody>
      </p:sp>
    </p:spTree>
    <p:extLst>
      <p:ext uri="{BB962C8B-B14F-4D97-AF65-F5344CB8AC3E}">
        <p14:creationId xmlns:p14="http://schemas.microsoft.com/office/powerpoint/2010/main" val="19061255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052736"/>
            <a:ext cx="6777317" cy="4779893"/>
          </a:xfrm>
        </p:spPr>
        <p:txBody>
          <a:bodyPr>
            <a:normAutofit lnSpcReduction="10000"/>
          </a:bodyPr>
          <a:lstStyle/>
          <a:p>
            <a:r>
              <a:rPr lang="ru-RU" dirty="0" smtClean="0"/>
              <a:t>На </a:t>
            </a:r>
            <a:r>
              <a:rPr lang="ru-RU" dirty="0"/>
              <a:t>ребенка, помещенного на патронатное воспитание в семью патронатного воспитателя, выделяются денежные средства на питание, одежду, обувь, мягкий инвентарь, приобретение предметов хозяйственного обихода, учебных пособий, игрушек, на культмассовые мероприятия, которые перечисляются на личные счета патронатным воспитателям в размерах по установленным нормативам в соответствии с договором о патронатном воспитании.</a:t>
            </a:r>
          </a:p>
        </p:txBody>
      </p:sp>
    </p:spTree>
    <p:extLst>
      <p:ext uri="{BB962C8B-B14F-4D97-AF65-F5344CB8AC3E}">
        <p14:creationId xmlns:p14="http://schemas.microsoft.com/office/powerpoint/2010/main" val="19897728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Сложности</a:t>
            </a:r>
            <a:endParaRPr lang="ru-RU" dirty="0"/>
          </a:p>
        </p:txBody>
      </p:sp>
      <p:sp>
        <p:nvSpPr>
          <p:cNvPr id="3" name="Объект 2"/>
          <p:cNvSpPr>
            <a:spLocks noGrp="1"/>
          </p:cNvSpPr>
          <p:nvPr>
            <p:ph idx="1"/>
          </p:nvPr>
        </p:nvSpPr>
        <p:spPr/>
        <p:txBody>
          <a:bodyPr/>
          <a:lstStyle/>
          <a:p>
            <a:r>
              <a:rPr lang="ru-RU" dirty="0" smtClean="0"/>
              <a:t>Работа </a:t>
            </a:r>
            <a:r>
              <a:rPr lang="ru-RU" dirty="0"/>
              <a:t>с ребенком ведется по планам, устанавливаемым учреждением по патронату, а сам ребенок может быть изъят из семьи воспитателя по решению сторон договора</a:t>
            </a:r>
            <a:r>
              <a:rPr lang="ru-RU" dirty="0" smtClean="0"/>
              <a:t>.</a:t>
            </a:r>
          </a:p>
          <a:p>
            <a:r>
              <a:rPr lang="ru-RU" dirty="0"/>
              <a:t>Контакты с родителями и родственниками ребёнка, как правило, обязательны и их регламент определяется по согласованию сторон.</a:t>
            </a:r>
          </a:p>
        </p:txBody>
      </p:sp>
    </p:spTree>
    <p:extLst>
      <p:ext uri="{BB962C8B-B14F-4D97-AF65-F5344CB8AC3E}">
        <p14:creationId xmlns:p14="http://schemas.microsoft.com/office/powerpoint/2010/main" val="37867616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196752"/>
            <a:ext cx="6777317" cy="4635877"/>
          </a:xfrm>
        </p:spPr>
        <p:txBody>
          <a:bodyPr>
            <a:normAutofit/>
          </a:bodyPr>
          <a:lstStyle/>
          <a:p>
            <a:r>
              <a:rPr lang="ru-RU" dirty="0"/>
              <a:t>От патронатного воспитателя требуется ежемесячный отчет о работе, проведенной с  ребенком, а также  ежеквартальный отчет об израсходованных средствах, выделенных на содержание ребенка и не реже двух раз в год составляется акт обследования условий жизни и воспитания лица, переданного на патронатное воспитание.</a:t>
            </a:r>
          </a:p>
        </p:txBody>
      </p:sp>
    </p:spTree>
    <p:extLst>
      <p:ext uri="{BB962C8B-B14F-4D97-AF65-F5344CB8AC3E}">
        <p14:creationId xmlns:p14="http://schemas.microsoft.com/office/powerpoint/2010/main" val="11444577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Порядок установления</a:t>
            </a:r>
            <a:endParaRPr lang="ru-RU" dirty="0"/>
          </a:p>
        </p:txBody>
      </p:sp>
      <p:sp>
        <p:nvSpPr>
          <p:cNvPr id="3" name="Объект 2"/>
          <p:cNvSpPr>
            <a:spLocks noGrp="1"/>
          </p:cNvSpPr>
          <p:nvPr>
            <p:ph idx="1"/>
          </p:nvPr>
        </p:nvSpPr>
        <p:spPr/>
        <p:txBody>
          <a:bodyPr/>
          <a:lstStyle/>
          <a:p>
            <a:r>
              <a:rPr lang="ru-RU" dirty="0" smtClean="0"/>
              <a:t>В соответствии с региональным законодательством</a:t>
            </a:r>
            <a:endParaRPr lang="ru-RU" dirty="0"/>
          </a:p>
        </p:txBody>
      </p:sp>
    </p:spTree>
    <p:extLst>
      <p:ext uri="{BB962C8B-B14F-4D97-AF65-F5344CB8AC3E}">
        <p14:creationId xmlns:p14="http://schemas.microsoft.com/office/powerpoint/2010/main" val="19754094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Государственный банк данных о детях-сиротах</a:t>
            </a:r>
            <a:endParaRPr lang="ru-RU" dirty="0"/>
          </a:p>
        </p:txBody>
      </p:sp>
      <p:sp>
        <p:nvSpPr>
          <p:cNvPr id="3" name="Объект 2"/>
          <p:cNvSpPr>
            <a:spLocks noGrp="1"/>
          </p:cNvSpPr>
          <p:nvPr>
            <p:ph idx="1"/>
          </p:nvPr>
        </p:nvSpPr>
        <p:spPr/>
        <p:txBody>
          <a:bodyPr/>
          <a:lstStyle/>
          <a:p>
            <a:endParaRPr lang="ru-RU" dirty="0" smtClean="0"/>
          </a:p>
          <a:p>
            <a:r>
              <a:rPr lang="en-US" sz="4000" dirty="0" smtClean="0">
                <a:solidFill>
                  <a:srgbClr val="0070C0"/>
                </a:solidFill>
                <a:hlinkClick r:id="rId2"/>
              </a:rPr>
              <a:t>http</a:t>
            </a:r>
            <a:r>
              <a:rPr lang="en-US" sz="4000" dirty="0">
                <a:solidFill>
                  <a:srgbClr val="0070C0"/>
                </a:solidFill>
                <a:hlinkClick r:id="rId2"/>
              </a:rPr>
              <a:t>://www.usynovite.ru</a:t>
            </a:r>
            <a:r>
              <a:rPr lang="en-US" sz="4000" dirty="0" smtClean="0">
                <a:solidFill>
                  <a:srgbClr val="0070C0"/>
                </a:solidFill>
                <a:hlinkClick r:id="rId2"/>
              </a:rPr>
              <a:t>/</a:t>
            </a:r>
            <a:endParaRPr lang="ru-RU" sz="4000" dirty="0" smtClean="0">
              <a:solidFill>
                <a:srgbClr val="0070C0"/>
              </a:solidFill>
            </a:endParaRPr>
          </a:p>
          <a:p>
            <a:endParaRPr lang="ru-RU" sz="4000" dirty="0"/>
          </a:p>
        </p:txBody>
      </p:sp>
    </p:spTree>
    <p:extLst>
      <p:ext uri="{BB962C8B-B14F-4D97-AF65-F5344CB8AC3E}">
        <p14:creationId xmlns:p14="http://schemas.microsoft.com/office/powerpoint/2010/main" val="33407014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304</TotalTime>
  <Words>5015</Words>
  <Application>Microsoft Office PowerPoint</Application>
  <PresentationFormat>Экран (4:3)</PresentationFormat>
  <Paragraphs>246</Paragraphs>
  <Slides>62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62</vt:i4>
      </vt:variant>
    </vt:vector>
  </HeadingPairs>
  <TitlesOfParts>
    <vt:vector size="63" baseType="lpstr">
      <vt:lpstr>Остин</vt:lpstr>
      <vt:lpstr>Семейное устройство детей</vt:lpstr>
      <vt:lpstr>Нормативно-правовые акты</vt:lpstr>
      <vt:lpstr>Устройство детей</vt:lpstr>
      <vt:lpstr>Что важно знать при устройстве ребенка, воспитанного в Православии</vt:lpstr>
      <vt:lpstr>Усыновление</vt:lpstr>
      <vt:lpstr>Усыновление</vt:lpstr>
      <vt:lpstr>Особенности</vt:lpstr>
      <vt:lpstr>Презентация PowerPoint</vt:lpstr>
      <vt:lpstr>Сложности</vt:lpstr>
      <vt:lpstr>Презентация PowerPoint</vt:lpstr>
      <vt:lpstr>Как устанавливается усыновление</vt:lpstr>
      <vt:lpstr>Презентация PowerPoint</vt:lpstr>
      <vt:lpstr>Каких детей возможно усыновить</vt:lpstr>
      <vt:lpstr>Особенность согласия родителей</vt:lpstr>
      <vt:lpstr>Кто может быть усыновителем</vt:lpstr>
      <vt:lpstr>Подача заявления в орган опеки и попечительства</vt:lpstr>
      <vt:lpstr>Презентация PowerPoint</vt:lpstr>
      <vt:lpstr>Обследование условий жизни</vt:lpstr>
      <vt:lpstr>Презентация PowerPoint</vt:lpstr>
      <vt:lpstr>Права и обязанности кандидатов</vt:lpstr>
      <vt:lpstr>Права и обязанности усыновителей</vt:lpstr>
      <vt:lpstr>Поиск ребенка</vt:lpstr>
      <vt:lpstr>Презентация PowerPoint</vt:lpstr>
      <vt:lpstr>Судебное установление усыновления</vt:lpstr>
      <vt:lpstr>Содержание заявления об усыновлении</vt:lpstr>
      <vt:lpstr>Документы, прилагаемые к заявлению об усыновлении</vt:lpstr>
      <vt:lpstr>Подготовка дела об усыновлении к судебному разбирательству</vt:lpstr>
      <vt:lpstr> Рассмотрение заявления об усыновлении</vt:lpstr>
      <vt:lpstr>Решение суда по заявлению об усыновлении</vt:lpstr>
      <vt:lpstr>Опека и попечительство</vt:lpstr>
      <vt:lpstr>Опека</vt:lpstr>
      <vt:lpstr>Попечительство</vt:lpstr>
      <vt:lpstr>Особенности</vt:lpstr>
      <vt:lpstr>Презентация PowerPoint</vt:lpstr>
      <vt:lpstr>Презентация PowerPoint</vt:lpstr>
      <vt:lpstr>Сложности</vt:lpstr>
      <vt:lpstr>Презентация PowerPoint</vt:lpstr>
      <vt:lpstr>Подбор и подготовка опекунов</vt:lpstr>
      <vt:lpstr>Необходимые документы</vt:lpstr>
      <vt:lpstr>Обследование условий жизни</vt:lpstr>
      <vt:lpstr>Презентация PowerPoint</vt:lpstr>
      <vt:lpstr>Принятие решения</vt:lpstr>
      <vt:lpstr>Презентация PowerPoint</vt:lpstr>
      <vt:lpstr>Права и обязанности гражданина</vt:lpstr>
      <vt:lpstr>Заключение органа опеки и попечительства</vt:lpstr>
      <vt:lpstr>Приемная семья</vt:lpstr>
      <vt:lpstr>Приемная семья</vt:lpstr>
      <vt:lpstr>Особенности</vt:lpstr>
      <vt:lpstr>Презентация PowerPoint</vt:lpstr>
      <vt:lpstr>Сложности</vt:lpstr>
      <vt:lpstr>Порядок создания</vt:lpstr>
      <vt:lpstr>Презентация PowerPoint</vt:lpstr>
      <vt:lpstr>Презентация PowerPoint</vt:lpstr>
      <vt:lpstr>Презентация PowerPoint</vt:lpstr>
      <vt:lpstr>Патронатная семья</vt:lpstr>
      <vt:lpstr>Патронат (некоторые регионы России)</vt:lpstr>
      <vt:lpstr>Особенности</vt:lpstr>
      <vt:lpstr>Презентация PowerPoint</vt:lpstr>
      <vt:lpstr>Сложности</vt:lpstr>
      <vt:lpstr>Презентация PowerPoint</vt:lpstr>
      <vt:lpstr>Порядок установления</vt:lpstr>
      <vt:lpstr>Государственный банк данных о детях-сиротах</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Семейное устройство детей</dc:title>
  <dc:creator>NStarinova</dc:creator>
  <cp:lastModifiedBy>NStarinova</cp:lastModifiedBy>
  <cp:revision>13</cp:revision>
  <cp:lastPrinted>2014-11-05T11:01:48Z</cp:lastPrinted>
  <dcterms:created xsi:type="dcterms:W3CDTF">2014-10-27T12:11:34Z</dcterms:created>
  <dcterms:modified xsi:type="dcterms:W3CDTF">2014-11-05T11:37:07Z</dcterms:modified>
</cp:coreProperties>
</file>