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7" r:id="rId2"/>
    <p:sldId id="303" r:id="rId3"/>
    <p:sldId id="302" r:id="rId4"/>
    <p:sldId id="308" r:id="rId5"/>
    <p:sldId id="310" r:id="rId6"/>
    <p:sldId id="309" r:id="rId7"/>
    <p:sldId id="313" r:id="rId8"/>
    <p:sldId id="311" r:id="rId9"/>
    <p:sldId id="312" r:id="rId10"/>
    <p:sldId id="314" r:id="rId11"/>
    <p:sldId id="315" r:id="rId12"/>
    <p:sldId id="298" r:id="rId13"/>
    <p:sldId id="300" r:id="rId14"/>
    <p:sldId id="306" r:id="rId15"/>
    <p:sldId id="296" r:id="rId16"/>
    <p:sldId id="307" r:id="rId17"/>
    <p:sldId id="286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0000"/>
    <a:srgbClr val="C4DFE2"/>
    <a:srgbClr val="5C0000"/>
    <a:srgbClr val="0611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6513" autoAdjust="0"/>
  </p:normalViewPr>
  <p:slideViewPr>
    <p:cSldViewPr>
      <p:cViewPr varScale="1">
        <p:scale>
          <a:sx n="71" d="100"/>
          <a:sy n="71" d="100"/>
        </p:scale>
        <p:origin x="-1344" y="-96"/>
      </p:cViewPr>
      <p:guideLst>
        <p:guide orient="horz" pos="2160"/>
        <p:guide pos="2880"/>
        <p:guide pos="336"/>
        <p:guide pos="864"/>
        <p:guide pos="384"/>
        <p:guide pos="1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rgbClr val="E9EDF4"/>
        </a:solidFill>
        <a:ln w="3175">
          <a:solidFill>
            <a:srgbClr val="808080"/>
          </a:solidFill>
          <a:prstDash val="solid"/>
        </a:ln>
      </c:spPr>
    </c:floor>
    <c:sideWall>
      <c:thickness val="0"/>
      <c:spPr>
        <a:solidFill>
          <a:srgbClr val="E9EDF4"/>
        </a:solidFill>
        <a:ln w="25400">
          <a:noFill/>
        </a:ln>
      </c:spPr>
    </c:sideWall>
    <c:backWall>
      <c:thickness val="0"/>
      <c:spPr>
        <a:solidFill>
          <a:srgbClr val="E9EDF4"/>
        </a:solidFill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01632643141829"/>
          <c:y val="4.1075406722667199E-2"/>
          <c:w val="0.83713218139399204"/>
          <c:h val="0.8019704402597660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</c:v>
                </c:pt>
              </c:strCache>
            </c:strRef>
          </c:tx>
          <c:spPr>
            <a:solidFill>
              <a:srgbClr val="4F81BD"/>
            </a:solidFill>
            <a:ln w="3176">
              <a:solidFill>
                <a:srgbClr val="333399"/>
              </a:solidFill>
              <a:prstDash val="solid"/>
            </a:ln>
          </c:spPr>
          <c:invertIfNegative val="0"/>
          <c:cat>
            <c:numRef>
              <c:f>Лист1!$A$2:$A$20</c:f>
              <c:numCache>
                <c:formatCode>General</c:formatCode>
                <c:ptCount val="19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</c:numCache>
            </c:numRef>
          </c:cat>
          <c:val>
            <c:numRef>
              <c:f>Лист1!$B$2:$B$20</c:f>
              <c:numCache>
                <c:formatCode>General</c:formatCode>
                <c:ptCount val="19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0</c:v>
                </c:pt>
                <c:pt idx="8">
                  <c:v>2</c:v>
                </c:pt>
                <c:pt idx="9">
                  <c:v>4</c:v>
                </c:pt>
                <c:pt idx="10">
                  <c:v>2</c:v>
                </c:pt>
                <c:pt idx="11">
                  <c:v>3</c:v>
                </c:pt>
                <c:pt idx="12">
                  <c:v>4</c:v>
                </c:pt>
                <c:pt idx="13">
                  <c:v>10</c:v>
                </c:pt>
                <c:pt idx="14">
                  <c:v>6</c:v>
                </c:pt>
                <c:pt idx="15">
                  <c:v>5</c:v>
                </c:pt>
                <c:pt idx="16">
                  <c:v>4</c:v>
                </c:pt>
                <c:pt idx="17">
                  <c:v>4</c:v>
                </c:pt>
                <c:pt idx="18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3104128"/>
        <c:axId val="74877568"/>
        <c:axId val="0"/>
      </c:bar3DChart>
      <c:catAx>
        <c:axId val="63104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6">
            <a:solidFill>
              <a:srgbClr val="808080"/>
            </a:solidFill>
            <a:prstDash val="solid"/>
          </a:ln>
        </c:spPr>
        <c:txPr>
          <a:bodyPr/>
          <a:lstStyle/>
          <a:p>
            <a:pPr>
              <a:defRPr sz="1401"/>
            </a:pPr>
            <a:endParaRPr lang="ru-RU"/>
          </a:p>
        </c:txPr>
        <c:crossAx val="74877568"/>
        <c:crosses val="autoZero"/>
        <c:auto val="1"/>
        <c:lblAlgn val="ctr"/>
        <c:lblOffset val="100"/>
        <c:noMultiLvlLbl val="0"/>
      </c:catAx>
      <c:valAx>
        <c:axId val="74877568"/>
        <c:scaling>
          <c:orientation val="minMax"/>
        </c:scaling>
        <c:delete val="0"/>
        <c:axPos val="l"/>
        <c:majorGridlines>
          <c:spPr>
            <a:ln w="3176">
              <a:solidFill>
                <a:srgbClr val="80808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6">
            <a:solidFill>
              <a:srgbClr val="808080"/>
            </a:solidFill>
            <a:prstDash val="solid"/>
          </a:ln>
        </c:spPr>
        <c:txPr>
          <a:bodyPr/>
          <a:lstStyle/>
          <a:p>
            <a:pPr>
              <a:defRPr sz="1401"/>
            </a:pPr>
            <a:endParaRPr lang="ru-RU"/>
          </a:p>
        </c:txPr>
        <c:crossAx val="63104128"/>
        <c:crosses val="autoZero"/>
        <c:crossBetween val="between"/>
      </c:valAx>
      <c:spPr>
        <a:noFill/>
        <a:ln w="25410">
          <a:noFill/>
        </a:ln>
      </c:spPr>
    </c:plotArea>
    <c:legend>
      <c:legendPos val="r"/>
      <c:layout>
        <c:manualLayout>
          <c:xMode val="edge"/>
          <c:yMode val="edge"/>
          <c:x val="0.92006033182503799"/>
          <c:y val="0.47058823529411797"/>
          <c:w val="6.9381598793363503E-2"/>
          <c:h val="5.5727554179566603E-2"/>
        </c:manualLayout>
      </c:layout>
      <c:overlay val="0"/>
      <c:spPr>
        <a:noFill/>
        <a:ln w="25410">
          <a:noFill/>
        </a:ln>
      </c:spPr>
    </c:legend>
    <c:plotVisOnly val="1"/>
    <c:dispBlanksAs val="gap"/>
    <c:showDLblsOverMax val="0"/>
  </c:chart>
  <c:spPr>
    <a:gradFill rotWithShape="0">
      <a:gsLst>
        <a:gs pos="0">
          <a:srgbClr val="7E8B8F"/>
        </a:gs>
        <a:gs pos="50000">
          <a:srgbClr val="B6C9CE"/>
        </a:gs>
        <a:gs pos="100000">
          <a:srgbClr val="D9EFF5"/>
        </a:gs>
      </a:gsLst>
      <a:path path="rect">
        <a:fillToRect l="50000" t="50000" r="50000" b="50000"/>
      </a:path>
    </a:gradFill>
    <a:ln w="3176">
      <a:solidFill>
        <a:srgbClr val="808080"/>
      </a:solidFill>
      <a:prstDash val="solid"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1" name="Скругленный прямоугольник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D0C39DF-8C86-4ED6-BA85-303D838728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49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24C23-1B86-4CB7-BE70-B6D1A206FE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945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B2C65-E5C9-4974-9BF7-02C255293D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750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AA71D-A7C8-40C9-A909-1416C23CD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153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3A35D94-24B4-433D-A747-10D9EE600D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800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774A4-88B6-472E-B408-AC0193F833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587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9C76-3C06-4642-A350-3616362628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657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40E64-05C0-4F6B-B6C3-DC42E4EE9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15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2424D-047F-4482-A4F1-FBCC984FB2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29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CA2E9-E7E1-47CD-8298-B92F24953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4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D97D4-CBAC-461A-A95E-4346681DB1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742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9A4D9-8DF9-49A9-AE51-6D2FD7EEC9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19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39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4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390383D-51AE-4ED8-A049-476E3B750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0" r:id="rId2"/>
    <p:sldLayoutId id="2147483801" r:id="rId3"/>
    <p:sldLayoutId id="2147483802" r:id="rId4"/>
    <p:sldLayoutId id="2147483809" r:id="rId5"/>
    <p:sldLayoutId id="2147483810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1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4"/>
          <p:cNvSpPr txBox="1">
            <a:spLocks noChangeArrowheads="1"/>
          </p:cNvSpPr>
          <p:nvPr/>
        </p:nvSpPr>
        <p:spPr bwMode="auto">
          <a:xfrm>
            <a:off x="3962400" y="6373813"/>
            <a:ext cx="1219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4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Москва  2014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5929313"/>
            <a:ext cx="83820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i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Отдел по церковной благотворительности и социальному служению РПЦ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" y="914400"/>
            <a:ext cx="8915400" cy="200054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4400" dirty="0">
                <a:solidFill>
                  <a:srgbClr val="6C0000"/>
                </a:solidFill>
                <a:latin typeface="+mn-lt"/>
              </a:rPr>
              <a:t>КООРДИНАЦИОННЫЙ ЦЕНТР</a:t>
            </a:r>
          </a:p>
          <a:p>
            <a:pPr>
              <a:defRPr/>
            </a:pPr>
            <a:r>
              <a:rPr lang="ru-RU" sz="4000" dirty="0">
                <a:solidFill>
                  <a:srgbClr val="6C0000"/>
                </a:solidFill>
                <a:latin typeface="+mn-lt"/>
              </a:rPr>
              <a:t>по противодействию </a:t>
            </a:r>
          </a:p>
          <a:p>
            <a:pPr>
              <a:defRPr/>
            </a:pPr>
            <a:r>
              <a:rPr lang="ru-RU" sz="4000" dirty="0">
                <a:solidFill>
                  <a:srgbClr val="6C0000"/>
                </a:solidFill>
                <a:latin typeface="+mn-lt"/>
              </a:rPr>
              <a:t>наркомании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828800" y="3962400"/>
            <a:ext cx="7207827" cy="1371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sz="2400" dirty="0" smtClean="0">
                <a:solidFill>
                  <a:srgbClr val="FFFF00"/>
                </a:solidFill>
              </a:rPr>
              <a:t>Благотворительная деятельность</a:t>
            </a:r>
            <a:r>
              <a:rPr lang="ru-RU" sz="2400" dirty="0">
                <a:solidFill>
                  <a:srgbClr val="FFFF00"/>
                </a:solidFill>
              </a:rPr>
              <a:t/>
            </a:r>
            <a:br>
              <a:rPr lang="ru-RU" sz="2400" dirty="0">
                <a:solidFill>
                  <a:srgbClr val="FFFF00"/>
                </a:solidFill>
              </a:rPr>
            </a:br>
            <a:r>
              <a:rPr lang="ru-RU" sz="2400" dirty="0">
                <a:solidFill>
                  <a:srgbClr val="FFFF00"/>
                </a:solidFill>
              </a:rPr>
              <a:t>Русской Православной Церкви </a:t>
            </a:r>
            <a:r>
              <a:rPr lang="ru-RU" sz="2400" dirty="0" smtClean="0">
                <a:solidFill>
                  <a:srgbClr val="FFFF00"/>
                </a:solidFill>
              </a:rPr>
              <a:t>по </a:t>
            </a:r>
            <a:r>
              <a:rPr lang="ru-RU" sz="2400" dirty="0">
                <a:solidFill>
                  <a:srgbClr val="FFFF00"/>
                </a:solidFill>
              </a:rPr>
              <a:t>помощи наркозависимым гражданам </a:t>
            </a:r>
            <a:endParaRPr lang="ru-RU" sz="2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0" name="TextBox 3"/>
          <p:cNvSpPr txBox="1">
            <a:spLocks noChangeArrowheads="1"/>
          </p:cNvSpPr>
          <p:nvPr/>
        </p:nvSpPr>
        <p:spPr bwMode="auto">
          <a:xfrm>
            <a:off x="914400" y="1981200"/>
            <a:ext cx="75596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ряде епархий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РПЦ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созданы отделы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 противодействию наркомании</a:t>
            </a:r>
          </a:p>
        </p:txBody>
      </p:sp>
      <p:sp>
        <p:nvSpPr>
          <p:cNvPr id="17421" name="TextBox 4"/>
          <p:cNvSpPr txBox="1">
            <a:spLocks noChangeArrowheads="1"/>
          </p:cNvSpPr>
          <p:nvPr/>
        </p:nvSpPr>
        <p:spPr bwMode="auto">
          <a:xfrm>
            <a:off x="914400" y="3886200"/>
            <a:ext cx="775568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Некоторыми РЦ открыты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кабинеты первичного приема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наркозависимых в городах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5893" y="2971800"/>
            <a:ext cx="82281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Имеется более 60 реабилитационных центров на территории России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3558" name="Picture 26" descr="Untitled-222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415925" cy="415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27" descr="Untitled-222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3048000"/>
            <a:ext cx="415925" cy="415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703263"/>
            <a:ext cx="8599488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2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  <a:t>Церковная реабилитация в настоящий момент</a:t>
            </a:r>
            <a:r>
              <a:rPr lang="ru-RU" sz="32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  <a:t/>
            </a:r>
            <a:br>
              <a:rPr lang="ru-RU" sz="32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</a:br>
            <a:endParaRPr lang="ru-RU" sz="32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/>
              <a:ea typeface="+mj-ea"/>
              <a:cs typeface="+mj-cs"/>
            </a:endParaRPr>
          </a:p>
        </p:txBody>
      </p:sp>
      <p:pic>
        <p:nvPicPr>
          <p:cNvPr id="23563" name="Picture 27" descr="Untitled-222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3962400"/>
            <a:ext cx="427037" cy="425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7" descr="Untitled-222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4876800"/>
            <a:ext cx="427037" cy="425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14400" y="4876800"/>
            <a:ext cx="7527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Некоторыми РЦ созданы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адаптационные квартиры в областных центрах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5" name="Picture 27" descr="Untitled-222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5943600"/>
            <a:ext cx="427037" cy="425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4400" y="5791200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Представители епархий приглашаются на заседания АНК, посещают наркологические клиники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67892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0" name="TextBox 3"/>
          <p:cNvSpPr txBox="1">
            <a:spLocks noChangeArrowheads="1"/>
          </p:cNvSpPr>
          <p:nvPr/>
        </p:nvSpPr>
        <p:spPr bwMode="auto">
          <a:xfrm>
            <a:off x="977900" y="1930400"/>
            <a:ext cx="75596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каждой епархии РПЦ создан отдел по противодействию наркомании</a:t>
            </a:r>
          </a:p>
        </p:txBody>
      </p:sp>
      <p:sp>
        <p:nvSpPr>
          <p:cNvPr id="17421" name="TextBox 4"/>
          <p:cNvSpPr txBox="1">
            <a:spLocks noChangeArrowheads="1"/>
          </p:cNvSpPr>
          <p:nvPr/>
        </p:nvSpPr>
        <p:spPr bwMode="auto">
          <a:xfrm>
            <a:off x="1009650" y="2657753"/>
            <a:ext cx="775568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каждом областном центре открыты кабинеты первичного приема наркозависимых,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действуют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телефоны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доверия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7423" name="TextBox 6"/>
          <p:cNvSpPr txBox="1">
            <a:spLocks noChangeArrowheads="1"/>
          </p:cNvSpPr>
          <p:nvPr/>
        </p:nvSpPr>
        <p:spPr bwMode="auto">
          <a:xfrm>
            <a:off x="1009650" y="3365639"/>
            <a:ext cx="758432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Мотивационный центр имеется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каждом федеральном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округе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09650" y="4109978"/>
            <a:ext cx="82281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епархиях ряд церковных общин проводят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реабилитацию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3558" name="Picture 26" descr="Untitled-222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513" y="2076380"/>
            <a:ext cx="415925" cy="415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27" descr="Untitled-222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513" y="2803733"/>
            <a:ext cx="415925" cy="415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27" descr="Untitled-222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513" y="3495744"/>
            <a:ext cx="447675" cy="447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27" descr="Untitled-222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513" y="4125023"/>
            <a:ext cx="415925" cy="415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703263"/>
            <a:ext cx="8599488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2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  <a:t>Картина будущего </a:t>
            </a:r>
            <a:br>
              <a:rPr lang="ru-RU" sz="32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</a:br>
            <a:r>
              <a:rPr lang="ru-RU" sz="32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  <a:t>(каким хотелось бы его видеть)</a:t>
            </a:r>
          </a:p>
        </p:txBody>
      </p:sp>
      <p:pic>
        <p:nvPicPr>
          <p:cNvPr id="23563" name="Picture 27" descr="Untitled-222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513" y="4676844"/>
            <a:ext cx="427037" cy="425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009650" y="4535626"/>
            <a:ext cx="81756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Активными мирянами на принципах ТС создан ряд реабилитационных центров</a:t>
            </a:r>
          </a:p>
        </p:txBody>
      </p:sp>
      <p:pic>
        <p:nvPicPr>
          <p:cNvPr id="13" name="Picture 27" descr="Untitled-222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513" y="5334000"/>
            <a:ext cx="427037" cy="425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45509" y="5334000"/>
            <a:ext cx="7527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каждой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митрополии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созданы «дома на пол пути» </a:t>
            </a:r>
          </a:p>
        </p:txBody>
      </p:sp>
      <p:pic>
        <p:nvPicPr>
          <p:cNvPr id="15" name="Picture 27" descr="Untitled-222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513" y="5947172"/>
            <a:ext cx="427037" cy="425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54474" y="5805954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Каждый прошедший реабилитацию может найти духовного наставника по месту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жительства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64640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роцесс 2"/>
          <p:cNvSpPr/>
          <p:nvPr/>
        </p:nvSpPr>
        <p:spPr>
          <a:xfrm>
            <a:off x="0" y="914400"/>
            <a:ext cx="5334000" cy="762000"/>
          </a:xfrm>
          <a:prstGeom prst="flowChartProcess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Реабилитационные структуры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003713"/>
              </p:ext>
            </p:extLst>
          </p:nvPr>
        </p:nvGraphicFramePr>
        <p:xfrm>
          <a:off x="1943100" y="2133600"/>
          <a:ext cx="6781800" cy="1600200"/>
        </p:xfrm>
        <a:graphic>
          <a:graphicData uri="http://schemas.openxmlformats.org/drawingml/2006/table">
            <a:tbl>
              <a:tblPr firstRow="1" firstCol="1" bandRow="1"/>
              <a:tblGrid>
                <a:gridCol w="4188759"/>
                <a:gridCol w="2593041"/>
              </a:tblGrid>
              <a:tr h="5334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+mj-lt"/>
                          <a:ea typeface="MS Mincho"/>
                          <a:cs typeface="Times New Roman"/>
                        </a:rPr>
                        <a:t>Наименование</a:t>
                      </a:r>
                      <a:endParaRPr lang="ru-RU" sz="2400" dirty="0"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7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+mj-lt"/>
                          <a:ea typeface="MS Mincho"/>
                          <a:cs typeface="Times New Roman"/>
                        </a:rPr>
                        <a:t>Количество</a:t>
                      </a:r>
                      <a:endParaRPr lang="ru-RU" sz="2400" dirty="0"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7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+mj-lt"/>
                          <a:ea typeface="MS Mincho"/>
                          <a:cs typeface="Times New Roman"/>
                        </a:rPr>
                        <a:t>Реабилитационные </a:t>
                      </a:r>
                      <a:r>
                        <a:rPr lang="ru-RU" sz="2400" dirty="0" smtClean="0">
                          <a:effectLst/>
                          <a:latin typeface="+mj-lt"/>
                          <a:ea typeface="MS Mincho"/>
                          <a:cs typeface="Times New Roman"/>
                        </a:rPr>
                        <a:t>центры</a:t>
                      </a:r>
                      <a:endParaRPr lang="ru-RU" sz="2400" dirty="0"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7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+mj-lt"/>
                          <a:ea typeface="MS Mincho"/>
                          <a:cs typeface="Times New Roman"/>
                        </a:rPr>
                        <a:t>62</a:t>
                      </a:r>
                      <a:endParaRPr lang="ru-RU" sz="2400" dirty="0"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7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j-lt"/>
                          <a:ea typeface="MS Mincho"/>
                          <a:cs typeface="Times New Roman"/>
                        </a:rPr>
                        <a:t>Организации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7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+mj-lt"/>
                          <a:ea typeface="MS Mincho"/>
                          <a:cs typeface="Times New Roman"/>
                        </a:rPr>
                        <a:t>37</a:t>
                      </a:r>
                      <a:endParaRPr lang="ru-RU" sz="2400" dirty="0"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7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221472"/>
              </p:ext>
            </p:extLst>
          </p:nvPr>
        </p:nvGraphicFramePr>
        <p:xfrm>
          <a:off x="685800" y="4343400"/>
          <a:ext cx="6781800" cy="1984375"/>
        </p:xfrm>
        <a:graphic>
          <a:graphicData uri="http://schemas.openxmlformats.org/drawingml/2006/table">
            <a:tbl>
              <a:tblPr firstRow="1" firstCol="1" bandRow="1"/>
              <a:tblGrid>
                <a:gridCol w="4191000"/>
                <a:gridCol w="2590800"/>
              </a:tblGrid>
              <a:tr h="533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+mj-lt"/>
                          <a:ea typeface="MS Mincho"/>
                          <a:cs typeface="Times New Roman"/>
                        </a:rPr>
                        <a:t>Реабилитационные </a:t>
                      </a:r>
                      <a:r>
                        <a:rPr lang="ru-RU" sz="2400" dirty="0" smtClean="0">
                          <a:effectLst/>
                          <a:latin typeface="+mj-lt"/>
                          <a:ea typeface="MS Mincho"/>
                          <a:cs typeface="Times New Roman"/>
                        </a:rPr>
                        <a:t>центры</a:t>
                      </a:r>
                      <a:endParaRPr lang="ru-RU" sz="2400" dirty="0"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7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+mj-lt"/>
                          <a:ea typeface="MS Mincho"/>
                          <a:cs typeface="Times New Roman"/>
                        </a:rPr>
                        <a:t>Количество</a:t>
                      </a:r>
                      <a:endParaRPr lang="ru-RU" sz="2400" dirty="0"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7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4551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j-lt"/>
                          <a:ea typeface="MS Mincho"/>
                          <a:cs typeface="Times New Roman"/>
                        </a:rPr>
                        <a:t>Мужские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7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+mj-lt"/>
                          <a:ea typeface="MS Mincho"/>
                          <a:cs typeface="Times New Roman"/>
                        </a:rPr>
                        <a:t>48</a:t>
                      </a:r>
                      <a:endParaRPr lang="ru-RU" sz="2400" dirty="0"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7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4978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j-lt"/>
                          <a:ea typeface="MS Mincho"/>
                          <a:cs typeface="Times New Roman"/>
                        </a:rPr>
                        <a:t>Женские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7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+mj-lt"/>
                          <a:ea typeface="MS Mincho"/>
                          <a:cs typeface="Times New Roman"/>
                        </a:rPr>
                        <a:t> 5</a:t>
                      </a:r>
                      <a:r>
                        <a:rPr lang="ru-RU" sz="2400" dirty="0">
                          <a:effectLst/>
                          <a:latin typeface="+mj-lt"/>
                          <a:ea typeface="MS Mincho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7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4978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j-lt"/>
                          <a:ea typeface="MS Mincho"/>
                          <a:cs typeface="Times New Roman"/>
                        </a:rPr>
                        <a:t>Мужские + Женские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7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+mj-lt"/>
                          <a:ea typeface="MS Mincho"/>
                          <a:cs typeface="Times New Roman"/>
                        </a:rPr>
                        <a:t>9</a:t>
                      </a:r>
                      <a:endParaRPr lang="ru-RU" sz="2400" dirty="0"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7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126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3"/>
          <p:cNvSpPr txBox="1">
            <a:spLocks noChangeArrowheads="1"/>
          </p:cNvSpPr>
          <p:nvPr/>
        </p:nvSpPr>
        <p:spPr bwMode="auto">
          <a:xfrm>
            <a:off x="6781800" y="6248400"/>
            <a:ext cx="1905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Данные по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57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центрам</a:t>
            </a: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0" y="696362"/>
            <a:ext cx="4953000" cy="1066800"/>
          </a:xfrm>
          <a:prstGeom prst="flowChartProcess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ОТКРЫТИЕ НОВЫХ ЦЕНТРОВ</a:t>
            </a:r>
          </a:p>
          <a:p>
            <a:pPr>
              <a:defRPr/>
            </a:pP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годам</a:t>
            </a:r>
          </a:p>
        </p:txBody>
      </p:sp>
      <p:graphicFrame>
        <p:nvGraphicFramePr>
          <p:cNvPr id="2" name="Таблица 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509753248"/>
              </p:ext>
            </p:extLst>
          </p:nvPr>
        </p:nvGraphicFramePr>
        <p:xfrm>
          <a:off x="407988" y="2052638"/>
          <a:ext cx="8229600" cy="4144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259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624284"/>
              </p:ext>
            </p:extLst>
          </p:nvPr>
        </p:nvGraphicFramePr>
        <p:xfrm>
          <a:off x="838200" y="2819400"/>
          <a:ext cx="7086600" cy="2514601"/>
        </p:xfrm>
        <a:graphic>
          <a:graphicData uri="http://schemas.openxmlformats.org/drawingml/2006/table">
            <a:tbl>
              <a:tblPr firstRow="1" firstCol="1" bandRow="1"/>
              <a:tblGrid>
                <a:gridCol w="2626267"/>
                <a:gridCol w="2239685"/>
                <a:gridCol w="2220648"/>
              </a:tblGrid>
              <a:tr h="9276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Реабилитационные центры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6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Кол-во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6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6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7934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 черте города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6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22</a:t>
                      </a:r>
                      <a:endParaRPr lang="ru-RU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6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34</a:t>
                      </a:r>
                      <a:endParaRPr lang="ru-RU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6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7934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Загородные</a:t>
                      </a:r>
                      <a:endParaRPr lang="ru-RU" sz="2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6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40</a:t>
                      </a:r>
                      <a:endParaRPr lang="ru-RU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6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66</a:t>
                      </a:r>
                      <a:endParaRPr lang="ru-RU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16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5" name="Блок-схема: процесс 4"/>
          <p:cNvSpPr/>
          <p:nvPr/>
        </p:nvSpPr>
        <p:spPr>
          <a:xfrm>
            <a:off x="-6928" y="838199"/>
            <a:ext cx="4883728" cy="921327"/>
          </a:xfrm>
          <a:prstGeom prst="flowChartProcess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РЦ ПО МЕСТОНАХОЖДЕНИЮ</a:t>
            </a:r>
          </a:p>
        </p:txBody>
      </p:sp>
      <p:sp>
        <p:nvSpPr>
          <p:cNvPr id="12311" name="Прямоугольник 5"/>
          <p:cNvSpPr>
            <a:spLocks noChangeArrowheads="1"/>
          </p:cNvSpPr>
          <p:nvPr/>
        </p:nvSpPr>
        <p:spPr bwMode="auto">
          <a:xfrm>
            <a:off x="5562600" y="5715000"/>
            <a:ext cx="24092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Данные по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62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центрам</a:t>
            </a:r>
          </a:p>
        </p:txBody>
      </p:sp>
    </p:spTree>
    <p:extLst>
      <p:ext uri="{BB962C8B-B14F-4D97-AF65-F5344CB8AC3E}">
        <p14:creationId xmlns:p14="http://schemas.microsoft.com/office/powerpoint/2010/main" val="304179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роцесс 2"/>
          <p:cNvSpPr/>
          <p:nvPr/>
        </p:nvSpPr>
        <p:spPr>
          <a:xfrm>
            <a:off x="0" y="609600"/>
            <a:ext cx="5257800" cy="1066800"/>
          </a:xfrm>
          <a:prstGeom prst="flowChartProcess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dirty="0"/>
              <a:t>ОПЛАТА ПРОЖИВАНИЯ </a:t>
            </a:r>
          </a:p>
          <a:p>
            <a:pPr>
              <a:defRPr/>
            </a:pPr>
            <a:r>
              <a:rPr lang="ru-RU" sz="2400" dirty="0"/>
              <a:t>И ПИТАНИЯ </a:t>
            </a:r>
            <a:endParaRPr lang="ru-RU" sz="2400" i="1" dirty="0"/>
          </a:p>
        </p:txBody>
      </p:sp>
      <p:pic>
        <p:nvPicPr>
          <p:cNvPr id="18437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6763" y="3276600"/>
            <a:ext cx="5545137" cy="314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836207"/>
              </p:ext>
            </p:extLst>
          </p:nvPr>
        </p:nvGraphicFramePr>
        <p:xfrm>
          <a:off x="304800" y="1828800"/>
          <a:ext cx="8534400" cy="1219201"/>
        </p:xfrm>
        <a:graphic>
          <a:graphicData uri="http://schemas.openxmlformats.org/drawingml/2006/table">
            <a:tbl>
              <a:tblPr firstRow="1" firstCol="1" bandRow="1"/>
              <a:tblGrid>
                <a:gridCol w="4406201"/>
                <a:gridCol w="2146999"/>
                <a:gridCol w="1981200"/>
              </a:tblGrid>
              <a:tr h="385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Берется</a:t>
                      </a:r>
                      <a:r>
                        <a:rPr lang="ru-RU" sz="2000" baseline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 ли плата</a:t>
                      </a:r>
                      <a:endParaRPr lang="ru-RU" sz="20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000">
                          <a:schemeClr val="accent1">
                            <a:tint val="66000"/>
                            <a:satMod val="160000"/>
                          </a:schemeClr>
                        </a:gs>
                        <a:gs pos="1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Кол-во </a:t>
                      </a:r>
                      <a:endParaRPr lang="ru-RU" sz="20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000">
                          <a:schemeClr val="accent1">
                            <a:tint val="66000"/>
                            <a:satMod val="160000"/>
                          </a:schemeClr>
                        </a:gs>
                        <a:gs pos="1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j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000">
                          <a:schemeClr val="accent1">
                            <a:tint val="66000"/>
                            <a:satMod val="160000"/>
                          </a:schemeClr>
                        </a:gs>
                        <a:gs pos="1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4491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Да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000">
                          <a:schemeClr val="accent1">
                            <a:tint val="66000"/>
                            <a:satMod val="160000"/>
                          </a:schemeClr>
                        </a:gs>
                        <a:gs pos="1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22</a:t>
                      </a:r>
                      <a:endParaRPr lang="ru-RU" sz="20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000">
                          <a:schemeClr val="accent1">
                            <a:tint val="66000"/>
                            <a:satMod val="160000"/>
                          </a:schemeClr>
                        </a:gs>
                        <a:gs pos="1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34</a:t>
                      </a:r>
                      <a:endParaRPr lang="ru-RU" sz="20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000">
                          <a:schemeClr val="accent1">
                            <a:tint val="66000"/>
                            <a:satMod val="160000"/>
                          </a:schemeClr>
                        </a:gs>
                        <a:gs pos="1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85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Нет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000">
                          <a:schemeClr val="accent1">
                            <a:tint val="66000"/>
                            <a:satMod val="160000"/>
                          </a:schemeClr>
                        </a:gs>
                        <a:gs pos="1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000">
                          <a:schemeClr val="accent1">
                            <a:tint val="66000"/>
                            <a:satMod val="160000"/>
                          </a:schemeClr>
                        </a:gs>
                        <a:gs pos="1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66</a:t>
                      </a:r>
                      <a:endParaRPr lang="ru-RU" sz="20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000">
                          <a:schemeClr val="accent1">
                            <a:tint val="66000"/>
                            <a:satMod val="160000"/>
                          </a:schemeClr>
                        </a:gs>
                        <a:gs pos="1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18456" name="Прямоугольник 4"/>
          <p:cNvSpPr>
            <a:spLocks noChangeArrowheads="1"/>
          </p:cNvSpPr>
          <p:nvPr/>
        </p:nvSpPr>
        <p:spPr bwMode="auto">
          <a:xfrm>
            <a:off x="685800" y="6053138"/>
            <a:ext cx="23519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Данные 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60центрам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87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/>
          <p:cNvSpPr/>
          <p:nvPr/>
        </p:nvSpPr>
        <p:spPr>
          <a:xfrm>
            <a:off x="0" y="609600"/>
            <a:ext cx="4648200" cy="1066800"/>
          </a:xfrm>
          <a:prstGeom prst="flowChartProcess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dirty="0"/>
              <a:t>ФОРМИРОВАНИЕ БЮДЖЕТА ЦЕНТРА </a:t>
            </a:r>
            <a:endParaRPr lang="ru-RU" sz="2400" i="1" dirty="0"/>
          </a:p>
        </p:txBody>
      </p:sp>
      <p:sp>
        <p:nvSpPr>
          <p:cNvPr id="16389" name="Прямоугольник 4"/>
          <p:cNvSpPr>
            <a:spLocks noChangeArrowheads="1"/>
          </p:cNvSpPr>
          <p:nvPr/>
        </p:nvSpPr>
        <p:spPr bwMode="auto">
          <a:xfrm>
            <a:off x="6280150" y="6324600"/>
            <a:ext cx="2408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Данные 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центрам</a:t>
            </a:r>
          </a:p>
        </p:txBody>
      </p:sp>
      <p:pic>
        <p:nvPicPr>
          <p:cNvPr id="16390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1824038"/>
            <a:ext cx="8382000" cy="440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641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/>
          <p:cNvSpPr/>
          <p:nvPr/>
        </p:nvSpPr>
        <p:spPr>
          <a:xfrm>
            <a:off x="0" y="609600"/>
            <a:ext cx="5334000" cy="1066800"/>
          </a:xfrm>
          <a:prstGeom prst="flowChartProcess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dirty="0"/>
              <a:t>Взаимодействие с ЛПУ </a:t>
            </a:r>
          </a:p>
          <a:p>
            <a:pPr>
              <a:defRPr/>
            </a:pPr>
            <a:r>
              <a:rPr lang="ru-RU" sz="2400" dirty="0"/>
              <a:t>и госструктурами</a:t>
            </a:r>
            <a:endParaRPr lang="ru-RU" sz="2400" i="1" dirty="0"/>
          </a:p>
        </p:txBody>
      </p:sp>
      <p:pic>
        <p:nvPicPr>
          <p:cNvPr id="17413" name="Picture 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888" y="1824038"/>
            <a:ext cx="7572375" cy="4424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4" name="Прямоугольник 1"/>
          <p:cNvSpPr>
            <a:spLocks noChangeArrowheads="1"/>
          </p:cNvSpPr>
          <p:nvPr/>
        </p:nvSpPr>
        <p:spPr bwMode="auto">
          <a:xfrm>
            <a:off x="5913438" y="6251575"/>
            <a:ext cx="24092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Данные 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центрам</a:t>
            </a:r>
          </a:p>
        </p:txBody>
      </p:sp>
    </p:spTree>
    <p:extLst>
      <p:ext uri="{BB962C8B-B14F-4D97-AF65-F5344CB8AC3E}">
        <p14:creationId xmlns:p14="http://schemas.microsoft.com/office/powerpoint/2010/main" val="302931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роцесс 2"/>
          <p:cNvSpPr/>
          <p:nvPr/>
        </p:nvSpPr>
        <p:spPr>
          <a:xfrm>
            <a:off x="0" y="685800"/>
            <a:ext cx="4729018" cy="914400"/>
          </a:xfrm>
          <a:prstGeom prst="flowChartProcess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/>
              <a:t>МЕДИЦИНСКОЕ ОБСЛЕДОВАНИЕ </a:t>
            </a:r>
          </a:p>
          <a:p>
            <a:pPr>
              <a:defRPr/>
            </a:pPr>
            <a:r>
              <a:rPr lang="ru-RU" sz="2000" i="1" dirty="0"/>
              <a:t>при поступлении в центр</a:t>
            </a:r>
          </a:p>
        </p:txBody>
      </p:sp>
      <p:sp>
        <p:nvSpPr>
          <p:cNvPr id="4" name="Блок-схема: процесс 3"/>
          <p:cNvSpPr/>
          <p:nvPr/>
        </p:nvSpPr>
        <p:spPr>
          <a:xfrm>
            <a:off x="3798868" y="2667000"/>
            <a:ext cx="5324762" cy="914400"/>
          </a:xfrm>
          <a:prstGeom prst="flowChartProcess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sz="2000" dirty="0"/>
              <a:t>РЕАБИЛИТАЦИЯ ЛИЦ с ВИЧ инфекцией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300125"/>
              </p:ext>
            </p:extLst>
          </p:nvPr>
        </p:nvGraphicFramePr>
        <p:xfrm>
          <a:off x="3811588" y="3721100"/>
          <a:ext cx="5311775" cy="701676"/>
        </p:xfrm>
        <a:graphic>
          <a:graphicData uri="http://schemas.openxmlformats.org/drawingml/2006/table">
            <a:tbl>
              <a:tblPr firstRow="1" firstCol="1" bandRow="1"/>
              <a:tblGrid>
                <a:gridCol w="2582113"/>
                <a:gridCol w="2729662"/>
              </a:tblGrid>
              <a:tr h="3508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да</a:t>
                      </a:r>
                    </a:p>
                  </a:txBody>
                  <a:tcPr marL="68578" marR="6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DAEEF3">
                            <a:shade val="30000"/>
                            <a:satMod val="115000"/>
                          </a:srgbClr>
                        </a:gs>
                        <a:gs pos="50000">
                          <a:srgbClr val="DAEEF3">
                            <a:shade val="67500"/>
                            <a:satMod val="115000"/>
                          </a:srgbClr>
                        </a:gs>
                        <a:gs pos="100000">
                          <a:srgbClr val="DAEEF3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нет</a:t>
                      </a:r>
                    </a:p>
                  </a:txBody>
                  <a:tcPr marL="68578" marR="6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DAEEF3">
                            <a:shade val="30000"/>
                            <a:satMod val="115000"/>
                          </a:srgbClr>
                        </a:gs>
                        <a:gs pos="50000">
                          <a:srgbClr val="DAEEF3">
                            <a:shade val="67500"/>
                            <a:satMod val="115000"/>
                          </a:srgbClr>
                        </a:gs>
                        <a:gs pos="100000">
                          <a:srgbClr val="DAEEF3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</a:tr>
              <a:tr h="3508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51</a:t>
                      </a:r>
                      <a:endParaRPr lang="ru-RU" sz="20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DAEEF3">
                            <a:shade val="30000"/>
                            <a:satMod val="115000"/>
                          </a:srgbClr>
                        </a:gs>
                        <a:gs pos="50000">
                          <a:srgbClr val="DAEEF3">
                            <a:shade val="67500"/>
                            <a:satMod val="115000"/>
                          </a:srgbClr>
                        </a:gs>
                        <a:gs pos="100000">
                          <a:srgbClr val="DAEEF3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78" marR="6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DAEEF3">
                            <a:shade val="30000"/>
                            <a:satMod val="115000"/>
                          </a:srgbClr>
                        </a:gs>
                        <a:gs pos="50000">
                          <a:srgbClr val="DAEEF3">
                            <a:shade val="67500"/>
                            <a:satMod val="115000"/>
                          </a:srgbClr>
                        </a:gs>
                        <a:gs pos="100000">
                          <a:srgbClr val="DAEEF3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106209"/>
              </p:ext>
            </p:extLst>
          </p:nvPr>
        </p:nvGraphicFramePr>
        <p:xfrm>
          <a:off x="15875" y="1765300"/>
          <a:ext cx="4730750" cy="701676"/>
        </p:xfrm>
        <a:graphic>
          <a:graphicData uri="http://schemas.openxmlformats.org/drawingml/2006/table">
            <a:tbl>
              <a:tblPr firstRow="1" firstCol="1" bandRow="1"/>
              <a:tblGrid>
                <a:gridCol w="2435275"/>
                <a:gridCol w="2295475"/>
              </a:tblGrid>
              <a:tr h="3508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да</a:t>
                      </a:r>
                    </a:p>
                  </a:txBody>
                  <a:tcPr marL="68561" marR="68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нет</a:t>
                      </a:r>
                    </a:p>
                  </a:txBody>
                  <a:tcPr marL="68561" marR="68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</a:tr>
              <a:tr h="3508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54</a:t>
                      </a:r>
                      <a:endParaRPr lang="ru-RU" sz="20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61" marR="68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6</a:t>
                      </a:r>
                      <a:endParaRPr lang="ru-RU" sz="20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61" marR="68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556663"/>
              </p:ext>
            </p:extLst>
          </p:nvPr>
        </p:nvGraphicFramePr>
        <p:xfrm>
          <a:off x="12700" y="5773738"/>
          <a:ext cx="5311775" cy="701676"/>
        </p:xfrm>
        <a:graphic>
          <a:graphicData uri="http://schemas.openxmlformats.org/drawingml/2006/table">
            <a:tbl>
              <a:tblPr firstRow="1" firstCol="1" bandRow="1"/>
              <a:tblGrid>
                <a:gridCol w="2656248"/>
                <a:gridCol w="2655527"/>
              </a:tblGrid>
              <a:tr h="3508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да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нет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</a:tr>
              <a:tr h="3508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37</a:t>
                      </a:r>
                      <a:endParaRPr lang="ru-RU" sz="20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23</a:t>
                      </a:r>
                      <a:endParaRPr lang="ru-RU" sz="20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</a:tr>
            </a:tbl>
          </a:graphicData>
        </a:graphic>
      </p:graphicFrame>
      <p:sp>
        <p:nvSpPr>
          <p:cNvPr id="8" name="Блок-схема: процесс 7"/>
          <p:cNvSpPr/>
          <p:nvPr/>
        </p:nvSpPr>
        <p:spPr>
          <a:xfrm>
            <a:off x="0" y="4724400"/>
            <a:ext cx="5324762" cy="914400"/>
          </a:xfrm>
          <a:prstGeom prst="flowChartProcess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/>
              <a:t>ПРОФИЛАКТИКА ВИЧ-инфекции</a:t>
            </a:r>
            <a:endParaRPr lang="ru-RU" sz="2000" i="1" dirty="0"/>
          </a:p>
        </p:txBody>
      </p:sp>
      <p:sp>
        <p:nvSpPr>
          <p:cNvPr id="19500" name="Прямоугольник 4"/>
          <p:cNvSpPr>
            <a:spLocks noChangeArrowheads="1"/>
          </p:cNvSpPr>
          <p:nvPr/>
        </p:nvSpPr>
        <p:spPr bwMode="auto">
          <a:xfrm>
            <a:off x="6248400" y="6019800"/>
            <a:ext cx="24092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Данные 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центрам</a:t>
            </a:r>
          </a:p>
        </p:txBody>
      </p:sp>
    </p:spTree>
    <p:extLst>
      <p:ext uri="{BB962C8B-B14F-4D97-AF65-F5344CB8AC3E}">
        <p14:creationId xmlns:p14="http://schemas.microsoft.com/office/powerpoint/2010/main" val="81466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0" name="TextBox 3"/>
          <p:cNvSpPr txBox="1">
            <a:spLocks noChangeArrowheads="1"/>
          </p:cNvSpPr>
          <p:nvPr/>
        </p:nvSpPr>
        <p:spPr bwMode="auto">
          <a:xfrm>
            <a:off x="1066800" y="5257800"/>
            <a:ext cx="7772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Создание вспомогательных структур в епархиях РФ и в Московском регионе</a:t>
            </a:r>
          </a:p>
        </p:txBody>
      </p:sp>
      <p:sp>
        <p:nvSpPr>
          <p:cNvPr id="17421" name="TextBox 4"/>
          <p:cNvSpPr txBox="1">
            <a:spLocks noChangeArrowheads="1"/>
          </p:cNvSpPr>
          <p:nvPr/>
        </p:nvSpPr>
        <p:spPr bwMode="auto">
          <a:xfrm>
            <a:off x="990600" y="1828800"/>
            <a:ext cx="76200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Создание координационно-аналитического центра при БФ св. прав. Иоанна Кронштадтского</a:t>
            </a:r>
          </a:p>
        </p:txBody>
      </p:sp>
      <p:sp>
        <p:nvSpPr>
          <p:cNvPr id="17423" name="TextBox 6"/>
          <p:cNvSpPr txBox="1">
            <a:spLocks noChangeArrowheads="1"/>
          </p:cNvSpPr>
          <p:nvPr/>
        </p:nvSpPr>
        <p:spPr bwMode="auto">
          <a:xfrm>
            <a:off x="1066800" y="3429000"/>
            <a:ext cx="77724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Поэтапное включение церковных реабилитационных структур в России в единую систему помощи</a:t>
            </a:r>
          </a:p>
        </p:txBody>
      </p:sp>
      <p:pic>
        <p:nvPicPr>
          <p:cNvPr id="26629" name="Picture 26" descr="Untitled-222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09800"/>
            <a:ext cx="449262" cy="44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27" descr="Untitled-222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3810000"/>
            <a:ext cx="4445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27" descr="Untitled-222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5486400"/>
            <a:ext cx="4556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838200"/>
            <a:ext cx="85994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6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  <a:t>КООРДИНАЦИЯ ДЕЯТЕЛЬНОСТИ </a:t>
            </a:r>
          </a:p>
        </p:txBody>
      </p:sp>
    </p:spTree>
    <p:extLst>
      <p:ext uri="{BB962C8B-B14F-4D97-AF65-F5344CB8AC3E}">
        <p14:creationId xmlns:p14="http://schemas.microsoft.com/office/powerpoint/2010/main" val="16763896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0" name="TextBox 3"/>
          <p:cNvSpPr txBox="1">
            <a:spLocks noChangeArrowheads="1"/>
          </p:cNvSpPr>
          <p:nvPr/>
        </p:nvSpPr>
        <p:spPr bwMode="auto">
          <a:xfrm>
            <a:off x="1371600" y="1930400"/>
            <a:ext cx="71659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Увеличение на 20-30 % загруженности реабилитационных центров</a:t>
            </a:r>
          </a:p>
        </p:txBody>
      </p:sp>
      <p:sp>
        <p:nvSpPr>
          <p:cNvPr id="17421" name="TextBox 4"/>
          <p:cNvSpPr txBox="1">
            <a:spLocks noChangeArrowheads="1"/>
          </p:cNvSpPr>
          <p:nvPr/>
        </p:nvSpPr>
        <p:spPr bwMode="auto">
          <a:xfrm>
            <a:off x="1379538" y="2895600"/>
            <a:ext cx="65722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Облегчение открытия новых центров и вспомогательных структур в епархиях</a:t>
            </a:r>
          </a:p>
        </p:txBody>
      </p:sp>
      <p:sp>
        <p:nvSpPr>
          <p:cNvPr id="17423" name="TextBox 6"/>
          <p:cNvSpPr txBox="1">
            <a:spLocks noChangeArrowheads="1"/>
          </p:cNvSpPr>
          <p:nvPr/>
        </p:nvSpPr>
        <p:spPr bwMode="auto">
          <a:xfrm>
            <a:off x="1371600" y="3886200"/>
            <a:ext cx="71643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Повышение процента выходящих в  ремиссию и повышение качества ремиссии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79538" y="4827588"/>
            <a:ext cx="7813675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Постоянный мониторинг реабилитационной деятельности РПЦ</a:t>
            </a:r>
          </a:p>
        </p:txBody>
      </p:sp>
      <p:pic>
        <p:nvPicPr>
          <p:cNvPr id="23558" name="Picture 26" descr="Untitled-222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100" y="2138363"/>
            <a:ext cx="4159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27" descr="Untitled-222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850" y="3101975"/>
            <a:ext cx="4159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27" descr="Untitled-222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100" y="4062413"/>
            <a:ext cx="4476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27" descr="Untitled-222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975" y="5035550"/>
            <a:ext cx="4159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703263"/>
            <a:ext cx="8599488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2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  <a:t>ОЖИДАЕМЫЕ </a:t>
            </a:r>
          </a:p>
          <a:p>
            <a:pPr>
              <a:defRPr/>
            </a:pPr>
            <a:r>
              <a:rPr lang="ru-RU" sz="32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  <a:t>РЕЗУЛЬТАТЫ КООРДИНАЦИИ </a:t>
            </a:r>
          </a:p>
        </p:txBody>
      </p:sp>
      <p:pic>
        <p:nvPicPr>
          <p:cNvPr id="23563" name="Picture 27" descr="Untitled-222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613" y="6081713"/>
            <a:ext cx="427037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54293" y="5867400"/>
            <a:ext cx="7813675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Анализ работы церковной системы социальной реабилитации </a:t>
            </a:r>
          </a:p>
        </p:txBody>
      </p:sp>
    </p:spTree>
    <p:extLst>
      <p:ext uri="{BB962C8B-B14F-4D97-AF65-F5344CB8AC3E}">
        <p14:creationId xmlns:p14="http://schemas.microsoft.com/office/powerpoint/2010/main" val="23024400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0" name="TextBox 3"/>
          <p:cNvSpPr txBox="1">
            <a:spLocks noChangeArrowheads="1"/>
          </p:cNvSpPr>
          <p:nvPr/>
        </p:nvSpPr>
        <p:spPr bwMode="auto">
          <a:xfrm>
            <a:off x="1371600" y="1676400"/>
            <a:ext cx="65944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ЕДИНСТВО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реабилитационного процесса</a:t>
            </a:r>
          </a:p>
        </p:txBody>
      </p:sp>
      <p:sp>
        <p:nvSpPr>
          <p:cNvPr id="17421" name="TextBox 4"/>
          <p:cNvSpPr txBox="1">
            <a:spLocks noChangeArrowheads="1"/>
          </p:cNvSpPr>
          <p:nvPr/>
        </p:nvSpPr>
        <p:spPr bwMode="auto">
          <a:xfrm>
            <a:off x="1371600" y="2819400"/>
            <a:ext cx="657066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СОЗДАНИЕ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вспомогательных структур и общая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КООРДИНАЦИЯ</a:t>
            </a:r>
          </a:p>
        </p:txBody>
      </p:sp>
      <p:sp>
        <p:nvSpPr>
          <p:cNvPr id="17423" name="TextBox 6"/>
          <p:cNvSpPr txBox="1">
            <a:spLocks noChangeArrowheads="1"/>
          </p:cNvSpPr>
          <p:nvPr/>
        </p:nvSpPr>
        <p:spPr bwMode="auto">
          <a:xfrm>
            <a:off x="1371600" y="5105400"/>
            <a:ext cx="71659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КОЛИЧЕСТВО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реабилитационных центров</a:t>
            </a:r>
          </a:p>
        </p:txBody>
      </p:sp>
      <p:pic>
        <p:nvPicPr>
          <p:cNvPr id="27653" name="Picture 26" descr="Untitled-222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1828800"/>
            <a:ext cx="4540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27" descr="Untitled-222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3048000"/>
            <a:ext cx="47625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27" descr="Untitled-222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5334000"/>
            <a:ext cx="469900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838200"/>
            <a:ext cx="85994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6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  <a:t>РАССТАНОВКА ПРИОРИТЕТОВ</a:t>
            </a:r>
          </a:p>
        </p:txBody>
      </p:sp>
      <p:pic>
        <p:nvPicPr>
          <p:cNvPr id="9" name="Picture 27" descr="Untitled-222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4267200"/>
            <a:ext cx="47625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1371600" y="4038600"/>
            <a:ext cx="65944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КАЧЕСТВО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реабилитационных услуг</a:t>
            </a:r>
          </a:p>
        </p:txBody>
      </p:sp>
    </p:spTree>
    <p:extLst>
      <p:ext uri="{BB962C8B-B14F-4D97-AF65-F5344CB8AC3E}">
        <p14:creationId xmlns:p14="http://schemas.microsoft.com/office/powerpoint/2010/main" val="40579157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0" name="TextBox 3"/>
          <p:cNvSpPr txBox="1">
            <a:spLocks noChangeArrowheads="1"/>
          </p:cNvSpPr>
          <p:nvPr/>
        </p:nvSpPr>
        <p:spPr bwMode="auto">
          <a:xfrm>
            <a:off x="1143000" y="2133600"/>
            <a:ext cx="77724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информационному сопровождению сети (сайт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protivnarko.ru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  <a:endParaRPr 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7421" name="TextBox 4"/>
          <p:cNvSpPr txBox="1">
            <a:spLocks noChangeArrowheads="1"/>
          </p:cNvSpPr>
          <p:nvPr/>
        </p:nvSpPr>
        <p:spPr bwMode="auto">
          <a:xfrm>
            <a:off x="1143000" y="3429000"/>
            <a:ext cx="76962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работе в учреждениях </a:t>
            </a:r>
            <a:r>
              <a:rPr lang="ru-RU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госнаркологии</a:t>
            </a:r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7423" name="TextBox 6"/>
          <p:cNvSpPr txBox="1">
            <a:spLocks noChangeArrowheads="1"/>
          </p:cNvSpPr>
          <p:nvPr/>
        </p:nvSpPr>
        <p:spPr bwMode="auto">
          <a:xfrm>
            <a:off x="990600" y="5334000"/>
            <a:ext cx="83058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созданию групп самопомощи (альтернатива АН)</a:t>
            </a:r>
          </a:p>
        </p:txBody>
      </p:sp>
      <p:pic>
        <p:nvPicPr>
          <p:cNvPr id="27653" name="Picture 26" descr="Untitled-222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2362200"/>
            <a:ext cx="4540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27" descr="Untitled-222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3505200"/>
            <a:ext cx="47625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27" descr="Untitled-222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5638800"/>
            <a:ext cx="469900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400" y="68580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При создании </a:t>
            </a: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вспомогательных структур 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уделить внимание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9" name="Picture 27" descr="Untitled-222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4495800"/>
            <a:ext cx="469900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066800" y="4419600"/>
            <a:ext cx="79248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работе в системе исполнения наказаний</a:t>
            </a:r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069151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3"/>
          <p:cNvSpPr>
            <a:spLocks noGrp="1" noChangeArrowheads="1"/>
          </p:cNvSpPr>
          <p:nvPr>
            <p:ph type="title"/>
          </p:nvPr>
        </p:nvSpPr>
        <p:spPr>
          <a:xfrm>
            <a:off x="41275" y="914400"/>
            <a:ext cx="9102725" cy="1143000"/>
          </a:xfrm>
        </p:spPr>
        <p:txBody>
          <a:bodyPr/>
          <a:lstStyle/>
          <a:p>
            <a:pPr>
              <a:defRPr/>
            </a:pPr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ВАЖНЕЙШИЙ ПРИОРИТЕТ</a:t>
            </a:r>
            <a:r>
              <a:rPr lang="ru-RU" sz="36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/>
            </a:r>
            <a:br>
              <a:rPr lang="ru-RU" sz="36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ru-RU" sz="32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Создание модельной </a:t>
            </a:r>
            <a:r>
              <a:rPr lang="ru-RU" sz="32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системы реабилитации </a:t>
            </a:r>
            <a:r>
              <a:rPr lang="ru-RU" sz="32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вблизи Москвы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1666" y="3124200"/>
            <a:ext cx="82296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30000"/>
              </a:lnSpc>
              <a:buFont typeface="+mj-lt"/>
              <a:buAutoNum type="arabicPeriod"/>
            </a:pPr>
            <a:r>
              <a:rPr lang="ru-RU" sz="2000" i="1" dirty="0" smtClean="0">
                <a:solidFill>
                  <a:prstClr val="black"/>
                </a:solidFill>
                <a:latin typeface="+mn-lt"/>
              </a:rPr>
              <a:t>Создание </a:t>
            </a:r>
            <a:r>
              <a:rPr lang="ru-RU" sz="2000" i="1" dirty="0">
                <a:solidFill>
                  <a:prstClr val="black"/>
                </a:solidFill>
                <a:latin typeface="+mn-lt"/>
              </a:rPr>
              <a:t>в Москве пункты первичного приема и работы с родственниками зависимых. Создание под Москвой мотивационного центра на 20-30 человек</a:t>
            </a:r>
            <a:r>
              <a:rPr lang="ru-RU" sz="2000" i="1" dirty="0" smtClean="0">
                <a:solidFill>
                  <a:prstClr val="black"/>
                </a:solidFill>
                <a:latin typeface="+mn-lt"/>
              </a:rPr>
              <a:t>. </a:t>
            </a:r>
          </a:p>
          <a:p>
            <a:pPr marL="457200" indent="-457200" algn="just">
              <a:lnSpc>
                <a:spcPct val="130000"/>
              </a:lnSpc>
              <a:buFont typeface="+mj-lt"/>
              <a:buAutoNum type="arabicPeriod"/>
            </a:pPr>
            <a:r>
              <a:rPr lang="ru-RU" sz="2000" i="1" dirty="0" smtClean="0">
                <a:solidFill>
                  <a:prstClr val="black"/>
                </a:solidFill>
                <a:latin typeface="+mn-lt"/>
              </a:rPr>
              <a:t>Создание </a:t>
            </a:r>
            <a:r>
              <a:rPr lang="ru-RU" sz="2000" i="1" dirty="0">
                <a:solidFill>
                  <a:prstClr val="black"/>
                </a:solidFill>
                <a:latin typeface="+mn-lt"/>
              </a:rPr>
              <a:t>в Москве «дома на пол пути». </a:t>
            </a:r>
            <a:endParaRPr lang="ru-RU" sz="2000" i="1" dirty="0" smtClean="0">
              <a:solidFill>
                <a:prstClr val="black"/>
              </a:solidFill>
              <a:latin typeface="+mn-lt"/>
            </a:endParaRPr>
          </a:p>
          <a:p>
            <a:pPr marL="457200" indent="-457200" algn="just">
              <a:lnSpc>
                <a:spcPct val="130000"/>
              </a:lnSpc>
              <a:buFont typeface="+mj-lt"/>
              <a:buAutoNum type="arabicPeriod"/>
            </a:pPr>
            <a:r>
              <a:rPr lang="ru-RU" sz="2000" i="1" dirty="0" smtClean="0">
                <a:solidFill>
                  <a:prstClr val="black"/>
                </a:solidFill>
                <a:latin typeface="+mn-lt"/>
              </a:rPr>
              <a:t>Создание </a:t>
            </a:r>
            <a:r>
              <a:rPr lang="ru-RU" sz="2000" i="1" dirty="0">
                <a:solidFill>
                  <a:prstClr val="black"/>
                </a:solidFill>
                <a:latin typeface="+mn-lt"/>
              </a:rPr>
              <a:t>под Москвой реабилитационного центра, работающего по принципу терапевтической общины</a:t>
            </a:r>
            <a:r>
              <a:rPr lang="ru-RU" sz="2000" i="1" dirty="0" smtClean="0">
                <a:solidFill>
                  <a:prstClr val="black"/>
                </a:solidFill>
                <a:latin typeface="+mn-lt"/>
              </a:rPr>
              <a:t>.</a:t>
            </a:r>
            <a:endParaRPr lang="ru-RU" sz="2000" i="1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438399"/>
            <a:ext cx="8991600" cy="68580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Первичный прием, мотивационный этап, основной этап, этап </a:t>
            </a:r>
            <a:r>
              <a:rPr lang="ru-RU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реадаптации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постреабилитационное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сопровождение, группы поддержки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5791200"/>
            <a:ext cx="8001000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Включить приходские общины храмов Москвы и Подмосковья в сеть </a:t>
            </a:r>
            <a:r>
              <a:rPr lang="ru-RU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постреабилитационной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поддержки наркозависимых</a:t>
            </a:r>
          </a:p>
        </p:txBody>
      </p:sp>
    </p:spTree>
    <p:extLst>
      <p:ext uri="{BB962C8B-B14F-4D97-AF65-F5344CB8AC3E}">
        <p14:creationId xmlns:p14="http://schemas.microsoft.com/office/powerpoint/2010/main" val="274498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14400"/>
            <a:ext cx="8501062" cy="10826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t">
            <a:noAutofit/>
          </a:bodyPr>
          <a:lstStyle/>
          <a:p>
            <a:pPr eaLnBrk="1" hangingPunct="1">
              <a:defRPr/>
            </a:pPr>
            <a:r>
              <a:rPr lang="ru-RU" sz="36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  <a:t>ПРИОРИТЕТНАЯ </a:t>
            </a:r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  <a:t>МОДЕЛЬ -</a:t>
            </a:r>
            <a:b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</a:br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  <a:t>реабилитация в церковной общине</a:t>
            </a:r>
            <a:endParaRPr lang="ru-RU" sz="36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/>
              <a:ea typeface="+mj-ea"/>
              <a:cs typeface="+mj-cs"/>
            </a:endParaRPr>
          </a:p>
        </p:txBody>
      </p:sp>
      <p:sp>
        <p:nvSpPr>
          <p:cNvPr id="10243" name="Содержимое 17"/>
          <p:cNvSpPr>
            <a:spLocks noGrp="1"/>
          </p:cNvSpPr>
          <p:nvPr>
            <p:ph sz="quarter" idx="1"/>
          </p:nvPr>
        </p:nvSpPr>
        <p:spPr>
          <a:xfrm>
            <a:off x="714375" y="2286000"/>
            <a:ext cx="7772400" cy="3733800"/>
          </a:xfrm>
        </p:spPr>
        <p:txBody>
          <a:bodyPr/>
          <a:lstStyle/>
          <a:p>
            <a:pPr marL="514350" indent="-514350" algn="just" eaLnBrk="1" hangingPunct="1">
              <a:buFont typeface="Wingdings 2" pitchFamily="18" charset="2"/>
              <a:buAutoNum type="arabicPeriod"/>
            </a:pPr>
            <a:endParaRPr lang="ru-RU" dirty="0" smtClean="0">
              <a:latin typeface="Bookman Old Style" pitchFamily="18" charset="0"/>
            </a:endParaRPr>
          </a:p>
          <a:p>
            <a:pPr marL="514350" indent="-514350" algn="just" eaLnBrk="1" hangingPunct="1">
              <a:buFont typeface="Wingdings 2" pitchFamily="18" charset="2"/>
              <a:buAutoNum type="arabicPeriod"/>
            </a:pPr>
            <a:endParaRPr lang="ru-RU" dirty="0" smtClean="0">
              <a:latin typeface="Bookman Old Style" pitchFamily="18" charset="0"/>
            </a:endParaRPr>
          </a:p>
          <a:p>
            <a:pPr marL="514350" indent="-514350" algn="just" eaLnBrk="1" hangingPunct="1">
              <a:buFont typeface="Wingdings 2" pitchFamily="18" charset="2"/>
              <a:buAutoNum type="arabicPeriod"/>
            </a:pPr>
            <a:endParaRPr lang="ru-RU" dirty="0" smtClean="0">
              <a:latin typeface="Bookman Old Style" pitchFamily="18" charset="0"/>
            </a:endParaRPr>
          </a:p>
          <a:p>
            <a:pPr marL="514350" indent="-514350" algn="just" eaLnBrk="1" hangingPunct="1">
              <a:buFont typeface="Wingdings 2" pitchFamily="18" charset="2"/>
              <a:buAutoNum type="arabicPeriod"/>
            </a:pPr>
            <a:endParaRPr lang="ru-RU" dirty="0" smtClean="0">
              <a:latin typeface="Bookman Old Style" pitchFamily="18" charset="0"/>
            </a:endParaRPr>
          </a:p>
          <a:p>
            <a:pPr marL="514350" indent="-514350" algn="just" eaLnBrk="1" hangingPunct="1">
              <a:buFont typeface="Wingdings 2" pitchFamily="18" charset="2"/>
              <a:buAutoNum type="arabicPeriod"/>
            </a:pPr>
            <a:endParaRPr lang="ru-RU" dirty="0" smtClean="0">
              <a:latin typeface="Bookman Old Style" pitchFamily="18" charset="0"/>
            </a:endParaRPr>
          </a:p>
          <a:p>
            <a:pPr marL="514350" indent="-514350" algn="just" eaLnBrk="1" hangingPunct="1">
              <a:buFont typeface="Wingdings 2" pitchFamily="18" charset="2"/>
              <a:buNone/>
            </a:pPr>
            <a:endParaRPr lang="ru-RU" dirty="0" smtClean="0">
              <a:latin typeface="Bookman Old Style" pitchFamily="18" charset="0"/>
            </a:endParaRP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>
          <a:solidFill>
            <a:schemeClr val="accent4">
              <a:lumMod val="75000"/>
            </a:schemeClr>
          </a:solidFill>
        </p:spPr>
        <p:txBody>
          <a:bodyPr/>
          <a:lstStyle/>
          <a:p>
            <a:pPr>
              <a:defRPr/>
            </a:pPr>
            <a:fld id="{1BCAF874-38BA-489C-9452-1CE683FCE6D6}" type="slidenum">
              <a:rPr lang="ru-RU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09600" y="4114800"/>
            <a:ext cx="8001056" cy="97880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600"/>
              </a:spcBef>
              <a:defRPr/>
            </a:pPr>
            <a:r>
              <a:rPr lang="ru-RU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Включение реабилитационного процесса в жизнь церковной общины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09600" y="2514600"/>
            <a:ext cx="8001056" cy="1235968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600"/>
              </a:spcBef>
              <a:defRPr/>
            </a:pPr>
            <a:r>
              <a:rPr lang="ru-RU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Церковная реабилитация есть, в первую очередь, результат действия Божественной благодати, являемой в церковных Таинствах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09600" y="5410200"/>
            <a:ext cx="8001056" cy="93820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L="342900" indent="-342900" algn="ctr">
              <a:spcBef>
                <a:spcPts val="600"/>
              </a:spcBef>
              <a:defRPr/>
            </a:pPr>
            <a:r>
              <a:rPr lang="ru-RU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Компетентность (профессионализм) членов церковной общины, участвующих в реабилитации</a:t>
            </a:r>
          </a:p>
          <a:p>
            <a:pPr algn="ctr">
              <a:defRPr/>
            </a:pPr>
            <a:endParaRPr lang="ru-RU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7192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52600" y="1828800"/>
            <a:ext cx="571500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7200" dirty="0">
                <a:solidFill>
                  <a:srgbClr val="6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Благодарю </a:t>
            </a:r>
          </a:p>
          <a:p>
            <a:pPr algn="ctr">
              <a:defRPr/>
            </a:pPr>
            <a:r>
              <a:rPr lang="ru-RU" sz="7200" dirty="0">
                <a:solidFill>
                  <a:srgbClr val="6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 внимание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1983</TotalTime>
  <Words>485</Words>
  <Application>Microsoft Office PowerPoint</Application>
  <PresentationFormat>Экран (4:3)</PresentationFormat>
  <Paragraphs>121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Городская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ВАЖНЕЙШИЙ ПРИОРИТЕТ Создание модельной системы реабилитации вблизи Москвы</vt:lpstr>
      <vt:lpstr>ПРИОРИТЕТНАЯ МОДЕЛЬ - реабилитация в церковной общине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Кондратьев Мефодий</dc:creator>
  <cp:lastModifiedBy>IKulikov</cp:lastModifiedBy>
  <cp:revision>136</cp:revision>
  <cp:lastPrinted>1601-01-01T00:00:00Z</cp:lastPrinted>
  <dcterms:created xsi:type="dcterms:W3CDTF">1601-01-01T00:00:00Z</dcterms:created>
  <dcterms:modified xsi:type="dcterms:W3CDTF">2014-10-30T11:57:57Z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