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35" r:id="rId2"/>
    <p:sldId id="336" r:id="rId3"/>
    <p:sldId id="337" r:id="rId4"/>
    <p:sldId id="338" r:id="rId5"/>
    <p:sldId id="339" r:id="rId6"/>
    <p:sldId id="340" r:id="rId7"/>
    <p:sldId id="341" r:id="rId8"/>
    <p:sldId id="342" r:id="rId9"/>
    <p:sldId id="373" r:id="rId10"/>
    <p:sldId id="374" r:id="rId11"/>
    <p:sldId id="375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1" r:id="rId20"/>
    <p:sldId id="353" r:id="rId21"/>
    <p:sldId id="352" r:id="rId22"/>
    <p:sldId id="350" r:id="rId23"/>
    <p:sldId id="354" r:id="rId24"/>
    <p:sldId id="355" r:id="rId25"/>
    <p:sldId id="356" r:id="rId26"/>
    <p:sldId id="357" r:id="rId27"/>
    <p:sldId id="358" r:id="rId28"/>
    <p:sldId id="359" r:id="rId29"/>
    <p:sldId id="360" r:id="rId30"/>
    <p:sldId id="361" r:id="rId31"/>
    <p:sldId id="362" r:id="rId32"/>
    <p:sldId id="363" r:id="rId33"/>
    <p:sldId id="366" r:id="rId34"/>
    <p:sldId id="367" r:id="rId35"/>
    <p:sldId id="368" r:id="rId36"/>
    <p:sldId id="369" r:id="rId37"/>
    <p:sldId id="371" r:id="rId38"/>
    <p:sldId id="372" r:id="rId39"/>
    <p:sldId id="285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A3B2"/>
    <a:srgbClr val="969696"/>
    <a:srgbClr val="808080"/>
    <a:srgbClr val="000000"/>
    <a:srgbClr val="1C1C1C"/>
    <a:srgbClr val="5F5F5F"/>
    <a:srgbClr val="FFFFFF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786" autoAdjust="0"/>
  </p:normalViewPr>
  <p:slideViewPr>
    <p:cSldViewPr>
      <p:cViewPr varScale="1">
        <p:scale>
          <a:sx n="65" d="100"/>
          <a:sy n="65" d="100"/>
        </p:scale>
        <p:origin x="-5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37BF98-06E5-4249-A52C-DE20061A2192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4FEAA1-57B0-4D8B-A3F4-213DB02B3023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Социальный риск</a:t>
          </a:r>
          <a:endParaRPr lang="ru-RU" dirty="0">
            <a:solidFill>
              <a:schemeClr val="bg1"/>
            </a:solidFill>
          </a:endParaRPr>
        </a:p>
      </dgm:t>
    </dgm:pt>
    <dgm:pt modelId="{35C7801B-7F98-4D24-AAB9-FAF8A55DC06D}" type="parTrans" cxnId="{B1977C18-7251-4CF4-942F-24D8FEEA845F}">
      <dgm:prSet/>
      <dgm:spPr/>
      <dgm:t>
        <a:bodyPr/>
        <a:lstStyle/>
        <a:p>
          <a:endParaRPr lang="ru-RU"/>
        </a:p>
      </dgm:t>
    </dgm:pt>
    <dgm:pt modelId="{D9A28AB1-FBB9-4E27-B111-9743786557A5}" type="sibTrans" cxnId="{B1977C18-7251-4CF4-942F-24D8FEEA845F}">
      <dgm:prSet/>
      <dgm:spPr/>
      <dgm:t>
        <a:bodyPr/>
        <a:lstStyle/>
        <a:p>
          <a:endParaRPr lang="ru-RU"/>
        </a:p>
      </dgm:t>
    </dgm:pt>
    <dgm:pt modelId="{D3BED813-EB0A-4BC4-B361-F9DF577FB005}">
      <dgm:prSet phldrT="[Текст]" custT="1"/>
      <dgm:spPr/>
      <dgm:t>
        <a:bodyPr/>
        <a:lstStyle/>
        <a:p>
          <a:r>
            <a:rPr lang="ru-RU" sz="6000" b="1" dirty="0" smtClean="0">
              <a:solidFill>
                <a:schemeClr val="tx1"/>
              </a:solidFill>
            </a:rPr>
            <a:t>Социальная защита</a:t>
          </a:r>
          <a:endParaRPr lang="ru-RU" sz="6000" b="1" dirty="0">
            <a:solidFill>
              <a:schemeClr val="tx1"/>
            </a:solidFill>
          </a:endParaRPr>
        </a:p>
      </dgm:t>
    </dgm:pt>
    <dgm:pt modelId="{39AC0FBC-F66B-4B2E-8D1B-5CF82917A072}" type="parTrans" cxnId="{185B27F6-0B08-4D3C-9D47-2F1C45787AED}">
      <dgm:prSet/>
      <dgm:spPr/>
      <dgm:t>
        <a:bodyPr/>
        <a:lstStyle/>
        <a:p>
          <a:endParaRPr lang="ru-RU"/>
        </a:p>
      </dgm:t>
    </dgm:pt>
    <dgm:pt modelId="{BC299149-C48A-4743-82AA-81993FC22B4C}" type="sibTrans" cxnId="{185B27F6-0B08-4D3C-9D47-2F1C45787AED}">
      <dgm:prSet/>
      <dgm:spPr/>
      <dgm:t>
        <a:bodyPr/>
        <a:lstStyle/>
        <a:p>
          <a:endParaRPr lang="ru-RU"/>
        </a:p>
      </dgm:t>
    </dgm:pt>
    <dgm:pt modelId="{71C13639-3455-4817-A7F0-B14EDB0477D8}">
      <dgm:prSet phldrT="[Текст]" custT="1"/>
      <dgm:spPr/>
      <dgm:t>
        <a:bodyPr/>
        <a:lstStyle/>
        <a:p>
          <a:r>
            <a:rPr lang="ru-RU" sz="2400" dirty="0" smtClean="0"/>
            <a:t>Социальная поддержка</a:t>
          </a:r>
          <a:endParaRPr lang="ru-RU" sz="2400" dirty="0"/>
        </a:p>
      </dgm:t>
    </dgm:pt>
    <dgm:pt modelId="{89C417DE-0D53-4D91-AB71-84D446D4C512}" type="parTrans" cxnId="{E369CD18-72E0-4853-9395-6708DB0BA0D8}">
      <dgm:prSet/>
      <dgm:spPr/>
      <dgm:t>
        <a:bodyPr/>
        <a:lstStyle/>
        <a:p>
          <a:endParaRPr lang="ru-RU"/>
        </a:p>
      </dgm:t>
    </dgm:pt>
    <dgm:pt modelId="{BB5AEEE4-9A05-416B-90F0-1A2D7D08A115}" type="sibTrans" cxnId="{E369CD18-72E0-4853-9395-6708DB0BA0D8}">
      <dgm:prSet/>
      <dgm:spPr/>
      <dgm:t>
        <a:bodyPr/>
        <a:lstStyle/>
        <a:p>
          <a:endParaRPr lang="ru-RU"/>
        </a:p>
      </dgm:t>
    </dgm:pt>
    <dgm:pt modelId="{A82302F3-4F61-4180-86D9-193243A66EF4}">
      <dgm:prSet phldrT="[Текст]" custT="1"/>
      <dgm:spPr/>
      <dgm:t>
        <a:bodyPr/>
        <a:lstStyle/>
        <a:p>
          <a:r>
            <a:rPr lang="ru-RU" sz="2300" dirty="0" smtClean="0"/>
            <a:t>Социальное страхование</a:t>
          </a:r>
          <a:endParaRPr lang="ru-RU" sz="2300" dirty="0"/>
        </a:p>
      </dgm:t>
    </dgm:pt>
    <dgm:pt modelId="{B5403BC3-B297-42CF-98AC-6E1A59B33AC0}" type="parTrans" cxnId="{D86D5CBD-6ACD-4A94-8CD1-3D4F6FBF145C}">
      <dgm:prSet/>
      <dgm:spPr/>
      <dgm:t>
        <a:bodyPr/>
        <a:lstStyle/>
        <a:p>
          <a:endParaRPr lang="ru-RU"/>
        </a:p>
      </dgm:t>
    </dgm:pt>
    <dgm:pt modelId="{3974EC7D-07C0-4980-903C-D3DF34E74A4A}" type="sibTrans" cxnId="{D86D5CBD-6ACD-4A94-8CD1-3D4F6FBF145C}">
      <dgm:prSet/>
      <dgm:spPr/>
      <dgm:t>
        <a:bodyPr/>
        <a:lstStyle/>
        <a:p>
          <a:endParaRPr lang="ru-RU"/>
        </a:p>
      </dgm:t>
    </dgm:pt>
    <dgm:pt modelId="{4BCD8FC9-AD7D-4BFA-8932-AE25827759DC}">
      <dgm:prSet phldrT="[Текст]" custT="1"/>
      <dgm:spPr/>
      <dgm:t>
        <a:bodyPr/>
        <a:lstStyle/>
        <a:p>
          <a:r>
            <a:rPr lang="ru-RU" sz="2300" dirty="0" smtClean="0"/>
            <a:t>Социальное обеспечение</a:t>
          </a:r>
          <a:endParaRPr lang="ru-RU" sz="2300" dirty="0"/>
        </a:p>
      </dgm:t>
    </dgm:pt>
    <dgm:pt modelId="{C6F08AA9-54F2-4170-86A6-E8A0DE35521D}" type="parTrans" cxnId="{2025D7A8-3D2D-460E-A479-A93E9A445F7E}">
      <dgm:prSet/>
      <dgm:spPr/>
      <dgm:t>
        <a:bodyPr/>
        <a:lstStyle/>
        <a:p>
          <a:endParaRPr lang="ru-RU"/>
        </a:p>
      </dgm:t>
    </dgm:pt>
    <dgm:pt modelId="{415C30E6-3EC3-42A5-AB51-C3319AD09ED8}" type="sibTrans" cxnId="{2025D7A8-3D2D-460E-A479-A93E9A445F7E}">
      <dgm:prSet/>
      <dgm:spPr/>
      <dgm:t>
        <a:bodyPr/>
        <a:lstStyle/>
        <a:p>
          <a:endParaRPr lang="ru-RU"/>
        </a:p>
      </dgm:t>
    </dgm:pt>
    <dgm:pt modelId="{19E167C5-00DF-4317-94C4-665F77EE6CD0}">
      <dgm:prSet phldrT="[Текст]" custT="1"/>
      <dgm:spPr/>
      <dgm:t>
        <a:bodyPr/>
        <a:lstStyle/>
        <a:p>
          <a:r>
            <a:rPr lang="ru-RU" sz="2300" dirty="0" smtClean="0"/>
            <a:t>Социальная самопомощь</a:t>
          </a:r>
          <a:endParaRPr lang="ru-RU" sz="2300" dirty="0"/>
        </a:p>
      </dgm:t>
    </dgm:pt>
    <dgm:pt modelId="{89608A3A-3729-4954-A95B-F350C52E8ED2}" type="parTrans" cxnId="{C685B2FB-0F69-4389-8427-9B80479A4E1A}">
      <dgm:prSet/>
      <dgm:spPr/>
      <dgm:t>
        <a:bodyPr/>
        <a:lstStyle/>
        <a:p>
          <a:endParaRPr lang="ru-RU"/>
        </a:p>
      </dgm:t>
    </dgm:pt>
    <dgm:pt modelId="{21C104B1-650A-4D3F-A22D-D48A56F03E6E}" type="sibTrans" cxnId="{C685B2FB-0F69-4389-8427-9B80479A4E1A}">
      <dgm:prSet/>
      <dgm:spPr/>
      <dgm:t>
        <a:bodyPr/>
        <a:lstStyle/>
        <a:p>
          <a:endParaRPr lang="ru-RU"/>
        </a:p>
      </dgm:t>
    </dgm:pt>
    <dgm:pt modelId="{07AD1F29-D937-4C95-8632-4FA3F38269E7}">
      <dgm:prSet custT="1"/>
      <dgm:spPr/>
      <dgm:t>
        <a:bodyPr/>
        <a:lstStyle/>
        <a:p>
          <a:r>
            <a:rPr lang="ru-RU" sz="2400" dirty="0" smtClean="0"/>
            <a:t>Социальная помощь</a:t>
          </a:r>
          <a:endParaRPr lang="ru-RU" sz="2400" dirty="0"/>
        </a:p>
      </dgm:t>
    </dgm:pt>
    <dgm:pt modelId="{37EDA4CE-A3E0-42B5-B2A3-1FD8ECF5AFCD}" type="parTrans" cxnId="{4DDCAAA0-5D33-4ED3-817B-7F1FF2C590A8}">
      <dgm:prSet/>
      <dgm:spPr/>
      <dgm:t>
        <a:bodyPr/>
        <a:lstStyle/>
        <a:p>
          <a:endParaRPr lang="ru-RU"/>
        </a:p>
      </dgm:t>
    </dgm:pt>
    <dgm:pt modelId="{D5633EBA-4DFF-48C3-9655-1F44BFD7AD63}" type="sibTrans" cxnId="{4DDCAAA0-5D33-4ED3-817B-7F1FF2C590A8}">
      <dgm:prSet/>
      <dgm:spPr/>
      <dgm:t>
        <a:bodyPr/>
        <a:lstStyle/>
        <a:p>
          <a:endParaRPr lang="ru-RU"/>
        </a:p>
      </dgm:t>
    </dgm:pt>
    <dgm:pt modelId="{5B9B1C24-9539-4759-8FED-404739132EFF}">
      <dgm:prSet custT="1"/>
      <dgm:spPr/>
      <dgm:t>
        <a:bodyPr/>
        <a:lstStyle/>
        <a:p>
          <a:r>
            <a:rPr lang="ru-RU" sz="2000" dirty="0" smtClean="0"/>
            <a:t>Социальное обслуживание</a:t>
          </a:r>
          <a:endParaRPr lang="ru-RU" sz="2000" dirty="0"/>
        </a:p>
      </dgm:t>
    </dgm:pt>
    <dgm:pt modelId="{9EF1FF52-FD5C-43C1-93CB-8A10B8DA0BB2}" type="parTrans" cxnId="{2D4DD2AC-2A6F-4759-974A-3A8ACF4CDD48}">
      <dgm:prSet/>
      <dgm:spPr/>
      <dgm:t>
        <a:bodyPr/>
        <a:lstStyle/>
        <a:p>
          <a:endParaRPr lang="ru-RU"/>
        </a:p>
      </dgm:t>
    </dgm:pt>
    <dgm:pt modelId="{E90CCAD9-80E3-41BE-B71C-3319D33A9A1B}" type="sibTrans" cxnId="{2D4DD2AC-2A6F-4759-974A-3A8ACF4CDD48}">
      <dgm:prSet/>
      <dgm:spPr/>
      <dgm:t>
        <a:bodyPr/>
        <a:lstStyle/>
        <a:p>
          <a:endParaRPr lang="ru-RU"/>
        </a:p>
      </dgm:t>
    </dgm:pt>
    <dgm:pt modelId="{E6E85C12-E6AB-4B39-B3F6-00705D283E15}" type="pres">
      <dgm:prSet presAssocID="{6437BF98-06E5-4249-A52C-DE20061A219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120116D-FAF6-485F-B3B8-ED4512EABFEC}" type="pres">
      <dgm:prSet presAssocID="{D14FEAA1-57B0-4D8B-A3F4-213DB02B3023}" presName="vertOne" presStyleCnt="0"/>
      <dgm:spPr/>
    </dgm:pt>
    <dgm:pt modelId="{B879A7B3-1A5B-4D76-841B-BAAA605DF1E4}" type="pres">
      <dgm:prSet presAssocID="{D14FEAA1-57B0-4D8B-A3F4-213DB02B3023}" presName="txOne" presStyleLbl="node0" presStyleIdx="0" presStyleCnt="1" custScaleY="351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9B0FAD-F16D-4811-A367-53EAF3CDB3B2}" type="pres">
      <dgm:prSet presAssocID="{D14FEAA1-57B0-4D8B-A3F4-213DB02B3023}" presName="parTransOne" presStyleCnt="0"/>
      <dgm:spPr/>
    </dgm:pt>
    <dgm:pt modelId="{A2479545-F1D1-4A08-B320-EB4D1389F6CE}" type="pres">
      <dgm:prSet presAssocID="{D14FEAA1-57B0-4D8B-A3F4-213DB02B3023}" presName="horzOne" presStyleCnt="0"/>
      <dgm:spPr/>
    </dgm:pt>
    <dgm:pt modelId="{2524AE3D-9F71-4BE2-9457-21ED0B1D26FE}" type="pres">
      <dgm:prSet presAssocID="{D3BED813-EB0A-4BC4-B361-F9DF577FB005}" presName="vertTwo" presStyleCnt="0"/>
      <dgm:spPr/>
    </dgm:pt>
    <dgm:pt modelId="{966A58BB-2D87-42DB-B93D-FA57E2ED2EE0}" type="pres">
      <dgm:prSet presAssocID="{D3BED813-EB0A-4BC4-B361-F9DF577FB005}" presName="txTwo" presStyleLbl="node2" presStyleIdx="0" presStyleCnt="1" custScaleY="381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7CFF1C-97B3-4DA1-B8D8-43F28DCFB5E7}" type="pres">
      <dgm:prSet presAssocID="{D3BED813-EB0A-4BC4-B361-F9DF577FB005}" presName="parTransTwo" presStyleCnt="0"/>
      <dgm:spPr/>
    </dgm:pt>
    <dgm:pt modelId="{1190B960-FBEC-445B-B4BF-F66C0B3E62E2}" type="pres">
      <dgm:prSet presAssocID="{D3BED813-EB0A-4BC4-B361-F9DF577FB005}" presName="horzTwo" presStyleCnt="0"/>
      <dgm:spPr/>
    </dgm:pt>
    <dgm:pt modelId="{5DDE2FB4-D73B-4461-AD35-21AF6BD665AC}" type="pres">
      <dgm:prSet presAssocID="{71C13639-3455-4817-A7F0-B14EDB0477D8}" presName="vertThree" presStyleCnt="0"/>
      <dgm:spPr/>
    </dgm:pt>
    <dgm:pt modelId="{6BFBDBEB-7215-4FB8-8515-67080594C584}" type="pres">
      <dgm:prSet presAssocID="{71C13639-3455-4817-A7F0-B14EDB0477D8}" presName="txThree" presStyleLbl="node3" presStyleIdx="0" presStyleCnt="4" custScaleY="521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97EA71-9785-47B9-86BC-373107B9DD0C}" type="pres">
      <dgm:prSet presAssocID="{71C13639-3455-4817-A7F0-B14EDB0477D8}" presName="horzThree" presStyleCnt="0"/>
      <dgm:spPr/>
    </dgm:pt>
    <dgm:pt modelId="{8B8C7240-2A80-48C8-83F4-871FC52CFC2A}" type="pres">
      <dgm:prSet presAssocID="{BB5AEEE4-9A05-416B-90F0-1A2D7D08A115}" presName="sibSpaceThree" presStyleCnt="0"/>
      <dgm:spPr/>
    </dgm:pt>
    <dgm:pt modelId="{07766E53-F4F4-47EB-9036-70623964BFA9}" type="pres">
      <dgm:prSet presAssocID="{A82302F3-4F61-4180-86D9-193243A66EF4}" presName="vertThree" presStyleCnt="0"/>
      <dgm:spPr/>
    </dgm:pt>
    <dgm:pt modelId="{BE3F15B7-D434-4EA2-8564-0DD2E5DEA26E}" type="pres">
      <dgm:prSet presAssocID="{A82302F3-4F61-4180-86D9-193243A66EF4}" presName="txThree" presStyleLbl="node3" presStyleIdx="1" presStyleCnt="4" custScaleY="528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3D2040-8702-4CC7-980B-1D833934CCAB}" type="pres">
      <dgm:prSet presAssocID="{A82302F3-4F61-4180-86D9-193243A66EF4}" presName="horzThree" presStyleCnt="0"/>
      <dgm:spPr/>
    </dgm:pt>
    <dgm:pt modelId="{B02C6779-761F-4F10-8F59-65570F88472A}" type="pres">
      <dgm:prSet presAssocID="{3974EC7D-07C0-4980-903C-D3DF34E74A4A}" presName="sibSpaceThree" presStyleCnt="0"/>
      <dgm:spPr/>
    </dgm:pt>
    <dgm:pt modelId="{555DF204-462C-44D5-AAD9-A24B81CD86E3}" type="pres">
      <dgm:prSet presAssocID="{4BCD8FC9-AD7D-4BFA-8932-AE25827759DC}" presName="vertThree" presStyleCnt="0"/>
      <dgm:spPr/>
    </dgm:pt>
    <dgm:pt modelId="{F44B8FE5-F75B-440C-A54E-DF77552594BC}" type="pres">
      <dgm:prSet presAssocID="{4BCD8FC9-AD7D-4BFA-8932-AE25827759DC}" presName="txThree" presStyleLbl="node3" presStyleIdx="2" presStyleCnt="4" custScaleY="52041" custLinFactNeighborX="-301" custLinFactNeighborY="3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A9B27A-ED0D-4EED-A855-609957320C40}" type="pres">
      <dgm:prSet presAssocID="{4BCD8FC9-AD7D-4BFA-8932-AE25827759DC}" presName="parTransThree" presStyleCnt="0"/>
      <dgm:spPr/>
    </dgm:pt>
    <dgm:pt modelId="{3D1B71D0-BA5D-4620-9526-BA1B6E822DC7}" type="pres">
      <dgm:prSet presAssocID="{4BCD8FC9-AD7D-4BFA-8932-AE25827759DC}" presName="horzThree" presStyleCnt="0"/>
      <dgm:spPr/>
    </dgm:pt>
    <dgm:pt modelId="{55AAF35A-A0A0-4900-96AE-2073751485FE}" type="pres">
      <dgm:prSet presAssocID="{07AD1F29-D937-4C95-8632-4FA3F38269E7}" presName="vertFour" presStyleCnt="0">
        <dgm:presLayoutVars>
          <dgm:chPref val="3"/>
        </dgm:presLayoutVars>
      </dgm:prSet>
      <dgm:spPr/>
    </dgm:pt>
    <dgm:pt modelId="{F6F8F672-27B7-4F4D-934A-41BC1BC639C1}" type="pres">
      <dgm:prSet presAssocID="{07AD1F29-D937-4C95-8632-4FA3F38269E7}" presName="txFour" presStyleLbl="node4" presStyleIdx="0" presStyleCnt="2" custScaleY="45423" custLinFactNeighborX="-294" custLinFactNeighborY="-49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9392BB-9B0F-4F98-9EF0-9B21E5099E6D}" type="pres">
      <dgm:prSet presAssocID="{07AD1F29-D937-4C95-8632-4FA3F38269E7}" presName="parTransFour" presStyleCnt="0"/>
      <dgm:spPr/>
    </dgm:pt>
    <dgm:pt modelId="{21F82803-863F-4009-B56D-9E3B5060E5AE}" type="pres">
      <dgm:prSet presAssocID="{07AD1F29-D937-4C95-8632-4FA3F38269E7}" presName="horzFour" presStyleCnt="0"/>
      <dgm:spPr/>
    </dgm:pt>
    <dgm:pt modelId="{A17E3196-3F85-4F41-95AA-5FFC0A158723}" type="pres">
      <dgm:prSet presAssocID="{5B9B1C24-9539-4759-8FED-404739132EFF}" presName="vertFour" presStyleCnt="0">
        <dgm:presLayoutVars>
          <dgm:chPref val="3"/>
        </dgm:presLayoutVars>
      </dgm:prSet>
      <dgm:spPr/>
    </dgm:pt>
    <dgm:pt modelId="{30B8E895-174A-4655-9BB1-C5176E3385FA}" type="pres">
      <dgm:prSet presAssocID="{5B9B1C24-9539-4759-8FED-404739132EFF}" presName="txFour" presStyleLbl="node4" presStyleIdx="1" presStyleCnt="2" custScaleY="443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12695E-5BA4-4071-B2A5-DFF544E0477A}" type="pres">
      <dgm:prSet presAssocID="{5B9B1C24-9539-4759-8FED-404739132EFF}" presName="horzFour" presStyleCnt="0"/>
      <dgm:spPr/>
    </dgm:pt>
    <dgm:pt modelId="{7AA952AF-7421-4735-9107-111A84198A39}" type="pres">
      <dgm:prSet presAssocID="{415C30E6-3EC3-42A5-AB51-C3319AD09ED8}" presName="sibSpaceThree" presStyleCnt="0"/>
      <dgm:spPr/>
    </dgm:pt>
    <dgm:pt modelId="{2B8CADA1-702C-49B6-B218-8EFA0D75793A}" type="pres">
      <dgm:prSet presAssocID="{19E167C5-00DF-4317-94C4-665F77EE6CD0}" presName="vertThree" presStyleCnt="0"/>
      <dgm:spPr/>
    </dgm:pt>
    <dgm:pt modelId="{D16DFF3C-4BB5-44DD-90B1-A17C6188DE05}" type="pres">
      <dgm:prSet presAssocID="{19E167C5-00DF-4317-94C4-665F77EE6CD0}" presName="txThree" presStyleLbl="node3" presStyleIdx="3" presStyleCnt="4" custScaleY="499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307B9C-F5DF-4EB2-BE63-A9BBC106250D}" type="pres">
      <dgm:prSet presAssocID="{19E167C5-00DF-4317-94C4-665F77EE6CD0}" presName="horzThree" presStyleCnt="0"/>
      <dgm:spPr/>
    </dgm:pt>
  </dgm:ptLst>
  <dgm:cxnLst>
    <dgm:cxn modelId="{CA27C48D-B7EA-46BB-BD0E-10FA76F3C518}" type="presOf" srcId="{4BCD8FC9-AD7D-4BFA-8932-AE25827759DC}" destId="{F44B8FE5-F75B-440C-A54E-DF77552594BC}" srcOrd="0" destOrd="0" presId="urn:microsoft.com/office/officeart/2005/8/layout/hierarchy4"/>
    <dgm:cxn modelId="{AC65201B-AF7B-48C1-B5D3-4D9F9875E606}" type="presOf" srcId="{6437BF98-06E5-4249-A52C-DE20061A2192}" destId="{E6E85C12-E6AB-4B39-B3F6-00705D283E15}" srcOrd="0" destOrd="0" presId="urn:microsoft.com/office/officeart/2005/8/layout/hierarchy4"/>
    <dgm:cxn modelId="{B1977C18-7251-4CF4-942F-24D8FEEA845F}" srcId="{6437BF98-06E5-4249-A52C-DE20061A2192}" destId="{D14FEAA1-57B0-4D8B-A3F4-213DB02B3023}" srcOrd="0" destOrd="0" parTransId="{35C7801B-7F98-4D24-AAB9-FAF8A55DC06D}" sibTransId="{D9A28AB1-FBB9-4E27-B111-9743786557A5}"/>
    <dgm:cxn modelId="{839B4934-26F0-4962-8D5A-CAEF9A5FED98}" type="presOf" srcId="{D14FEAA1-57B0-4D8B-A3F4-213DB02B3023}" destId="{B879A7B3-1A5B-4D76-841B-BAAA605DF1E4}" srcOrd="0" destOrd="0" presId="urn:microsoft.com/office/officeart/2005/8/layout/hierarchy4"/>
    <dgm:cxn modelId="{4491191C-7239-4A7C-8FD7-D9FAB748BD68}" type="presOf" srcId="{A82302F3-4F61-4180-86D9-193243A66EF4}" destId="{BE3F15B7-D434-4EA2-8564-0DD2E5DEA26E}" srcOrd="0" destOrd="0" presId="urn:microsoft.com/office/officeart/2005/8/layout/hierarchy4"/>
    <dgm:cxn modelId="{568F933F-4E29-4201-A6FE-0DDDA653A770}" type="presOf" srcId="{5B9B1C24-9539-4759-8FED-404739132EFF}" destId="{30B8E895-174A-4655-9BB1-C5176E3385FA}" srcOrd="0" destOrd="0" presId="urn:microsoft.com/office/officeart/2005/8/layout/hierarchy4"/>
    <dgm:cxn modelId="{E369CD18-72E0-4853-9395-6708DB0BA0D8}" srcId="{D3BED813-EB0A-4BC4-B361-F9DF577FB005}" destId="{71C13639-3455-4817-A7F0-B14EDB0477D8}" srcOrd="0" destOrd="0" parTransId="{89C417DE-0D53-4D91-AB71-84D446D4C512}" sibTransId="{BB5AEEE4-9A05-416B-90F0-1A2D7D08A115}"/>
    <dgm:cxn modelId="{D86D5CBD-6ACD-4A94-8CD1-3D4F6FBF145C}" srcId="{D3BED813-EB0A-4BC4-B361-F9DF577FB005}" destId="{A82302F3-4F61-4180-86D9-193243A66EF4}" srcOrd="1" destOrd="0" parTransId="{B5403BC3-B297-42CF-98AC-6E1A59B33AC0}" sibTransId="{3974EC7D-07C0-4980-903C-D3DF34E74A4A}"/>
    <dgm:cxn modelId="{4DDCAAA0-5D33-4ED3-817B-7F1FF2C590A8}" srcId="{4BCD8FC9-AD7D-4BFA-8932-AE25827759DC}" destId="{07AD1F29-D937-4C95-8632-4FA3F38269E7}" srcOrd="0" destOrd="0" parTransId="{37EDA4CE-A3E0-42B5-B2A3-1FD8ECF5AFCD}" sibTransId="{D5633EBA-4DFF-48C3-9655-1F44BFD7AD63}"/>
    <dgm:cxn modelId="{B0C1CA0B-AEB4-494E-8D48-8F7698AA7B5A}" type="presOf" srcId="{19E167C5-00DF-4317-94C4-665F77EE6CD0}" destId="{D16DFF3C-4BB5-44DD-90B1-A17C6188DE05}" srcOrd="0" destOrd="0" presId="urn:microsoft.com/office/officeart/2005/8/layout/hierarchy4"/>
    <dgm:cxn modelId="{2025D7A8-3D2D-460E-A479-A93E9A445F7E}" srcId="{D3BED813-EB0A-4BC4-B361-F9DF577FB005}" destId="{4BCD8FC9-AD7D-4BFA-8932-AE25827759DC}" srcOrd="2" destOrd="0" parTransId="{C6F08AA9-54F2-4170-86A6-E8A0DE35521D}" sibTransId="{415C30E6-3EC3-42A5-AB51-C3319AD09ED8}"/>
    <dgm:cxn modelId="{BDF22BBD-D106-4CC1-AFA5-C5CA43D83306}" type="presOf" srcId="{D3BED813-EB0A-4BC4-B361-F9DF577FB005}" destId="{966A58BB-2D87-42DB-B93D-FA57E2ED2EE0}" srcOrd="0" destOrd="0" presId="urn:microsoft.com/office/officeart/2005/8/layout/hierarchy4"/>
    <dgm:cxn modelId="{185B27F6-0B08-4D3C-9D47-2F1C45787AED}" srcId="{D14FEAA1-57B0-4D8B-A3F4-213DB02B3023}" destId="{D3BED813-EB0A-4BC4-B361-F9DF577FB005}" srcOrd="0" destOrd="0" parTransId="{39AC0FBC-F66B-4B2E-8D1B-5CF82917A072}" sibTransId="{BC299149-C48A-4743-82AA-81993FC22B4C}"/>
    <dgm:cxn modelId="{38344C40-8141-4493-8BF8-B1361D9C0E5C}" type="presOf" srcId="{07AD1F29-D937-4C95-8632-4FA3F38269E7}" destId="{F6F8F672-27B7-4F4D-934A-41BC1BC639C1}" srcOrd="0" destOrd="0" presId="urn:microsoft.com/office/officeart/2005/8/layout/hierarchy4"/>
    <dgm:cxn modelId="{C685B2FB-0F69-4389-8427-9B80479A4E1A}" srcId="{D3BED813-EB0A-4BC4-B361-F9DF577FB005}" destId="{19E167C5-00DF-4317-94C4-665F77EE6CD0}" srcOrd="3" destOrd="0" parTransId="{89608A3A-3729-4954-A95B-F350C52E8ED2}" sibTransId="{21C104B1-650A-4D3F-A22D-D48A56F03E6E}"/>
    <dgm:cxn modelId="{6AE65AF1-BF8F-4EF3-BF7C-A1599B46E57F}" type="presOf" srcId="{71C13639-3455-4817-A7F0-B14EDB0477D8}" destId="{6BFBDBEB-7215-4FB8-8515-67080594C584}" srcOrd="0" destOrd="0" presId="urn:microsoft.com/office/officeart/2005/8/layout/hierarchy4"/>
    <dgm:cxn modelId="{2D4DD2AC-2A6F-4759-974A-3A8ACF4CDD48}" srcId="{07AD1F29-D937-4C95-8632-4FA3F38269E7}" destId="{5B9B1C24-9539-4759-8FED-404739132EFF}" srcOrd="0" destOrd="0" parTransId="{9EF1FF52-FD5C-43C1-93CB-8A10B8DA0BB2}" sibTransId="{E90CCAD9-80E3-41BE-B71C-3319D33A9A1B}"/>
    <dgm:cxn modelId="{B94A23CB-1BC2-45AF-94D3-9548FD9A093E}" type="presParOf" srcId="{E6E85C12-E6AB-4B39-B3F6-00705D283E15}" destId="{5120116D-FAF6-485F-B3B8-ED4512EABFEC}" srcOrd="0" destOrd="0" presId="urn:microsoft.com/office/officeart/2005/8/layout/hierarchy4"/>
    <dgm:cxn modelId="{CDE91983-1457-4F68-89E4-391C7A4B011F}" type="presParOf" srcId="{5120116D-FAF6-485F-B3B8-ED4512EABFEC}" destId="{B879A7B3-1A5B-4D76-841B-BAAA605DF1E4}" srcOrd="0" destOrd="0" presId="urn:microsoft.com/office/officeart/2005/8/layout/hierarchy4"/>
    <dgm:cxn modelId="{A71E4F1E-9022-4E79-AC8B-1F8198094233}" type="presParOf" srcId="{5120116D-FAF6-485F-B3B8-ED4512EABFEC}" destId="{8E9B0FAD-F16D-4811-A367-53EAF3CDB3B2}" srcOrd="1" destOrd="0" presId="urn:microsoft.com/office/officeart/2005/8/layout/hierarchy4"/>
    <dgm:cxn modelId="{18420BFE-00B9-403E-A4C4-78997BC4421A}" type="presParOf" srcId="{5120116D-FAF6-485F-B3B8-ED4512EABFEC}" destId="{A2479545-F1D1-4A08-B320-EB4D1389F6CE}" srcOrd="2" destOrd="0" presId="urn:microsoft.com/office/officeart/2005/8/layout/hierarchy4"/>
    <dgm:cxn modelId="{AE53BB2F-1813-4CAB-8DE9-997B88E98175}" type="presParOf" srcId="{A2479545-F1D1-4A08-B320-EB4D1389F6CE}" destId="{2524AE3D-9F71-4BE2-9457-21ED0B1D26FE}" srcOrd="0" destOrd="0" presId="urn:microsoft.com/office/officeart/2005/8/layout/hierarchy4"/>
    <dgm:cxn modelId="{E923E8EF-4EA5-4258-8D17-61C0B854D176}" type="presParOf" srcId="{2524AE3D-9F71-4BE2-9457-21ED0B1D26FE}" destId="{966A58BB-2D87-42DB-B93D-FA57E2ED2EE0}" srcOrd="0" destOrd="0" presId="urn:microsoft.com/office/officeart/2005/8/layout/hierarchy4"/>
    <dgm:cxn modelId="{EB9E7807-3D88-4D97-946D-CD87B1A7505A}" type="presParOf" srcId="{2524AE3D-9F71-4BE2-9457-21ED0B1D26FE}" destId="{4C7CFF1C-97B3-4DA1-B8D8-43F28DCFB5E7}" srcOrd="1" destOrd="0" presId="urn:microsoft.com/office/officeart/2005/8/layout/hierarchy4"/>
    <dgm:cxn modelId="{B0F362DA-8056-474F-9ADD-FF0AF44AB5F4}" type="presParOf" srcId="{2524AE3D-9F71-4BE2-9457-21ED0B1D26FE}" destId="{1190B960-FBEC-445B-B4BF-F66C0B3E62E2}" srcOrd="2" destOrd="0" presId="urn:microsoft.com/office/officeart/2005/8/layout/hierarchy4"/>
    <dgm:cxn modelId="{9714654E-2C0A-417E-86B9-29251759AD37}" type="presParOf" srcId="{1190B960-FBEC-445B-B4BF-F66C0B3E62E2}" destId="{5DDE2FB4-D73B-4461-AD35-21AF6BD665AC}" srcOrd="0" destOrd="0" presId="urn:microsoft.com/office/officeart/2005/8/layout/hierarchy4"/>
    <dgm:cxn modelId="{33157FCC-EA73-4ED4-9EEF-E4BF1EC9BF70}" type="presParOf" srcId="{5DDE2FB4-D73B-4461-AD35-21AF6BD665AC}" destId="{6BFBDBEB-7215-4FB8-8515-67080594C584}" srcOrd="0" destOrd="0" presId="urn:microsoft.com/office/officeart/2005/8/layout/hierarchy4"/>
    <dgm:cxn modelId="{DA02E108-F568-4E6A-A7A8-6EBFE93F2A1A}" type="presParOf" srcId="{5DDE2FB4-D73B-4461-AD35-21AF6BD665AC}" destId="{4997EA71-9785-47B9-86BC-373107B9DD0C}" srcOrd="1" destOrd="0" presId="urn:microsoft.com/office/officeart/2005/8/layout/hierarchy4"/>
    <dgm:cxn modelId="{0D9D6450-C01D-491D-9EAC-4AF65474C982}" type="presParOf" srcId="{1190B960-FBEC-445B-B4BF-F66C0B3E62E2}" destId="{8B8C7240-2A80-48C8-83F4-871FC52CFC2A}" srcOrd="1" destOrd="0" presId="urn:microsoft.com/office/officeart/2005/8/layout/hierarchy4"/>
    <dgm:cxn modelId="{E5A80273-92E1-4B79-A5BF-C5766C2F0D75}" type="presParOf" srcId="{1190B960-FBEC-445B-B4BF-F66C0B3E62E2}" destId="{07766E53-F4F4-47EB-9036-70623964BFA9}" srcOrd="2" destOrd="0" presId="urn:microsoft.com/office/officeart/2005/8/layout/hierarchy4"/>
    <dgm:cxn modelId="{95B7A5D5-328A-4ECA-A449-BC9EC793D4F9}" type="presParOf" srcId="{07766E53-F4F4-47EB-9036-70623964BFA9}" destId="{BE3F15B7-D434-4EA2-8564-0DD2E5DEA26E}" srcOrd="0" destOrd="0" presId="urn:microsoft.com/office/officeart/2005/8/layout/hierarchy4"/>
    <dgm:cxn modelId="{A30BE1F8-69BE-4497-9E07-27F24D00771F}" type="presParOf" srcId="{07766E53-F4F4-47EB-9036-70623964BFA9}" destId="{5B3D2040-8702-4CC7-980B-1D833934CCAB}" srcOrd="1" destOrd="0" presId="urn:microsoft.com/office/officeart/2005/8/layout/hierarchy4"/>
    <dgm:cxn modelId="{9FCB5AC6-8A3B-4183-A99C-393688B98F1A}" type="presParOf" srcId="{1190B960-FBEC-445B-B4BF-F66C0B3E62E2}" destId="{B02C6779-761F-4F10-8F59-65570F88472A}" srcOrd="3" destOrd="0" presId="urn:microsoft.com/office/officeart/2005/8/layout/hierarchy4"/>
    <dgm:cxn modelId="{FAD3508B-A975-4CB8-B15F-12ADCD5625A9}" type="presParOf" srcId="{1190B960-FBEC-445B-B4BF-F66C0B3E62E2}" destId="{555DF204-462C-44D5-AAD9-A24B81CD86E3}" srcOrd="4" destOrd="0" presId="urn:microsoft.com/office/officeart/2005/8/layout/hierarchy4"/>
    <dgm:cxn modelId="{FE10E772-95AB-4FC9-89D0-F54DED8C13FE}" type="presParOf" srcId="{555DF204-462C-44D5-AAD9-A24B81CD86E3}" destId="{F44B8FE5-F75B-440C-A54E-DF77552594BC}" srcOrd="0" destOrd="0" presId="urn:microsoft.com/office/officeart/2005/8/layout/hierarchy4"/>
    <dgm:cxn modelId="{97ABF02F-5850-42F4-9ED8-4C273220C642}" type="presParOf" srcId="{555DF204-462C-44D5-AAD9-A24B81CD86E3}" destId="{7CA9B27A-ED0D-4EED-A855-609957320C40}" srcOrd="1" destOrd="0" presId="urn:microsoft.com/office/officeart/2005/8/layout/hierarchy4"/>
    <dgm:cxn modelId="{F44928A8-F8DF-4B7A-B3D2-C8751E3C3275}" type="presParOf" srcId="{555DF204-462C-44D5-AAD9-A24B81CD86E3}" destId="{3D1B71D0-BA5D-4620-9526-BA1B6E822DC7}" srcOrd="2" destOrd="0" presId="urn:microsoft.com/office/officeart/2005/8/layout/hierarchy4"/>
    <dgm:cxn modelId="{8FAA1A47-6D05-4A22-AE4C-C1BE77466433}" type="presParOf" srcId="{3D1B71D0-BA5D-4620-9526-BA1B6E822DC7}" destId="{55AAF35A-A0A0-4900-96AE-2073751485FE}" srcOrd="0" destOrd="0" presId="urn:microsoft.com/office/officeart/2005/8/layout/hierarchy4"/>
    <dgm:cxn modelId="{996CC561-ABA4-4C54-A043-D14EEFDD4893}" type="presParOf" srcId="{55AAF35A-A0A0-4900-96AE-2073751485FE}" destId="{F6F8F672-27B7-4F4D-934A-41BC1BC639C1}" srcOrd="0" destOrd="0" presId="urn:microsoft.com/office/officeart/2005/8/layout/hierarchy4"/>
    <dgm:cxn modelId="{532FFE0F-C9AD-49B1-B342-0AB53B8A1486}" type="presParOf" srcId="{55AAF35A-A0A0-4900-96AE-2073751485FE}" destId="{359392BB-9B0F-4F98-9EF0-9B21E5099E6D}" srcOrd="1" destOrd="0" presId="urn:microsoft.com/office/officeart/2005/8/layout/hierarchy4"/>
    <dgm:cxn modelId="{0E6C3971-E664-4E01-840E-8EB68D860309}" type="presParOf" srcId="{55AAF35A-A0A0-4900-96AE-2073751485FE}" destId="{21F82803-863F-4009-B56D-9E3B5060E5AE}" srcOrd="2" destOrd="0" presId="urn:microsoft.com/office/officeart/2005/8/layout/hierarchy4"/>
    <dgm:cxn modelId="{2BA0148D-1690-4FE4-BB3A-87317D338D89}" type="presParOf" srcId="{21F82803-863F-4009-B56D-9E3B5060E5AE}" destId="{A17E3196-3F85-4F41-95AA-5FFC0A158723}" srcOrd="0" destOrd="0" presId="urn:microsoft.com/office/officeart/2005/8/layout/hierarchy4"/>
    <dgm:cxn modelId="{EC10900F-4BD4-43F7-9F3C-CDABB6E7EB5D}" type="presParOf" srcId="{A17E3196-3F85-4F41-95AA-5FFC0A158723}" destId="{30B8E895-174A-4655-9BB1-C5176E3385FA}" srcOrd="0" destOrd="0" presId="urn:microsoft.com/office/officeart/2005/8/layout/hierarchy4"/>
    <dgm:cxn modelId="{5289D1CF-D183-44FC-81D3-DA16BFB9899C}" type="presParOf" srcId="{A17E3196-3F85-4F41-95AA-5FFC0A158723}" destId="{CE12695E-5BA4-4071-B2A5-DFF544E0477A}" srcOrd="1" destOrd="0" presId="urn:microsoft.com/office/officeart/2005/8/layout/hierarchy4"/>
    <dgm:cxn modelId="{F84CEEB6-4167-4E38-9517-CCA6922F2D39}" type="presParOf" srcId="{1190B960-FBEC-445B-B4BF-F66C0B3E62E2}" destId="{7AA952AF-7421-4735-9107-111A84198A39}" srcOrd="5" destOrd="0" presId="urn:microsoft.com/office/officeart/2005/8/layout/hierarchy4"/>
    <dgm:cxn modelId="{14EBFC73-E25B-4345-A625-4EA867CC1EE3}" type="presParOf" srcId="{1190B960-FBEC-445B-B4BF-F66C0B3E62E2}" destId="{2B8CADA1-702C-49B6-B218-8EFA0D75793A}" srcOrd="6" destOrd="0" presId="urn:microsoft.com/office/officeart/2005/8/layout/hierarchy4"/>
    <dgm:cxn modelId="{333A1C5B-3A68-4C6C-B91C-70EE0AD58CE7}" type="presParOf" srcId="{2B8CADA1-702C-49B6-B218-8EFA0D75793A}" destId="{D16DFF3C-4BB5-44DD-90B1-A17C6188DE05}" srcOrd="0" destOrd="0" presId="urn:microsoft.com/office/officeart/2005/8/layout/hierarchy4"/>
    <dgm:cxn modelId="{C381C8BB-7380-4645-9565-178C403112BB}" type="presParOf" srcId="{2B8CADA1-702C-49B6-B218-8EFA0D75793A}" destId="{98307B9C-F5DF-4EB2-BE63-A9BBC106250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79A7B3-1A5B-4D76-841B-BAAA605DF1E4}">
      <dsp:nvSpPr>
        <dsp:cNvPr id="0" name=""/>
        <dsp:cNvSpPr/>
      </dsp:nvSpPr>
      <dsp:spPr>
        <a:xfrm>
          <a:off x="3226" y="2357"/>
          <a:ext cx="8780421" cy="906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>
              <a:solidFill>
                <a:schemeClr val="bg1"/>
              </a:solidFill>
            </a:rPr>
            <a:t>Социальный риск</a:t>
          </a:r>
          <a:endParaRPr lang="ru-RU" sz="3900" kern="1200" dirty="0">
            <a:solidFill>
              <a:schemeClr val="bg1"/>
            </a:solidFill>
          </a:endParaRPr>
        </a:p>
      </dsp:txBody>
      <dsp:txXfrm>
        <a:off x="3226" y="2357"/>
        <a:ext cx="8780421" cy="906944"/>
      </dsp:txXfrm>
    </dsp:sp>
    <dsp:sp modelId="{966A58BB-2D87-42DB-B93D-FA57E2ED2EE0}">
      <dsp:nvSpPr>
        <dsp:cNvPr id="0" name=""/>
        <dsp:cNvSpPr/>
      </dsp:nvSpPr>
      <dsp:spPr>
        <a:xfrm>
          <a:off x="11796" y="1109203"/>
          <a:ext cx="8763280" cy="9844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b="1" kern="1200" dirty="0" smtClean="0">
              <a:solidFill>
                <a:schemeClr val="tx1"/>
              </a:solidFill>
            </a:rPr>
            <a:t>Социальная защита</a:t>
          </a:r>
          <a:endParaRPr lang="ru-RU" sz="6000" b="1" kern="1200" dirty="0">
            <a:solidFill>
              <a:schemeClr val="tx1"/>
            </a:solidFill>
          </a:endParaRPr>
        </a:p>
      </dsp:txBody>
      <dsp:txXfrm>
        <a:off x="11796" y="1109203"/>
        <a:ext cx="8763280" cy="984458"/>
      </dsp:txXfrm>
    </dsp:sp>
    <dsp:sp modelId="{6BFBDBEB-7215-4FB8-8515-67080594C584}">
      <dsp:nvSpPr>
        <dsp:cNvPr id="0" name=""/>
        <dsp:cNvSpPr/>
      </dsp:nvSpPr>
      <dsp:spPr>
        <a:xfrm>
          <a:off x="28887" y="2293562"/>
          <a:ext cx="2115632" cy="1347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Социальная поддержка</a:t>
          </a:r>
          <a:endParaRPr lang="ru-RU" sz="2400" kern="1200" dirty="0"/>
        </a:p>
      </dsp:txBody>
      <dsp:txXfrm>
        <a:off x="28887" y="2293562"/>
        <a:ext cx="2115632" cy="1347333"/>
      </dsp:txXfrm>
    </dsp:sp>
    <dsp:sp modelId="{BE3F15B7-D434-4EA2-8564-0DD2E5DEA26E}">
      <dsp:nvSpPr>
        <dsp:cNvPr id="0" name=""/>
        <dsp:cNvSpPr/>
      </dsp:nvSpPr>
      <dsp:spPr>
        <a:xfrm>
          <a:off x="2233376" y="2293562"/>
          <a:ext cx="2115632" cy="1366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Социальное страхование</a:t>
          </a:r>
          <a:endParaRPr lang="ru-RU" sz="2300" kern="1200" dirty="0"/>
        </a:p>
      </dsp:txBody>
      <dsp:txXfrm>
        <a:off x="2233376" y="2293562"/>
        <a:ext cx="2115632" cy="1366318"/>
      </dsp:txXfrm>
    </dsp:sp>
    <dsp:sp modelId="{F44B8FE5-F75B-440C-A54E-DF77552594BC}">
      <dsp:nvSpPr>
        <dsp:cNvPr id="0" name=""/>
        <dsp:cNvSpPr/>
      </dsp:nvSpPr>
      <dsp:spPr>
        <a:xfrm>
          <a:off x="4431497" y="2294296"/>
          <a:ext cx="2115632" cy="13441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Социальное обеспечение</a:t>
          </a:r>
          <a:endParaRPr lang="ru-RU" sz="2300" kern="1200" dirty="0"/>
        </a:p>
      </dsp:txBody>
      <dsp:txXfrm>
        <a:off x="4431497" y="2294296"/>
        <a:ext cx="2115632" cy="1344182"/>
      </dsp:txXfrm>
    </dsp:sp>
    <dsp:sp modelId="{F6F8F672-27B7-4F4D-934A-41BC1BC639C1}">
      <dsp:nvSpPr>
        <dsp:cNvPr id="0" name=""/>
        <dsp:cNvSpPr/>
      </dsp:nvSpPr>
      <dsp:spPr>
        <a:xfrm>
          <a:off x="4431645" y="3827669"/>
          <a:ext cx="2115632" cy="11732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Социальная помощь</a:t>
          </a:r>
          <a:endParaRPr lang="ru-RU" sz="2400" kern="1200" dirty="0"/>
        </a:p>
      </dsp:txBody>
      <dsp:txXfrm>
        <a:off x="4431645" y="3827669"/>
        <a:ext cx="2115632" cy="1173244"/>
      </dsp:txXfrm>
    </dsp:sp>
    <dsp:sp modelId="{30B8E895-174A-4655-9BB1-C5176E3385FA}">
      <dsp:nvSpPr>
        <dsp:cNvPr id="0" name=""/>
        <dsp:cNvSpPr/>
      </dsp:nvSpPr>
      <dsp:spPr>
        <a:xfrm>
          <a:off x="4437865" y="5210792"/>
          <a:ext cx="2115632" cy="11448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Социальное обслуживание</a:t>
          </a:r>
          <a:endParaRPr lang="ru-RU" sz="2000" kern="1200" dirty="0"/>
        </a:p>
      </dsp:txBody>
      <dsp:txXfrm>
        <a:off x="4437865" y="5210792"/>
        <a:ext cx="2115632" cy="1144832"/>
      </dsp:txXfrm>
    </dsp:sp>
    <dsp:sp modelId="{D16DFF3C-4BB5-44DD-90B1-A17C6188DE05}">
      <dsp:nvSpPr>
        <dsp:cNvPr id="0" name=""/>
        <dsp:cNvSpPr/>
      </dsp:nvSpPr>
      <dsp:spPr>
        <a:xfrm>
          <a:off x="6642354" y="2293562"/>
          <a:ext cx="2115632" cy="12913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Социальная самопомощь</a:t>
          </a:r>
          <a:endParaRPr lang="ru-RU" sz="2300" kern="1200" dirty="0"/>
        </a:p>
      </dsp:txBody>
      <dsp:txXfrm>
        <a:off x="6642354" y="2293562"/>
        <a:ext cx="2115632" cy="1291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5BFB9A7B-1ECB-4425-AC32-E7711106A81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Материалы социологического конгресса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527F9B-C881-4D2F-8325-F63A48F2086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3" name="Group 191"/>
          <p:cNvGrpSpPr>
            <a:grpSpLocks/>
          </p:cNvGrpSpPr>
          <p:nvPr/>
        </p:nvGrpSpPr>
        <p:grpSpPr bwMode="auto">
          <a:xfrm>
            <a:off x="434975" y="4763"/>
            <a:ext cx="8015288" cy="6853237"/>
            <a:chOff x="274" y="10"/>
            <a:chExt cx="5049" cy="4310"/>
          </a:xfrm>
        </p:grpSpPr>
        <p:sp>
          <p:nvSpPr>
            <p:cNvPr id="3198" name="Line 126"/>
            <p:cNvSpPr>
              <a:spLocks noChangeShapeType="1"/>
            </p:cNvSpPr>
            <p:nvPr userDrawn="1"/>
          </p:nvSpPr>
          <p:spPr bwMode="gray">
            <a:xfrm>
              <a:off x="3479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09" name="Line 137"/>
            <p:cNvSpPr>
              <a:spLocks noChangeShapeType="1"/>
            </p:cNvSpPr>
            <p:nvPr userDrawn="1"/>
          </p:nvSpPr>
          <p:spPr bwMode="gray">
            <a:xfrm>
              <a:off x="3929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11" name="Line 139"/>
            <p:cNvSpPr>
              <a:spLocks noChangeShapeType="1"/>
            </p:cNvSpPr>
            <p:nvPr userDrawn="1"/>
          </p:nvSpPr>
          <p:spPr bwMode="gray">
            <a:xfrm>
              <a:off x="4395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12" name="Line 140"/>
            <p:cNvSpPr>
              <a:spLocks noChangeShapeType="1"/>
            </p:cNvSpPr>
            <p:nvPr userDrawn="1"/>
          </p:nvSpPr>
          <p:spPr bwMode="gray">
            <a:xfrm>
              <a:off x="4845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15" name="Line 143"/>
            <p:cNvSpPr>
              <a:spLocks noChangeShapeType="1"/>
            </p:cNvSpPr>
            <p:nvPr userDrawn="1"/>
          </p:nvSpPr>
          <p:spPr bwMode="gray">
            <a:xfrm>
              <a:off x="5302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19" name="Line 147"/>
            <p:cNvSpPr>
              <a:spLocks noChangeShapeType="1"/>
            </p:cNvSpPr>
            <p:nvPr userDrawn="1"/>
          </p:nvSpPr>
          <p:spPr bwMode="gray">
            <a:xfrm>
              <a:off x="1651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21" name="Line 149"/>
            <p:cNvSpPr>
              <a:spLocks noChangeShapeType="1"/>
            </p:cNvSpPr>
            <p:nvPr userDrawn="1"/>
          </p:nvSpPr>
          <p:spPr bwMode="gray">
            <a:xfrm>
              <a:off x="2101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23" name="Line 151"/>
            <p:cNvSpPr>
              <a:spLocks noChangeShapeType="1"/>
            </p:cNvSpPr>
            <p:nvPr userDrawn="1"/>
          </p:nvSpPr>
          <p:spPr bwMode="gray">
            <a:xfrm>
              <a:off x="2567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24" name="Line 152"/>
            <p:cNvSpPr>
              <a:spLocks noChangeShapeType="1"/>
            </p:cNvSpPr>
            <p:nvPr userDrawn="1"/>
          </p:nvSpPr>
          <p:spPr bwMode="gray">
            <a:xfrm>
              <a:off x="3017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30" name="Line 158"/>
            <p:cNvSpPr>
              <a:spLocks noChangeShapeType="1"/>
            </p:cNvSpPr>
            <p:nvPr userDrawn="1"/>
          </p:nvSpPr>
          <p:spPr bwMode="gray">
            <a:xfrm>
              <a:off x="274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32" name="Line 160"/>
            <p:cNvSpPr>
              <a:spLocks noChangeShapeType="1"/>
            </p:cNvSpPr>
            <p:nvPr userDrawn="1"/>
          </p:nvSpPr>
          <p:spPr bwMode="gray">
            <a:xfrm>
              <a:off x="740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33" name="Line 161"/>
            <p:cNvSpPr>
              <a:spLocks noChangeShapeType="1"/>
            </p:cNvSpPr>
            <p:nvPr userDrawn="1"/>
          </p:nvSpPr>
          <p:spPr bwMode="gray">
            <a:xfrm>
              <a:off x="1190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59" name="Rectangle 87"/>
          <p:cNvSpPr>
            <a:spLocks noChangeArrowheads="1"/>
          </p:cNvSpPr>
          <p:nvPr/>
        </p:nvSpPr>
        <p:spPr bwMode="gray">
          <a:xfrm>
            <a:off x="0" y="1795463"/>
            <a:ext cx="9144000" cy="2503487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7" name="Rectangle 165"/>
          <p:cNvSpPr>
            <a:spLocks noChangeArrowheads="1"/>
          </p:cNvSpPr>
          <p:nvPr/>
        </p:nvSpPr>
        <p:spPr bwMode="gray">
          <a:xfrm>
            <a:off x="5553075" y="5576888"/>
            <a:ext cx="712788" cy="644525"/>
          </a:xfrm>
          <a:prstGeom prst="rect">
            <a:avLst/>
          </a:prstGeom>
          <a:solidFill>
            <a:schemeClr val="accent2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8" name="Rectangle 166"/>
          <p:cNvSpPr>
            <a:spLocks noChangeArrowheads="1"/>
          </p:cNvSpPr>
          <p:nvPr/>
        </p:nvSpPr>
        <p:spPr bwMode="gray">
          <a:xfrm>
            <a:off x="7007225" y="5588000"/>
            <a:ext cx="725488" cy="635000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9" name="Rectangle 167"/>
          <p:cNvSpPr>
            <a:spLocks noChangeArrowheads="1"/>
          </p:cNvSpPr>
          <p:nvPr/>
        </p:nvSpPr>
        <p:spPr bwMode="gray">
          <a:xfrm>
            <a:off x="6269038" y="4943475"/>
            <a:ext cx="725487" cy="636588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0" name="Rectangle 168"/>
          <p:cNvSpPr>
            <a:spLocks noChangeArrowheads="1"/>
          </p:cNvSpPr>
          <p:nvPr/>
        </p:nvSpPr>
        <p:spPr bwMode="gray">
          <a:xfrm>
            <a:off x="8447088" y="5588000"/>
            <a:ext cx="696912" cy="635000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2" name="Rectangle 170"/>
          <p:cNvSpPr>
            <a:spLocks noChangeArrowheads="1"/>
          </p:cNvSpPr>
          <p:nvPr/>
        </p:nvSpPr>
        <p:spPr bwMode="gray">
          <a:xfrm>
            <a:off x="2651125" y="5588000"/>
            <a:ext cx="725488" cy="635000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3" name="Rectangle 171"/>
          <p:cNvSpPr>
            <a:spLocks noChangeArrowheads="1"/>
          </p:cNvSpPr>
          <p:nvPr/>
        </p:nvSpPr>
        <p:spPr bwMode="gray">
          <a:xfrm>
            <a:off x="4105275" y="5588000"/>
            <a:ext cx="725488" cy="635000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4" name="Rectangle 172"/>
          <p:cNvSpPr>
            <a:spLocks noChangeArrowheads="1"/>
          </p:cNvSpPr>
          <p:nvPr/>
        </p:nvSpPr>
        <p:spPr bwMode="gray">
          <a:xfrm>
            <a:off x="3367088" y="4943475"/>
            <a:ext cx="725487" cy="636588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5" name="Rectangle 173"/>
          <p:cNvSpPr>
            <a:spLocks noChangeArrowheads="1"/>
          </p:cNvSpPr>
          <p:nvPr/>
        </p:nvSpPr>
        <p:spPr bwMode="gray">
          <a:xfrm>
            <a:off x="4818063" y="4943475"/>
            <a:ext cx="725487" cy="636588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" name="Rectangle 174"/>
          <p:cNvSpPr>
            <a:spLocks noChangeArrowheads="1"/>
          </p:cNvSpPr>
          <p:nvPr/>
        </p:nvSpPr>
        <p:spPr bwMode="gray">
          <a:xfrm>
            <a:off x="1917700" y="4943475"/>
            <a:ext cx="725488" cy="636588"/>
          </a:xfrm>
          <a:prstGeom prst="rect">
            <a:avLst/>
          </a:prstGeom>
          <a:solidFill>
            <a:schemeClr val="accent2">
              <a:alpha val="2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" name="Rectangle 175"/>
          <p:cNvSpPr>
            <a:spLocks noChangeArrowheads="1"/>
          </p:cNvSpPr>
          <p:nvPr/>
        </p:nvSpPr>
        <p:spPr bwMode="gray">
          <a:xfrm>
            <a:off x="5541963" y="4310063"/>
            <a:ext cx="725487" cy="636587"/>
          </a:xfrm>
          <a:prstGeom prst="rect">
            <a:avLst/>
          </a:prstGeom>
          <a:solidFill>
            <a:schemeClr val="accent2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" name="Rectangle 176"/>
          <p:cNvSpPr>
            <a:spLocks noChangeArrowheads="1"/>
          </p:cNvSpPr>
          <p:nvPr/>
        </p:nvSpPr>
        <p:spPr bwMode="gray">
          <a:xfrm>
            <a:off x="6996113" y="4300538"/>
            <a:ext cx="725487" cy="646112"/>
          </a:xfrm>
          <a:prstGeom prst="rect">
            <a:avLst/>
          </a:prstGeom>
          <a:solidFill>
            <a:schemeClr val="accent2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9" name="Rectangle 177"/>
          <p:cNvSpPr>
            <a:spLocks noChangeArrowheads="1"/>
          </p:cNvSpPr>
          <p:nvPr/>
        </p:nvSpPr>
        <p:spPr bwMode="gray">
          <a:xfrm>
            <a:off x="8435975" y="4300538"/>
            <a:ext cx="703263" cy="646112"/>
          </a:xfrm>
          <a:prstGeom prst="rect">
            <a:avLst/>
          </a:prstGeom>
          <a:solidFill>
            <a:schemeClr val="accent2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0" name="Rectangle 178"/>
          <p:cNvSpPr>
            <a:spLocks noChangeArrowheads="1"/>
          </p:cNvSpPr>
          <p:nvPr/>
        </p:nvSpPr>
        <p:spPr bwMode="gray">
          <a:xfrm>
            <a:off x="4105275" y="4310063"/>
            <a:ext cx="725488" cy="636587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7" name="Rectangle 185"/>
          <p:cNvSpPr>
            <a:spLocks noChangeArrowheads="1"/>
          </p:cNvSpPr>
          <p:nvPr/>
        </p:nvSpPr>
        <p:spPr bwMode="gray">
          <a:xfrm>
            <a:off x="7720013" y="6221413"/>
            <a:ext cx="725487" cy="636587"/>
          </a:xfrm>
          <a:prstGeom prst="rect">
            <a:avLst/>
          </a:prstGeom>
          <a:solidFill>
            <a:srgbClr val="DDDDDD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8" name="Rectangle 186"/>
          <p:cNvSpPr>
            <a:spLocks noChangeArrowheads="1"/>
          </p:cNvSpPr>
          <p:nvPr/>
        </p:nvSpPr>
        <p:spPr bwMode="gray">
          <a:xfrm>
            <a:off x="3371850" y="6221413"/>
            <a:ext cx="728663" cy="636587"/>
          </a:xfrm>
          <a:prstGeom prst="rect">
            <a:avLst/>
          </a:prstGeom>
          <a:solidFill>
            <a:srgbClr val="DDDDDD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9" name="Rectangle 187"/>
          <p:cNvSpPr>
            <a:spLocks noChangeArrowheads="1"/>
          </p:cNvSpPr>
          <p:nvPr/>
        </p:nvSpPr>
        <p:spPr bwMode="gray">
          <a:xfrm>
            <a:off x="4826000" y="6221413"/>
            <a:ext cx="725488" cy="636587"/>
          </a:xfrm>
          <a:prstGeom prst="rect">
            <a:avLst/>
          </a:prstGeom>
          <a:solidFill>
            <a:srgbClr val="DDDDDD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60" name="Rectangle 188"/>
          <p:cNvSpPr>
            <a:spLocks noChangeArrowheads="1"/>
          </p:cNvSpPr>
          <p:nvPr/>
        </p:nvSpPr>
        <p:spPr bwMode="gray">
          <a:xfrm>
            <a:off x="1920875" y="6221413"/>
            <a:ext cx="725488" cy="636587"/>
          </a:xfrm>
          <a:prstGeom prst="rect">
            <a:avLst/>
          </a:prstGeom>
          <a:solidFill>
            <a:srgbClr val="DDDDDD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278" name="Group 206"/>
          <p:cNvGrpSpPr>
            <a:grpSpLocks/>
          </p:cNvGrpSpPr>
          <p:nvPr/>
        </p:nvGrpSpPr>
        <p:grpSpPr bwMode="auto">
          <a:xfrm>
            <a:off x="0" y="533400"/>
            <a:ext cx="9144000" cy="5689600"/>
            <a:chOff x="0" y="336"/>
            <a:chExt cx="5760" cy="3584"/>
          </a:xfrm>
        </p:grpSpPr>
        <p:sp>
          <p:nvSpPr>
            <p:cNvPr id="3264" name="Line 192"/>
            <p:cNvSpPr>
              <a:spLocks noChangeShapeType="1"/>
            </p:cNvSpPr>
            <p:nvPr userDrawn="1"/>
          </p:nvSpPr>
          <p:spPr bwMode="gray">
            <a:xfrm flipH="1">
              <a:off x="0" y="336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5" name="Line 193"/>
            <p:cNvSpPr>
              <a:spLocks noChangeShapeType="1"/>
            </p:cNvSpPr>
            <p:nvPr userDrawn="1"/>
          </p:nvSpPr>
          <p:spPr bwMode="gray">
            <a:xfrm flipH="1">
              <a:off x="0" y="733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6" name="Line 194"/>
            <p:cNvSpPr>
              <a:spLocks noChangeShapeType="1"/>
            </p:cNvSpPr>
            <p:nvPr userDrawn="1"/>
          </p:nvSpPr>
          <p:spPr bwMode="gray">
            <a:xfrm flipH="1">
              <a:off x="0" y="1123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7" name="Line 195"/>
            <p:cNvSpPr>
              <a:spLocks noChangeShapeType="1"/>
            </p:cNvSpPr>
            <p:nvPr userDrawn="1"/>
          </p:nvSpPr>
          <p:spPr bwMode="gray">
            <a:xfrm flipH="1">
              <a:off x="0" y="2707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8" name="Line 196"/>
            <p:cNvSpPr>
              <a:spLocks noChangeShapeType="1"/>
            </p:cNvSpPr>
            <p:nvPr userDrawn="1"/>
          </p:nvSpPr>
          <p:spPr bwMode="gray">
            <a:xfrm flipH="1">
              <a:off x="0" y="3111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9" name="Line 197"/>
            <p:cNvSpPr>
              <a:spLocks noChangeShapeType="1"/>
            </p:cNvSpPr>
            <p:nvPr userDrawn="1"/>
          </p:nvSpPr>
          <p:spPr bwMode="gray">
            <a:xfrm flipH="1">
              <a:off x="0" y="3516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70" name="Line 198"/>
            <p:cNvSpPr>
              <a:spLocks noChangeShapeType="1"/>
            </p:cNvSpPr>
            <p:nvPr userDrawn="1"/>
          </p:nvSpPr>
          <p:spPr bwMode="gray">
            <a:xfrm flipH="1">
              <a:off x="0" y="3920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343400"/>
            <a:ext cx="4419600" cy="609600"/>
          </a:xfrm>
        </p:spPr>
        <p:txBody>
          <a:bodyPr/>
          <a:lstStyle>
            <a:lvl1pPr marL="0" indent="0" algn="r">
              <a:buFontTx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gray">
          <a:xfrm>
            <a:off x="0" y="461963"/>
            <a:ext cx="10985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210" name="Rectangle 138"/>
          <p:cNvSpPr>
            <a:spLocks noChangeArrowheads="1"/>
          </p:cNvSpPr>
          <p:nvPr/>
        </p:nvSpPr>
        <p:spPr bwMode="gray">
          <a:xfrm>
            <a:off x="5524500" y="534988"/>
            <a:ext cx="725488" cy="633412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13" name="Rectangle 141"/>
          <p:cNvSpPr>
            <a:spLocks noChangeArrowheads="1"/>
          </p:cNvSpPr>
          <p:nvPr/>
        </p:nvSpPr>
        <p:spPr bwMode="gray">
          <a:xfrm>
            <a:off x="6978650" y="534988"/>
            <a:ext cx="725488" cy="633412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18" name="Rectangle 146"/>
          <p:cNvSpPr>
            <a:spLocks noChangeArrowheads="1"/>
          </p:cNvSpPr>
          <p:nvPr/>
        </p:nvSpPr>
        <p:spPr bwMode="gray">
          <a:xfrm>
            <a:off x="7691438" y="4763"/>
            <a:ext cx="725487" cy="522287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25" name="Rectangle 153"/>
          <p:cNvSpPr>
            <a:spLocks noChangeArrowheads="1"/>
          </p:cNvSpPr>
          <p:nvPr/>
        </p:nvSpPr>
        <p:spPr bwMode="gray">
          <a:xfrm>
            <a:off x="4076700" y="534988"/>
            <a:ext cx="725488" cy="633412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27" name="Rectangle 155"/>
          <p:cNvSpPr>
            <a:spLocks noChangeArrowheads="1"/>
          </p:cNvSpPr>
          <p:nvPr/>
        </p:nvSpPr>
        <p:spPr bwMode="gray">
          <a:xfrm>
            <a:off x="4789488" y="4763"/>
            <a:ext cx="725487" cy="522287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4" name="Rectangle 162"/>
          <p:cNvSpPr>
            <a:spLocks noChangeArrowheads="1"/>
          </p:cNvSpPr>
          <p:nvPr/>
        </p:nvSpPr>
        <p:spPr bwMode="gray">
          <a:xfrm>
            <a:off x="446088" y="1147763"/>
            <a:ext cx="725487" cy="633412"/>
          </a:xfrm>
          <a:prstGeom prst="rect">
            <a:avLst/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6" name="Rectangle 164"/>
          <p:cNvSpPr>
            <a:spLocks noChangeArrowheads="1"/>
          </p:cNvSpPr>
          <p:nvPr/>
        </p:nvSpPr>
        <p:spPr bwMode="gray">
          <a:xfrm>
            <a:off x="1889125" y="4763"/>
            <a:ext cx="725488" cy="522287"/>
          </a:xfrm>
          <a:prstGeom prst="rect">
            <a:avLst/>
          </a:prstGeom>
          <a:solidFill>
            <a:srgbClr val="DDDDDD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1" name="Rectangle 179"/>
          <p:cNvSpPr>
            <a:spLocks noChangeArrowheads="1"/>
          </p:cNvSpPr>
          <p:nvPr/>
        </p:nvSpPr>
        <p:spPr bwMode="gray">
          <a:xfrm>
            <a:off x="6251575" y="1165225"/>
            <a:ext cx="725488" cy="633413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2" name="Rectangle 180"/>
          <p:cNvSpPr>
            <a:spLocks noChangeArrowheads="1"/>
          </p:cNvSpPr>
          <p:nvPr/>
        </p:nvSpPr>
        <p:spPr bwMode="gray">
          <a:xfrm>
            <a:off x="7691438" y="1165225"/>
            <a:ext cx="725487" cy="633413"/>
          </a:xfrm>
          <a:prstGeom prst="rect">
            <a:avLst/>
          </a:prstGeom>
          <a:solidFill>
            <a:schemeClr val="folHlink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3" name="Rectangle 181"/>
          <p:cNvSpPr>
            <a:spLocks noChangeArrowheads="1"/>
          </p:cNvSpPr>
          <p:nvPr/>
        </p:nvSpPr>
        <p:spPr bwMode="gray">
          <a:xfrm>
            <a:off x="3349625" y="1165225"/>
            <a:ext cx="725488" cy="633413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4" name="Rectangle 182"/>
          <p:cNvSpPr>
            <a:spLocks noChangeArrowheads="1"/>
          </p:cNvSpPr>
          <p:nvPr/>
        </p:nvSpPr>
        <p:spPr bwMode="gray">
          <a:xfrm>
            <a:off x="4800600" y="1165225"/>
            <a:ext cx="725488" cy="633413"/>
          </a:xfrm>
          <a:prstGeom prst="rect">
            <a:avLst/>
          </a:prstGeom>
          <a:solidFill>
            <a:schemeClr val="folHlink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5" name="Rectangle 183"/>
          <p:cNvSpPr>
            <a:spLocks noChangeArrowheads="1"/>
          </p:cNvSpPr>
          <p:nvPr/>
        </p:nvSpPr>
        <p:spPr bwMode="gray">
          <a:xfrm>
            <a:off x="1889125" y="1165225"/>
            <a:ext cx="725488" cy="633413"/>
          </a:xfrm>
          <a:prstGeom prst="rect">
            <a:avLst/>
          </a:prstGeom>
          <a:solidFill>
            <a:schemeClr val="folHlink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61" name="Rectangle 189"/>
          <p:cNvSpPr>
            <a:spLocks noChangeArrowheads="1"/>
          </p:cNvSpPr>
          <p:nvPr/>
        </p:nvSpPr>
        <p:spPr bwMode="gray">
          <a:xfrm>
            <a:off x="438150" y="4763"/>
            <a:ext cx="725488" cy="522287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62" name="Rectangle 190"/>
          <p:cNvSpPr>
            <a:spLocks noChangeArrowheads="1"/>
          </p:cNvSpPr>
          <p:nvPr/>
        </p:nvSpPr>
        <p:spPr bwMode="gray">
          <a:xfrm>
            <a:off x="1143000" y="533400"/>
            <a:ext cx="725488" cy="633413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72" name="Rectangle 200"/>
          <p:cNvSpPr>
            <a:spLocks noChangeArrowheads="1"/>
          </p:cNvSpPr>
          <p:nvPr/>
        </p:nvSpPr>
        <p:spPr bwMode="gray">
          <a:xfrm>
            <a:off x="2578100" y="534988"/>
            <a:ext cx="725488" cy="633412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306" name="Group 234"/>
          <p:cNvGrpSpPr>
            <a:grpSpLocks/>
          </p:cNvGrpSpPr>
          <p:nvPr/>
        </p:nvGrpSpPr>
        <p:grpSpPr bwMode="auto">
          <a:xfrm>
            <a:off x="0" y="2257425"/>
            <a:ext cx="4738688" cy="4600575"/>
            <a:chOff x="-9" y="1395"/>
            <a:chExt cx="2985" cy="2898"/>
          </a:xfrm>
        </p:grpSpPr>
        <p:pic>
          <p:nvPicPr>
            <p:cNvPr id="3285" name="Picture 213" descr="pan01"/>
            <p:cNvPicPr>
              <a:picLocks noChangeAspect="1" noChangeArrowheads="1"/>
            </p:cNvPicPr>
            <p:nvPr/>
          </p:nvPicPr>
          <p:blipFill>
            <a:blip r:embed="rId2" cstate="print"/>
            <a:srcRect l="46681" r="2339"/>
            <a:stretch>
              <a:fillRect/>
            </a:stretch>
          </p:blipFill>
          <p:spPr bwMode="gray">
            <a:xfrm>
              <a:off x="0" y="1395"/>
              <a:ext cx="2976" cy="2898"/>
            </a:xfrm>
            <a:prstGeom prst="rect">
              <a:avLst/>
            </a:prstGeom>
            <a:noFill/>
          </p:spPr>
        </p:pic>
        <p:sp>
          <p:nvSpPr>
            <p:cNvPr id="3281" name="Freeform 209" descr="wiz_gold03"/>
            <p:cNvSpPr>
              <a:spLocks/>
            </p:cNvSpPr>
            <p:nvPr/>
          </p:nvSpPr>
          <p:spPr bwMode="gray">
            <a:xfrm>
              <a:off x="-9" y="1493"/>
              <a:ext cx="2841" cy="2599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2841" y="0"/>
                </a:cxn>
                <a:cxn ang="0">
                  <a:pos x="1294" y="2597"/>
                </a:cxn>
                <a:cxn ang="0">
                  <a:pos x="2" y="2599"/>
                </a:cxn>
                <a:cxn ang="0">
                  <a:pos x="0" y="18"/>
                </a:cxn>
              </a:cxnLst>
              <a:rect l="0" t="0" r="r" b="b"/>
              <a:pathLst>
                <a:path w="2841" h="2599">
                  <a:moveTo>
                    <a:pt x="0" y="18"/>
                  </a:moveTo>
                  <a:lnTo>
                    <a:pt x="2841" y="0"/>
                  </a:lnTo>
                  <a:lnTo>
                    <a:pt x="1294" y="2597"/>
                  </a:lnTo>
                  <a:lnTo>
                    <a:pt x="2" y="2599"/>
                  </a:lnTo>
                  <a:lnTo>
                    <a:pt x="0" y="18"/>
                  </a:lnTo>
                  <a:close/>
                </a:path>
              </a:pathLst>
            </a:custGeom>
            <a:blipFill dpi="0" rotWithShape="1">
              <a:blip r:embed="rId3" cstate="print"/>
              <a:srcRect/>
              <a:stretch>
                <a:fillRect r="-15708"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305" name="Group 233"/>
          <p:cNvGrpSpPr>
            <a:grpSpLocks/>
          </p:cNvGrpSpPr>
          <p:nvPr/>
        </p:nvGrpSpPr>
        <p:grpSpPr bwMode="auto">
          <a:xfrm>
            <a:off x="9525" y="1395413"/>
            <a:ext cx="4256088" cy="4598987"/>
            <a:chOff x="0" y="1039"/>
            <a:chExt cx="2681" cy="2897"/>
          </a:xfrm>
        </p:grpSpPr>
        <p:pic>
          <p:nvPicPr>
            <p:cNvPr id="3292" name="Picture 220" descr="pan01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l="51730" r="2339"/>
            <a:stretch>
              <a:fillRect/>
            </a:stretch>
          </p:blipFill>
          <p:spPr bwMode="gray">
            <a:xfrm>
              <a:off x="0" y="1039"/>
              <a:ext cx="2681" cy="2897"/>
            </a:xfrm>
            <a:prstGeom prst="rect">
              <a:avLst/>
            </a:prstGeom>
            <a:noFill/>
          </p:spPr>
        </p:pic>
        <p:sp>
          <p:nvSpPr>
            <p:cNvPr id="3293" name="Freeform 221" descr="wiz_gold04"/>
            <p:cNvSpPr>
              <a:spLocks/>
            </p:cNvSpPr>
            <p:nvPr userDrawn="1"/>
          </p:nvSpPr>
          <p:spPr bwMode="gray">
            <a:xfrm>
              <a:off x="0" y="1137"/>
              <a:ext cx="2537" cy="2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37" y="1"/>
                </a:cxn>
                <a:cxn ang="0">
                  <a:pos x="991" y="2597"/>
                </a:cxn>
                <a:cxn ang="0">
                  <a:pos x="0" y="2600"/>
                </a:cxn>
                <a:cxn ang="0">
                  <a:pos x="0" y="0"/>
                </a:cxn>
              </a:cxnLst>
              <a:rect l="0" t="0" r="r" b="b"/>
              <a:pathLst>
                <a:path w="2537" h="2600">
                  <a:moveTo>
                    <a:pt x="0" y="0"/>
                  </a:moveTo>
                  <a:lnTo>
                    <a:pt x="2537" y="1"/>
                  </a:lnTo>
                  <a:lnTo>
                    <a:pt x="991" y="2597"/>
                  </a:lnTo>
                  <a:lnTo>
                    <a:pt x="0" y="260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304" name="Group 232"/>
          <p:cNvGrpSpPr>
            <a:grpSpLocks/>
          </p:cNvGrpSpPr>
          <p:nvPr/>
        </p:nvGrpSpPr>
        <p:grpSpPr bwMode="auto">
          <a:xfrm>
            <a:off x="-4763" y="304800"/>
            <a:ext cx="3821113" cy="5078413"/>
            <a:chOff x="-7" y="240"/>
            <a:chExt cx="2407" cy="3199"/>
          </a:xfrm>
        </p:grpSpPr>
        <p:pic>
          <p:nvPicPr>
            <p:cNvPr id="3295" name="Picture 223" descr="pan01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l="60431" r="2339"/>
            <a:stretch>
              <a:fillRect/>
            </a:stretch>
          </p:blipFill>
          <p:spPr bwMode="gray">
            <a:xfrm>
              <a:off x="0" y="240"/>
              <a:ext cx="2400" cy="3199"/>
            </a:xfrm>
            <a:prstGeom prst="rect">
              <a:avLst/>
            </a:prstGeom>
            <a:noFill/>
          </p:spPr>
        </p:pic>
        <p:sp>
          <p:nvSpPr>
            <p:cNvPr id="3296" name="Freeform 224" descr="wiz_gold01"/>
            <p:cNvSpPr>
              <a:spLocks/>
            </p:cNvSpPr>
            <p:nvPr userDrawn="1"/>
          </p:nvSpPr>
          <p:spPr bwMode="gray">
            <a:xfrm>
              <a:off x="-7" y="348"/>
              <a:ext cx="2247" cy="287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247" y="0"/>
                </a:cxn>
                <a:cxn ang="0">
                  <a:pos x="540" y="2868"/>
                </a:cxn>
                <a:cxn ang="0">
                  <a:pos x="0" y="2874"/>
                </a:cxn>
                <a:cxn ang="0">
                  <a:pos x="7" y="0"/>
                </a:cxn>
              </a:cxnLst>
              <a:rect l="0" t="0" r="r" b="b"/>
              <a:pathLst>
                <a:path w="2247" h="2874">
                  <a:moveTo>
                    <a:pt x="7" y="0"/>
                  </a:moveTo>
                  <a:lnTo>
                    <a:pt x="2247" y="0"/>
                  </a:lnTo>
                  <a:lnTo>
                    <a:pt x="540" y="2868"/>
                  </a:lnTo>
                  <a:lnTo>
                    <a:pt x="0" y="2874"/>
                  </a:lnTo>
                  <a:lnTo>
                    <a:pt x="7" y="0"/>
                  </a:lnTo>
                  <a:close/>
                </a:path>
              </a:pathLst>
            </a:custGeom>
            <a:blipFill dpi="0" rotWithShape="1">
              <a:blip r:embed="rId5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67200" y="1981200"/>
            <a:ext cx="4724400" cy="20574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2133600" cy="320675"/>
          </a:xfr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172200" y="6400800"/>
            <a:ext cx="2895600" cy="320675"/>
          </a:xfr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733800" y="6400800"/>
            <a:ext cx="2133600" cy="32067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BE90C069-045A-4A45-BD15-C88BF83AB2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307" name="Text Box 235"/>
          <p:cNvSpPr txBox="1">
            <a:spLocks noChangeArrowheads="1"/>
          </p:cNvSpPr>
          <p:nvPr userDrawn="1"/>
        </p:nvSpPr>
        <p:spPr bwMode="gray">
          <a:xfrm>
            <a:off x="7924800" y="1295400"/>
            <a:ext cx="10985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200"/>
              <a:t>LOGO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ABF3A-9696-4E09-A946-CD60C1800B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B2C84-D176-4CF1-8C52-BEC09A5711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606684-FC0A-4E87-BAAC-EEB94FA138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0BE59-F526-4E2D-82F4-BEA3D65C92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3306C-3166-42E4-8972-2C2A6541B5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1E6B2-3202-47CA-BEA2-CE3B6C2DF3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33DBE-66F6-4B53-B963-524A8F20D0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14E34-86A4-4CCC-80C3-3992A4A03F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AEC9EE-8DB9-4CD8-85C1-9014DD1A1D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96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96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E2E23E-9560-4C1A-AD57-C6E6DD9FB1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3914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8F20AC63-4522-4898-AD0E-8A8F8B762F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3914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C85CD128-7B7A-46EA-B445-576FC98E53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3914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B70AB859-35C3-4E00-A4FB-A32F968C3B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3D892-E323-4C3C-B7D1-D449EEE4CC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26"/>
          <p:cNvSpPr>
            <a:spLocks noChangeArrowheads="1"/>
          </p:cNvSpPr>
          <p:nvPr/>
        </p:nvSpPr>
        <p:spPr bwMode="gray">
          <a:xfrm>
            <a:off x="0" y="228600"/>
            <a:ext cx="9144000" cy="838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117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467475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467475"/>
            <a:ext cx="2895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467475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n-lt"/>
              </a:defRPr>
            </a:lvl1pPr>
          </a:lstStyle>
          <a:p>
            <a:fld id="{381F5CC1-C87C-4495-BEDE-D5226AF115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76" name="Rectangle 152"/>
          <p:cNvSpPr>
            <a:spLocks noChangeArrowheads="1"/>
          </p:cNvSpPr>
          <p:nvPr/>
        </p:nvSpPr>
        <p:spPr bwMode="gray">
          <a:xfrm>
            <a:off x="6613525" y="5918200"/>
            <a:ext cx="506413" cy="469900"/>
          </a:xfrm>
          <a:prstGeom prst="rect">
            <a:avLst/>
          </a:prstGeom>
          <a:solidFill>
            <a:schemeClr val="accent2">
              <a:alpha val="20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77" name="Rectangle 153"/>
          <p:cNvSpPr>
            <a:spLocks noChangeArrowheads="1"/>
          </p:cNvSpPr>
          <p:nvPr/>
        </p:nvSpPr>
        <p:spPr bwMode="gray">
          <a:xfrm>
            <a:off x="7629525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78" name="Rectangle 154"/>
          <p:cNvSpPr>
            <a:spLocks noChangeArrowheads="1"/>
          </p:cNvSpPr>
          <p:nvPr/>
        </p:nvSpPr>
        <p:spPr bwMode="gray">
          <a:xfrm>
            <a:off x="7113588" y="5440363"/>
            <a:ext cx="508000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79" name="Rectangle 155"/>
          <p:cNvSpPr>
            <a:spLocks noChangeArrowheads="1"/>
          </p:cNvSpPr>
          <p:nvPr/>
        </p:nvSpPr>
        <p:spPr bwMode="gray">
          <a:xfrm>
            <a:off x="8626475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0" name="Rectangle 156"/>
          <p:cNvSpPr>
            <a:spLocks noChangeArrowheads="1"/>
          </p:cNvSpPr>
          <p:nvPr/>
        </p:nvSpPr>
        <p:spPr bwMode="gray">
          <a:xfrm>
            <a:off x="4575175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1" name="Rectangle 157"/>
          <p:cNvSpPr>
            <a:spLocks noChangeArrowheads="1"/>
          </p:cNvSpPr>
          <p:nvPr/>
        </p:nvSpPr>
        <p:spPr bwMode="gray">
          <a:xfrm>
            <a:off x="5600700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2" name="Rectangle 158"/>
          <p:cNvSpPr>
            <a:spLocks noChangeArrowheads="1"/>
          </p:cNvSpPr>
          <p:nvPr/>
        </p:nvSpPr>
        <p:spPr bwMode="gray">
          <a:xfrm>
            <a:off x="5083175" y="5440363"/>
            <a:ext cx="508000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3" name="Rectangle 159"/>
          <p:cNvSpPr>
            <a:spLocks noChangeArrowheads="1"/>
          </p:cNvSpPr>
          <p:nvPr/>
        </p:nvSpPr>
        <p:spPr bwMode="gray">
          <a:xfrm>
            <a:off x="6097588" y="5440363"/>
            <a:ext cx="509587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4" name="Rectangle 160"/>
          <p:cNvSpPr>
            <a:spLocks noChangeArrowheads="1"/>
          </p:cNvSpPr>
          <p:nvPr/>
        </p:nvSpPr>
        <p:spPr bwMode="gray">
          <a:xfrm>
            <a:off x="4068763" y="5440363"/>
            <a:ext cx="509587" cy="473075"/>
          </a:xfrm>
          <a:prstGeom prst="rect">
            <a:avLst/>
          </a:prstGeom>
          <a:solidFill>
            <a:schemeClr val="accent2">
              <a:alpha val="10001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5" name="Rectangle 161"/>
          <p:cNvSpPr>
            <a:spLocks noChangeArrowheads="1"/>
          </p:cNvSpPr>
          <p:nvPr/>
        </p:nvSpPr>
        <p:spPr bwMode="gray">
          <a:xfrm>
            <a:off x="6605588" y="4972050"/>
            <a:ext cx="506412" cy="473075"/>
          </a:xfrm>
          <a:prstGeom prst="rect">
            <a:avLst/>
          </a:prstGeom>
          <a:solidFill>
            <a:srgbClr val="EAEAEA">
              <a:alpha val="5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6" name="Rectangle 162"/>
          <p:cNvSpPr>
            <a:spLocks noChangeArrowheads="1"/>
          </p:cNvSpPr>
          <p:nvPr/>
        </p:nvSpPr>
        <p:spPr bwMode="gray">
          <a:xfrm>
            <a:off x="7623175" y="4972050"/>
            <a:ext cx="506413" cy="473075"/>
          </a:xfrm>
          <a:prstGeom prst="rect">
            <a:avLst/>
          </a:prstGeom>
          <a:solidFill>
            <a:schemeClr val="accent2">
              <a:alpha val="5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7" name="Rectangle 163"/>
          <p:cNvSpPr>
            <a:spLocks noChangeArrowheads="1"/>
          </p:cNvSpPr>
          <p:nvPr/>
        </p:nvSpPr>
        <p:spPr bwMode="gray">
          <a:xfrm>
            <a:off x="8628063" y="4972050"/>
            <a:ext cx="508000" cy="473075"/>
          </a:xfrm>
          <a:prstGeom prst="rect">
            <a:avLst/>
          </a:prstGeom>
          <a:solidFill>
            <a:srgbClr val="EAEAEA">
              <a:alpha val="5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8" name="Rectangle 164"/>
          <p:cNvSpPr>
            <a:spLocks noChangeArrowheads="1"/>
          </p:cNvSpPr>
          <p:nvPr/>
        </p:nvSpPr>
        <p:spPr bwMode="gray">
          <a:xfrm>
            <a:off x="5600700" y="4972050"/>
            <a:ext cx="506413" cy="473075"/>
          </a:xfrm>
          <a:prstGeom prst="rect">
            <a:avLst/>
          </a:prstGeom>
          <a:solidFill>
            <a:schemeClr val="folHlink">
              <a:alpha val="5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9" name="Rectangle 165"/>
          <p:cNvSpPr>
            <a:spLocks noChangeArrowheads="1"/>
          </p:cNvSpPr>
          <p:nvPr/>
        </p:nvSpPr>
        <p:spPr bwMode="gray">
          <a:xfrm>
            <a:off x="8128000" y="6386513"/>
            <a:ext cx="506413" cy="471487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0" name="Rectangle 166"/>
          <p:cNvSpPr>
            <a:spLocks noChangeArrowheads="1"/>
          </p:cNvSpPr>
          <p:nvPr/>
        </p:nvSpPr>
        <p:spPr bwMode="gray">
          <a:xfrm>
            <a:off x="5091113" y="6386513"/>
            <a:ext cx="508000" cy="471487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1" name="Rectangle 167"/>
          <p:cNvSpPr>
            <a:spLocks noChangeArrowheads="1"/>
          </p:cNvSpPr>
          <p:nvPr/>
        </p:nvSpPr>
        <p:spPr bwMode="gray">
          <a:xfrm>
            <a:off x="6105525" y="6386513"/>
            <a:ext cx="508000" cy="471487"/>
          </a:xfrm>
          <a:prstGeom prst="rect">
            <a:avLst/>
          </a:prstGeom>
          <a:solidFill>
            <a:schemeClr val="folHlink">
              <a:alpha val="20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2" name="Rectangle 168"/>
          <p:cNvSpPr>
            <a:spLocks noChangeArrowheads="1"/>
          </p:cNvSpPr>
          <p:nvPr/>
        </p:nvSpPr>
        <p:spPr bwMode="gray">
          <a:xfrm>
            <a:off x="4068763" y="6386513"/>
            <a:ext cx="509587" cy="471487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3" name="Rectangle 169"/>
          <p:cNvSpPr>
            <a:spLocks noChangeArrowheads="1"/>
          </p:cNvSpPr>
          <p:nvPr/>
        </p:nvSpPr>
        <p:spPr bwMode="gray">
          <a:xfrm>
            <a:off x="8113713" y="5440363"/>
            <a:ext cx="506412" cy="473075"/>
          </a:xfrm>
          <a:prstGeom prst="rect">
            <a:avLst/>
          </a:prstGeom>
          <a:solidFill>
            <a:schemeClr val="folHlink">
              <a:alpha val="10001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4" name="Rectangle 170"/>
          <p:cNvSpPr>
            <a:spLocks noChangeArrowheads="1"/>
          </p:cNvSpPr>
          <p:nvPr/>
        </p:nvSpPr>
        <p:spPr bwMode="gray">
          <a:xfrm>
            <a:off x="4575175" y="4965700"/>
            <a:ext cx="506413" cy="469900"/>
          </a:xfrm>
          <a:prstGeom prst="rect">
            <a:avLst/>
          </a:prstGeom>
          <a:solidFill>
            <a:srgbClr val="DDDDDD">
              <a:alpha val="5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5" name="Rectangle 171"/>
          <p:cNvSpPr>
            <a:spLocks noChangeArrowheads="1"/>
          </p:cNvSpPr>
          <p:nvPr/>
        </p:nvSpPr>
        <p:spPr bwMode="gray">
          <a:xfrm>
            <a:off x="7113588" y="6384925"/>
            <a:ext cx="508000" cy="471488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7" name="Rectangle 173"/>
          <p:cNvSpPr>
            <a:spLocks noChangeArrowheads="1"/>
          </p:cNvSpPr>
          <p:nvPr/>
        </p:nvSpPr>
        <p:spPr bwMode="gray">
          <a:xfrm>
            <a:off x="3556000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8" name="Rectangle 174"/>
          <p:cNvSpPr>
            <a:spLocks noChangeArrowheads="1"/>
          </p:cNvSpPr>
          <p:nvPr/>
        </p:nvSpPr>
        <p:spPr bwMode="gray">
          <a:xfrm>
            <a:off x="3038475" y="5440363"/>
            <a:ext cx="506413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0" name="Rectangle 176"/>
          <p:cNvSpPr>
            <a:spLocks noChangeArrowheads="1"/>
          </p:cNvSpPr>
          <p:nvPr/>
        </p:nvSpPr>
        <p:spPr bwMode="gray">
          <a:xfrm>
            <a:off x="3556000" y="4972050"/>
            <a:ext cx="506413" cy="473075"/>
          </a:xfrm>
          <a:prstGeom prst="rect">
            <a:avLst/>
          </a:prstGeom>
          <a:solidFill>
            <a:schemeClr val="folHlink">
              <a:alpha val="5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1" name="Rectangle 177"/>
          <p:cNvSpPr>
            <a:spLocks noChangeArrowheads="1"/>
          </p:cNvSpPr>
          <p:nvPr/>
        </p:nvSpPr>
        <p:spPr bwMode="gray">
          <a:xfrm>
            <a:off x="3046413" y="6386513"/>
            <a:ext cx="508000" cy="471487"/>
          </a:xfrm>
          <a:prstGeom prst="rect">
            <a:avLst/>
          </a:prstGeom>
          <a:solidFill>
            <a:schemeClr val="folHlink">
              <a:alpha val="20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5" name="Rectangle 181"/>
          <p:cNvSpPr>
            <a:spLocks noChangeArrowheads="1"/>
          </p:cNvSpPr>
          <p:nvPr/>
        </p:nvSpPr>
        <p:spPr bwMode="gray">
          <a:xfrm>
            <a:off x="1524000" y="5918200"/>
            <a:ext cx="506413" cy="469900"/>
          </a:xfrm>
          <a:prstGeom prst="rect">
            <a:avLst/>
          </a:prstGeom>
          <a:solidFill>
            <a:schemeClr val="accent2">
              <a:alpha val="20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6" name="Rectangle 182"/>
          <p:cNvSpPr>
            <a:spLocks noChangeArrowheads="1"/>
          </p:cNvSpPr>
          <p:nvPr/>
        </p:nvSpPr>
        <p:spPr bwMode="gray">
          <a:xfrm>
            <a:off x="2540000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7" name="Rectangle 183"/>
          <p:cNvSpPr>
            <a:spLocks noChangeArrowheads="1"/>
          </p:cNvSpPr>
          <p:nvPr/>
        </p:nvSpPr>
        <p:spPr bwMode="gray">
          <a:xfrm>
            <a:off x="2024063" y="5440363"/>
            <a:ext cx="506412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8" name="Rectangle 184"/>
          <p:cNvSpPr>
            <a:spLocks noChangeArrowheads="1"/>
          </p:cNvSpPr>
          <p:nvPr/>
        </p:nvSpPr>
        <p:spPr bwMode="gray">
          <a:xfrm>
            <a:off x="511175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9" name="Rectangle 185"/>
          <p:cNvSpPr>
            <a:spLocks noChangeArrowheads="1"/>
          </p:cNvSpPr>
          <p:nvPr/>
        </p:nvSpPr>
        <p:spPr bwMode="gray">
          <a:xfrm>
            <a:off x="4763" y="5440363"/>
            <a:ext cx="506412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0" name="Rectangle 186"/>
          <p:cNvSpPr>
            <a:spLocks noChangeArrowheads="1"/>
          </p:cNvSpPr>
          <p:nvPr/>
        </p:nvSpPr>
        <p:spPr bwMode="gray">
          <a:xfrm>
            <a:off x="1008063" y="5440363"/>
            <a:ext cx="508000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1" name="Rectangle 187"/>
          <p:cNvSpPr>
            <a:spLocks noChangeArrowheads="1"/>
          </p:cNvSpPr>
          <p:nvPr/>
        </p:nvSpPr>
        <p:spPr bwMode="gray">
          <a:xfrm>
            <a:off x="1514475" y="4972050"/>
            <a:ext cx="508000" cy="473075"/>
          </a:xfrm>
          <a:prstGeom prst="rect">
            <a:avLst/>
          </a:prstGeom>
          <a:solidFill>
            <a:srgbClr val="EAEAEA">
              <a:alpha val="5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2" name="Rectangle 188"/>
          <p:cNvSpPr>
            <a:spLocks noChangeArrowheads="1"/>
          </p:cNvSpPr>
          <p:nvPr/>
        </p:nvSpPr>
        <p:spPr bwMode="gray">
          <a:xfrm>
            <a:off x="2532063" y="4972050"/>
            <a:ext cx="508000" cy="473075"/>
          </a:xfrm>
          <a:prstGeom prst="rect">
            <a:avLst/>
          </a:prstGeom>
          <a:solidFill>
            <a:srgbClr val="EAEAEA">
              <a:alpha val="5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3" name="Rectangle 189"/>
          <p:cNvSpPr>
            <a:spLocks noChangeArrowheads="1"/>
          </p:cNvSpPr>
          <p:nvPr/>
        </p:nvSpPr>
        <p:spPr bwMode="gray">
          <a:xfrm>
            <a:off x="511175" y="4972050"/>
            <a:ext cx="506413" cy="473075"/>
          </a:xfrm>
          <a:prstGeom prst="rect">
            <a:avLst/>
          </a:prstGeom>
          <a:solidFill>
            <a:schemeClr val="folHlink">
              <a:alpha val="5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4" name="Rectangle 190"/>
          <p:cNvSpPr>
            <a:spLocks noChangeArrowheads="1"/>
          </p:cNvSpPr>
          <p:nvPr/>
        </p:nvSpPr>
        <p:spPr bwMode="gray">
          <a:xfrm>
            <a:off x="12700" y="6386513"/>
            <a:ext cx="508000" cy="471487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5" name="Rectangle 191"/>
          <p:cNvSpPr>
            <a:spLocks noChangeArrowheads="1"/>
          </p:cNvSpPr>
          <p:nvPr/>
        </p:nvSpPr>
        <p:spPr bwMode="gray">
          <a:xfrm>
            <a:off x="1016000" y="6386513"/>
            <a:ext cx="508000" cy="471487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6" name="Rectangle 192"/>
          <p:cNvSpPr>
            <a:spLocks noChangeArrowheads="1"/>
          </p:cNvSpPr>
          <p:nvPr/>
        </p:nvSpPr>
        <p:spPr bwMode="gray">
          <a:xfrm>
            <a:off x="2024063" y="6384925"/>
            <a:ext cx="506412" cy="471488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8" name="Rectangle 194"/>
          <p:cNvSpPr>
            <a:spLocks noChangeArrowheads="1"/>
          </p:cNvSpPr>
          <p:nvPr/>
        </p:nvSpPr>
        <p:spPr bwMode="gray">
          <a:xfrm>
            <a:off x="0" y="4908550"/>
            <a:ext cx="9144000" cy="1477963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grpSp>
        <p:nvGrpSpPr>
          <p:cNvPr id="1219" name="Group 195"/>
          <p:cNvGrpSpPr>
            <a:grpSpLocks/>
          </p:cNvGrpSpPr>
          <p:nvPr/>
        </p:nvGrpSpPr>
        <p:grpSpPr bwMode="auto">
          <a:xfrm>
            <a:off x="0" y="357188"/>
            <a:ext cx="1157288" cy="1123950"/>
            <a:chOff x="-9" y="1395"/>
            <a:chExt cx="2985" cy="2898"/>
          </a:xfrm>
        </p:grpSpPr>
        <p:pic>
          <p:nvPicPr>
            <p:cNvPr id="1220" name="Picture 196" descr="pan01"/>
            <p:cNvPicPr>
              <a:picLocks noChangeAspect="1" noChangeArrowheads="1"/>
            </p:cNvPicPr>
            <p:nvPr/>
          </p:nvPicPr>
          <p:blipFill>
            <a:blip r:embed="rId17" cstate="print"/>
            <a:srcRect l="46681" r="2339"/>
            <a:stretch>
              <a:fillRect/>
            </a:stretch>
          </p:blipFill>
          <p:spPr bwMode="gray">
            <a:xfrm>
              <a:off x="0" y="1395"/>
              <a:ext cx="2976" cy="2898"/>
            </a:xfrm>
            <a:prstGeom prst="rect">
              <a:avLst/>
            </a:prstGeom>
            <a:noFill/>
          </p:spPr>
        </p:pic>
        <p:sp>
          <p:nvSpPr>
            <p:cNvPr id="1221" name="Freeform 197" descr="wiz_gold03"/>
            <p:cNvSpPr>
              <a:spLocks/>
            </p:cNvSpPr>
            <p:nvPr/>
          </p:nvSpPr>
          <p:spPr bwMode="gray">
            <a:xfrm>
              <a:off x="-9" y="1493"/>
              <a:ext cx="2841" cy="2599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2841" y="0"/>
                </a:cxn>
                <a:cxn ang="0">
                  <a:pos x="1294" y="2597"/>
                </a:cxn>
                <a:cxn ang="0">
                  <a:pos x="2" y="2599"/>
                </a:cxn>
                <a:cxn ang="0">
                  <a:pos x="0" y="18"/>
                </a:cxn>
              </a:cxnLst>
              <a:rect l="0" t="0" r="r" b="b"/>
              <a:pathLst>
                <a:path w="2841" h="2599">
                  <a:moveTo>
                    <a:pt x="0" y="18"/>
                  </a:moveTo>
                  <a:lnTo>
                    <a:pt x="2841" y="0"/>
                  </a:lnTo>
                  <a:lnTo>
                    <a:pt x="1294" y="2597"/>
                  </a:lnTo>
                  <a:lnTo>
                    <a:pt x="2" y="2599"/>
                  </a:lnTo>
                  <a:lnTo>
                    <a:pt x="0" y="18"/>
                  </a:lnTo>
                  <a:close/>
                </a:path>
              </a:pathLst>
            </a:custGeom>
            <a:blipFill dpi="0" rotWithShape="1">
              <a:blip r:embed="rId18" cstate="print"/>
              <a:srcRect/>
              <a:stretch>
                <a:fillRect r="-15708"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22" name="Group 198"/>
          <p:cNvGrpSpPr>
            <a:grpSpLocks/>
          </p:cNvGrpSpPr>
          <p:nvPr/>
        </p:nvGrpSpPr>
        <p:grpSpPr bwMode="auto">
          <a:xfrm>
            <a:off x="-6350" y="195263"/>
            <a:ext cx="1057275" cy="1143000"/>
            <a:chOff x="0" y="1039"/>
            <a:chExt cx="2681" cy="2897"/>
          </a:xfrm>
        </p:grpSpPr>
        <p:pic>
          <p:nvPicPr>
            <p:cNvPr id="1223" name="Picture 199" descr="pan01"/>
            <p:cNvPicPr>
              <a:picLocks noChangeAspect="1" noChangeArrowheads="1"/>
            </p:cNvPicPr>
            <p:nvPr userDrawn="1"/>
          </p:nvPicPr>
          <p:blipFill>
            <a:blip r:embed="rId19" cstate="print"/>
            <a:srcRect l="51730" r="2339"/>
            <a:stretch>
              <a:fillRect/>
            </a:stretch>
          </p:blipFill>
          <p:spPr bwMode="gray">
            <a:xfrm>
              <a:off x="0" y="1039"/>
              <a:ext cx="2681" cy="2897"/>
            </a:xfrm>
            <a:prstGeom prst="rect">
              <a:avLst/>
            </a:prstGeom>
            <a:noFill/>
          </p:spPr>
        </p:pic>
        <p:sp>
          <p:nvSpPr>
            <p:cNvPr id="1224" name="Freeform 200" descr="wiz_gold04"/>
            <p:cNvSpPr>
              <a:spLocks/>
            </p:cNvSpPr>
            <p:nvPr userDrawn="1"/>
          </p:nvSpPr>
          <p:spPr bwMode="gray">
            <a:xfrm>
              <a:off x="0" y="1137"/>
              <a:ext cx="2537" cy="2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37" y="1"/>
                </a:cxn>
                <a:cxn ang="0">
                  <a:pos x="991" y="2597"/>
                </a:cxn>
                <a:cxn ang="0">
                  <a:pos x="0" y="2600"/>
                </a:cxn>
                <a:cxn ang="0">
                  <a:pos x="0" y="0"/>
                </a:cxn>
              </a:cxnLst>
              <a:rect l="0" t="0" r="r" b="b"/>
              <a:pathLst>
                <a:path w="2537" h="2600">
                  <a:moveTo>
                    <a:pt x="0" y="0"/>
                  </a:moveTo>
                  <a:lnTo>
                    <a:pt x="2537" y="1"/>
                  </a:lnTo>
                  <a:lnTo>
                    <a:pt x="991" y="2597"/>
                  </a:lnTo>
                  <a:lnTo>
                    <a:pt x="0" y="260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0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25" name="Group 201"/>
          <p:cNvGrpSpPr>
            <a:grpSpLocks/>
          </p:cNvGrpSpPr>
          <p:nvPr/>
        </p:nvGrpSpPr>
        <p:grpSpPr bwMode="auto">
          <a:xfrm>
            <a:off x="0" y="0"/>
            <a:ext cx="933450" cy="1239838"/>
            <a:chOff x="-7" y="240"/>
            <a:chExt cx="2407" cy="3199"/>
          </a:xfrm>
        </p:grpSpPr>
        <p:pic>
          <p:nvPicPr>
            <p:cNvPr id="1226" name="Picture 202" descr="pan01"/>
            <p:cNvPicPr>
              <a:picLocks noChangeAspect="1" noChangeArrowheads="1"/>
            </p:cNvPicPr>
            <p:nvPr userDrawn="1"/>
          </p:nvPicPr>
          <p:blipFill>
            <a:blip r:embed="rId21" cstate="print"/>
            <a:srcRect l="60431" r="2339"/>
            <a:stretch>
              <a:fillRect/>
            </a:stretch>
          </p:blipFill>
          <p:spPr bwMode="gray">
            <a:xfrm>
              <a:off x="0" y="240"/>
              <a:ext cx="2400" cy="3199"/>
            </a:xfrm>
            <a:prstGeom prst="rect">
              <a:avLst/>
            </a:prstGeom>
            <a:noFill/>
          </p:spPr>
        </p:pic>
        <p:sp>
          <p:nvSpPr>
            <p:cNvPr id="1227" name="Freeform 203" descr="wiz_gold01"/>
            <p:cNvSpPr>
              <a:spLocks/>
            </p:cNvSpPr>
            <p:nvPr userDrawn="1"/>
          </p:nvSpPr>
          <p:spPr bwMode="gray">
            <a:xfrm>
              <a:off x="-7" y="348"/>
              <a:ext cx="2247" cy="287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247" y="0"/>
                </a:cxn>
                <a:cxn ang="0">
                  <a:pos x="540" y="2868"/>
                </a:cxn>
                <a:cxn ang="0">
                  <a:pos x="0" y="2874"/>
                </a:cxn>
                <a:cxn ang="0">
                  <a:pos x="7" y="0"/>
                </a:cxn>
              </a:cxnLst>
              <a:rect l="0" t="0" r="r" b="b"/>
              <a:pathLst>
                <a:path w="2247" h="2874">
                  <a:moveTo>
                    <a:pt x="7" y="0"/>
                  </a:moveTo>
                  <a:lnTo>
                    <a:pt x="2247" y="0"/>
                  </a:lnTo>
                  <a:lnTo>
                    <a:pt x="540" y="2868"/>
                  </a:lnTo>
                  <a:lnTo>
                    <a:pt x="0" y="2874"/>
                  </a:lnTo>
                  <a:lnTo>
                    <a:pt x="7" y="0"/>
                  </a:lnTo>
                  <a:close/>
                </a:path>
              </a:pathLst>
            </a:custGeom>
            <a:blipFill dpi="0" rotWithShape="1">
              <a:blip r:embed="rId22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219200" y="228600"/>
            <a:ext cx="7391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atriarchia.ru/db/text/65944.html" TargetMode="External"/><Relationship Id="rId3" Type="http://schemas.openxmlformats.org/officeDocument/2006/relationships/hyperlink" Target="http://www.patriarchia.ru/db/text/65952.html" TargetMode="External"/><Relationship Id="rId7" Type="http://schemas.openxmlformats.org/officeDocument/2006/relationships/hyperlink" Target="http://www.patriarchia.ru/db/text/141716.html" TargetMode="External"/><Relationship Id="rId2" Type="http://schemas.openxmlformats.org/officeDocument/2006/relationships/hyperlink" Target="http://www.patriarchia.ru/db/text/65950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triarchia.ru/db/text/65961.html" TargetMode="External"/><Relationship Id="rId5" Type="http://schemas.openxmlformats.org/officeDocument/2006/relationships/hyperlink" Target="http://www.patriarchia.ru/db/text/602312.html" TargetMode="External"/><Relationship Id="rId4" Type="http://schemas.openxmlformats.org/officeDocument/2006/relationships/hyperlink" Target="http://www.patriarchia.ru/db/text/65957.html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99992" y="1916832"/>
            <a:ext cx="4464496" cy="2232248"/>
          </a:xfrm>
        </p:spPr>
        <p:txBody>
          <a:bodyPr/>
          <a:lstStyle/>
          <a:p>
            <a:pPr eaLnBrk="1" hangingPunct="1"/>
            <a:r>
              <a:rPr lang="ru-RU" sz="2800" b="1" dirty="0" smtClean="0"/>
              <a:t>Социальная политика РФ и государственная система социальной защиты</a:t>
            </a:r>
            <a:r>
              <a:rPr lang="ru-RU" sz="2800" dirty="0" smtClean="0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343400"/>
            <a:ext cx="4419600" cy="1461864"/>
          </a:xfrm>
        </p:spPr>
        <p:txBody>
          <a:bodyPr/>
          <a:lstStyle/>
          <a:p>
            <a:pPr eaLnBrk="1" hangingPunct="1"/>
            <a:r>
              <a:rPr lang="ru-RU" b="1" dirty="0" smtClean="0"/>
              <a:t>Презентация подготовлена зав.кафедрой социальной работы ПСТГУ</a:t>
            </a:r>
          </a:p>
          <a:p>
            <a:pPr eaLnBrk="1" hangingPunct="1"/>
            <a:r>
              <a:rPr lang="ru-RU" b="1" dirty="0" smtClean="0"/>
              <a:t>К.и.н., доц. </a:t>
            </a:r>
            <a:r>
              <a:rPr lang="ru-RU" b="1" dirty="0" err="1" smtClean="0"/>
              <a:t>Зальцман</a:t>
            </a:r>
            <a:r>
              <a:rPr lang="ru-RU" b="1" dirty="0" smtClean="0"/>
              <a:t> Т.В.</a:t>
            </a:r>
            <a:endParaRPr lang="ru-RU" b="1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48872" cy="778098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Анализ документа </a:t>
            </a:r>
            <a:r>
              <a:rPr lang="ru-RU" sz="2000" b="1" dirty="0" smtClean="0">
                <a:solidFill>
                  <a:schemeClr val="bg1"/>
                </a:solidFill>
              </a:rPr>
              <a:t>«О принципах организации социальной работы в Русской Православной Церкви»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24536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ru-RU" sz="2800" dirty="0" smtClean="0"/>
              <a:t>данный документ необходим, чтобы регламентировать социальную деятельность Русской Православной Церкви;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/>
              <a:t>необходим некий обобщающий термин, который бы позволил социальную деятельность РПЦ  измерить в количественном в </a:t>
            </a:r>
            <a:r>
              <a:rPr lang="ru-RU" sz="2800" dirty="0" smtClean="0"/>
              <a:t>количественном и качественном </a:t>
            </a:r>
            <a:r>
              <a:rPr lang="ru-RU" sz="2800" dirty="0" smtClean="0"/>
              <a:t>выражении, описать механизм действия.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/>
              <a:t> </a:t>
            </a:r>
            <a:r>
              <a:rPr lang="ru-RU" sz="2800" dirty="0" smtClean="0"/>
              <a:t>Этот термин должен быть понятен не только внутри церкви, но и для светских людей.</a:t>
            </a:r>
          </a:p>
          <a:p>
            <a:pPr marL="514350" indent="-514350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850106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Анализ документа </a:t>
            </a:r>
            <a:r>
              <a:rPr lang="ru-RU" sz="2000" b="1" dirty="0" smtClean="0">
                <a:solidFill>
                  <a:schemeClr val="bg1"/>
                </a:solidFill>
              </a:rPr>
              <a:t>«О принципах организации социальной работы в Русской Православной Церкви»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968552"/>
          </a:xfrm>
        </p:spPr>
        <p:txBody>
          <a:bodyPr/>
          <a:lstStyle/>
          <a:p>
            <a:pPr marL="514350" indent="-514350" algn="just">
              <a:buNone/>
            </a:pPr>
            <a:r>
              <a:rPr lang="ru-RU" sz="2800" dirty="0" smtClean="0"/>
              <a:t>4. Термин должен указывать на определенный уровень профессионализма его представителей.</a:t>
            </a:r>
          </a:p>
          <a:p>
            <a:pPr marL="514350" indent="-514350" algn="just">
              <a:buNone/>
            </a:pPr>
            <a:r>
              <a:rPr lang="ru-RU" sz="2800" dirty="0" smtClean="0"/>
              <a:t>5. Термин должен позволить говорить о специфике трудовых отношений.</a:t>
            </a:r>
          </a:p>
          <a:p>
            <a:pPr marL="514350" indent="-514350" algn="just">
              <a:buAutoNum type="arabicPeriod" startAt="6"/>
            </a:pPr>
            <a:r>
              <a:rPr lang="ru-RU" sz="2800" dirty="0" smtClean="0"/>
              <a:t>Термин должен </a:t>
            </a:r>
            <a:r>
              <a:rPr lang="ru-RU" sz="2800" i="1" dirty="0" smtClean="0"/>
              <a:t>отображать специфику деятельности, ее религиозную составляющую.</a:t>
            </a:r>
          </a:p>
          <a:p>
            <a:pPr marL="514350" indent="-514350" algn="just">
              <a:buNone/>
            </a:pPr>
            <a:r>
              <a:rPr lang="ru-RU" sz="2400" b="1" i="1" dirty="0" smtClean="0"/>
              <a:t>«соединить несоединимое»: использование терминологии из одной области в совершенно другой, только еще формирующейся.</a:t>
            </a:r>
          </a:p>
          <a:p>
            <a:pPr marL="514350" indent="-514350" algn="just">
              <a:buNone/>
            </a:pPr>
            <a:endParaRPr lang="ru-RU" sz="2800" dirty="0" smtClean="0"/>
          </a:p>
          <a:p>
            <a:pPr marL="514350" indent="-514350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48872" cy="706090"/>
          </a:xfrm>
        </p:spPr>
        <p:txBody>
          <a:bodyPr/>
          <a:lstStyle/>
          <a:p>
            <a:r>
              <a:rPr lang="ru-RU" dirty="0" smtClean="0"/>
              <a:t>Неточности в формулировках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805264"/>
          </a:xfrm>
        </p:spPr>
        <p:txBody>
          <a:bodyPr/>
          <a:lstStyle/>
          <a:p>
            <a:pPr algn="just"/>
            <a:r>
              <a:rPr lang="ru-RU" sz="3100" dirty="0" smtClean="0"/>
              <a:t>«социальная работа» – это некий деловой стиль, а «социальное служение» – нечто интимное, только для внутреннего употребления.</a:t>
            </a:r>
          </a:p>
          <a:p>
            <a:pPr algn="just"/>
            <a:r>
              <a:rPr lang="ru-RU" sz="3100" dirty="0" smtClean="0"/>
              <a:t>«социальная работа» – это некий порядок, а «социальное служение» - не имеет своих правил и закономерностей. </a:t>
            </a:r>
          </a:p>
          <a:p>
            <a:pPr algn="just"/>
            <a:r>
              <a:rPr lang="ru-RU" sz="3100" dirty="0" smtClean="0"/>
              <a:t>«важно </a:t>
            </a:r>
            <a:r>
              <a:rPr lang="ru-RU" sz="3100" i="1" dirty="0" smtClean="0"/>
              <a:t>помогать</a:t>
            </a:r>
            <a:r>
              <a:rPr lang="ru-RU" sz="3100" dirty="0" smtClean="0"/>
              <a:t> государственным </a:t>
            </a:r>
            <a:r>
              <a:rPr lang="ru-RU" sz="3100" i="1" dirty="0" smtClean="0"/>
              <a:t>сферам</a:t>
            </a:r>
            <a:r>
              <a:rPr lang="ru-RU" sz="3100" dirty="0" smtClean="0"/>
              <a:t>»</a:t>
            </a:r>
          </a:p>
          <a:p>
            <a:pPr algn="just"/>
            <a:r>
              <a:rPr lang="ru-RU" sz="3100" dirty="0" err="1" smtClean="0">
                <a:solidFill>
                  <a:srgbClr val="FF0000"/>
                </a:solidFill>
              </a:rPr>
              <a:t>Соц</a:t>
            </a:r>
            <a:r>
              <a:rPr lang="ru-RU" sz="3100" dirty="0" smtClean="0">
                <a:solidFill>
                  <a:srgbClr val="FF0000"/>
                </a:solidFill>
              </a:rPr>
              <a:t> работа, </a:t>
            </a:r>
            <a:r>
              <a:rPr lang="ru-RU" sz="3100" dirty="0" err="1" smtClean="0">
                <a:solidFill>
                  <a:srgbClr val="FF0000"/>
                </a:solidFill>
              </a:rPr>
              <a:t>соц</a:t>
            </a:r>
            <a:r>
              <a:rPr lang="ru-RU" sz="3100" dirty="0" smtClean="0">
                <a:solidFill>
                  <a:srgbClr val="FF0000"/>
                </a:solidFill>
              </a:rPr>
              <a:t> служение</a:t>
            </a:r>
          </a:p>
          <a:p>
            <a:pPr algn="just"/>
            <a:r>
              <a:rPr lang="ru-RU" sz="3100" dirty="0" smtClean="0">
                <a:solidFill>
                  <a:srgbClr val="FF0000"/>
                </a:solidFill>
              </a:rPr>
              <a:t>Слишком коротко или слишком длинно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8100392" cy="792088"/>
          </a:xfrm>
        </p:spPr>
        <p:txBody>
          <a:bodyPr/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Петрова И.Э. Конструкт «церковная социальная работа»: социологический анализ.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412776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Конфессиональная социальная работа (церковная социальная работа)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это профессиональная социальная работа, организованная представителями религиозных организаций. Этот термин будет использован для проведения сравнения со светской социальной работой – профессиональной деятельностью представителей государственных и негосударственных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внерелигиозных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учреждений в сфере социальной работы.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Существует два основных подхода к формированию идеологии конфессиональной социальной работы.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В странах континентальной Европы представители ведущих религиозных организаций считают, что выполняют «обычную» социальную работу, ничем не отличающуюся от светской. Просто их личная вера подвигает их заниматься именно помощью людям и терпеть трудности этой работы.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Конфессиональные организации оказывают такие же услуги, что и государственные службы, только сотрудниками являются представители конкретной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конфессии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также клиенты могут получить помощь духовного служителя в дополнение к ассортименту социальных услуг.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9024" y="1268760"/>
            <a:ext cx="860546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Другой подход представлен во взглядах представителей Русской Православной Церкви и многих протестантских течений в России, а также в Европе и США… По их мнению, конфессиональная социальная работа, в отличие от светской, имеет теологическое обоснование.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 тех случаях, когда развитием социальной работы занимается внецерковная религиозная организация , религиозная составляющая отодвигается на второй план, уступая место социальным услугам, когда речь идет о религиозных организациях, то социальная работа становится религиозно окрашенной.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В заключении следует сделать вывод о том, что конструкт «церковная социальная работа» занял свое место в официальных документах РПЦ, начинает встречаться в научных работах, </a:t>
            </a:r>
            <a:r>
              <a:rPr lang="ru-RU" b="1" dirty="0" err="1" smtClean="0"/>
              <a:t>контенте</a:t>
            </a:r>
            <a:r>
              <a:rPr lang="ru-RU" b="1" dirty="0" smtClean="0"/>
              <a:t> сайтов и так далее, но пока его употребление не свободно от совместного использования других, более привычных словосочетаний – «социальное служение», «социальная деятельность», «социальная практика». Это позволяет сказать, что профессионализация церковной социальной работы еще не завершена и требует дальнейшего изучения.</a:t>
            </a:r>
            <a:endParaRPr lang="ru-RU" sz="2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7"/>
          <p:cNvSpPr txBox="1">
            <a:spLocks noChangeArrowheads="1"/>
          </p:cNvSpPr>
          <p:nvPr/>
        </p:nvSpPr>
        <p:spPr bwMode="auto">
          <a:xfrm>
            <a:off x="323528" y="1772816"/>
            <a:ext cx="856964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49275" algn="just">
              <a:buFont typeface="+mj-lt"/>
              <a:buAutoNum type="arabicPeriod"/>
            </a:pPr>
            <a:r>
              <a:rPr lang="ru-RU" sz="2800" dirty="0" smtClean="0"/>
              <a:t>Качество </a:t>
            </a:r>
            <a:r>
              <a:rPr lang="ru-RU" sz="2800" dirty="0"/>
              <a:t>жизни населения. </a:t>
            </a:r>
          </a:p>
          <a:p>
            <a:pPr indent="549275" algn="just">
              <a:buFont typeface="+mj-lt"/>
              <a:buAutoNum type="arabicPeriod"/>
            </a:pPr>
            <a:r>
              <a:rPr lang="ru-RU" sz="2800" dirty="0"/>
              <a:t>Основные направления социальной политики. </a:t>
            </a:r>
          </a:p>
          <a:p>
            <a:pPr indent="549275" algn="just">
              <a:buFont typeface="+mj-lt"/>
              <a:buAutoNum type="arabicPeriod"/>
            </a:pPr>
            <a:r>
              <a:rPr lang="ru-RU" sz="2800" dirty="0"/>
              <a:t>Структура органов социальной защиты. </a:t>
            </a:r>
          </a:p>
          <a:p>
            <a:pPr indent="549275" algn="just">
              <a:buFont typeface="+mj-lt"/>
              <a:buAutoNum type="arabicPeriod"/>
            </a:pPr>
            <a:r>
              <a:rPr lang="ru-RU" sz="2800" dirty="0"/>
              <a:t>Основные виды социальных учреждений и организаций. </a:t>
            </a:r>
          </a:p>
          <a:p>
            <a:pPr indent="549275" algn="just">
              <a:buFont typeface="+mj-lt"/>
              <a:buAutoNum type="arabicPeriod"/>
            </a:pPr>
            <a:r>
              <a:rPr lang="ru-RU" sz="2800" dirty="0"/>
              <a:t>Основные виды социальных пособий, гарантий и льгот.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332656"/>
            <a:ext cx="568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9275" algn="just"/>
            <a:r>
              <a:rPr lang="ru-RU" sz="2400" i="1" dirty="0">
                <a:solidFill>
                  <a:schemeClr val="bg1"/>
                </a:solidFill>
              </a:rPr>
              <a:t>Содержание </a:t>
            </a:r>
            <a:r>
              <a:rPr lang="ru-RU" sz="2400" i="1" dirty="0" smtClean="0">
                <a:solidFill>
                  <a:schemeClr val="bg1"/>
                </a:solidFill>
              </a:rPr>
              <a:t>лекции</a:t>
            </a:r>
            <a:endParaRPr lang="ru-RU" sz="2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Box 7"/>
          <p:cNvSpPr txBox="1">
            <a:spLocks noChangeArrowheads="1"/>
          </p:cNvSpPr>
          <p:nvPr/>
        </p:nvSpPr>
        <p:spPr bwMode="auto">
          <a:xfrm>
            <a:off x="323527" y="1412775"/>
            <a:ext cx="8569647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49275" algn="just"/>
            <a:r>
              <a:rPr lang="ru-RU" sz="2700" dirty="0"/>
              <a:t>Включаемся в уже сформированную систему отношений, построенную на особых принципах, со своей историей, своими проблемами, страхами, поле битвы разных </a:t>
            </a:r>
            <a:r>
              <a:rPr lang="ru-RU" sz="2700" dirty="0" smtClean="0"/>
              <a:t>интересов.</a:t>
            </a:r>
            <a:endParaRPr lang="ru-RU" sz="2700" dirty="0"/>
          </a:p>
          <a:p>
            <a:pPr indent="549275" algn="just"/>
            <a:endParaRPr lang="ru-RU" sz="2700" dirty="0"/>
          </a:p>
          <a:p>
            <a:pPr indent="549275" algn="just"/>
            <a:r>
              <a:rPr lang="ru-RU" sz="2700" dirty="0"/>
              <a:t>Для церковных социальных работников важно понимать с кем и в каких случаях можно и нужно сотрудничать, а с кем сотрудничать пока не получится  и в силу каких причин. Есть причины объективного характера и есть субъективного, то что зависит от конкретных людей.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Качество жизни</a:t>
            </a:r>
            <a:endParaRPr lang="ru-RU" dirty="0"/>
          </a:p>
        </p:txBody>
      </p:sp>
      <p:sp>
        <p:nvSpPr>
          <p:cNvPr id="139265" name="Rectangle 1"/>
          <p:cNvSpPr>
            <a:spLocks noChangeArrowheads="1"/>
          </p:cNvSpPr>
          <p:nvPr/>
        </p:nvSpPr>
        <p:spPr bwMode="auto">
          <a:xfrm>
            <a:off x="323528" y="2084431"/>
            <a:ext cx="8424936" cy="380104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4429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0" dirty="0" err="1"/>
              <a:t>Качество жизни является наиболее важной социальной категорией, которая характеризует структуру потребностей человека и возможности их удовлетворения.</a:t>
            </a:r>
          </a:p>
          <a:p>
            <a:pPr marR="0" lvl="0" indent="4429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0" dirty="0" err="1"/>
          </a:p>
          <a:p>
            <a:pPr marR="0" lvl="0" indent="4429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0" dirty="0" err="1"/>
              <a:t>Качество жизни населения — это степень удовлетворения материальных, духовных</a:t>
            </a:r>
            <a:r>
              <a:rPr lang="en-US" sz="2800" b="0" dirty="0"/>
              <a:t> и </a:t>
            </a:r>
            <a:r>
              <a:rPr lang="en-US" sz="2800" b="0" dirty="0" err="1"/>
              <a:t>социальных</a:t>
            </a:r>
            <a:r>
              <a:rPr lang="ru-RU" sz="2800" b="0" dirty="0"/>
              <a:t> потребностей человека.</a:t>
            </a:r>
            <a:endParaRPr lang="en-US" sz="2800" b="0" dirty="0" err="1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300" b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924800" cy="838200"/>
          </a:xfrm>
        </p:spPr>
        <p:txBody>
          <a:bodyPr/>
          <a:lstStyle/>
          <a:p>
            <a:pPr algn="r"/>
            <a:r>
              <a:rPr lang="ru-RU" dirty="0" smtClean="0"/>
              <a:t>Показатели качества жизни</a:t>
            </a:r>
            <a:endParaRPr lang="ru-RU" dirty="0"/>
          </a:p>
        </p:txBody>
      </p:sp>
      <p:sp>
        <p:nvSpPr>
          <p:cNvPr id="139265" name="Rectangle 1"/>
          <p:cNvSpPr>
            <a:spLocks noChangeArrowheads="1"/>
          </p:cNvSpPr>
          <p:nvPr/>
        </p:nvSpPr>
        <p:spPr bwMode="auto">
          <a:xfrm>
            <a:off x="251520" y="1595993"/>
            <a:ext cx="8712968" cy="50783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400" b="0" dirty="0"/>
              <a:t> доходы населения</a:t>
            </a:r>
            <a:r>
              <a:rPr lang="en-US" sz="2400" b="0" dirty="0"/>
              <a:t>(</a:t>
            </a:r>
            <a:r>
              <a:rPr lang="en-US" sz="2400" b="0" dirty="0" err="1"/>
              <a:t>среднедушевые</a:t>
            </a:r>
            <a:r>
              <a:rPr lang="en-US" sz="2400" b="0" dirty="0"/>
              <a:t> </a:t>
            </a:r>
            <a:r>
              <a:rPr lang="en-US" sz="2400" b="0" dirty="0" err="1"/>
              <a:t>номинальные</a:t>
            </a:r>
            <a:r>
              <a:rPr lang="en-US" sz="2400" b="0" dirty="0"/>
              <a:t> и </a:t>
            </a:r>
            <a:r>
              <a:rPr lang="en-US" sz="2400" b="0" dirty="0" err="1"/>
              <a:t>реальные</a:t>
            </a:r>
            <a:r>
              <a:rPr lang="en-US" sz="2400" b="0" dirty="0"/>
              <a:t> </a:t>
            </a:r>
            <a:r>
              <a:rPr lang="en-US" sz="2400" b="0" dirty="0" err="1"/>
              <a:t>доходы</a:t>
            </a:r>
            <a:r>
              <a:rPr lang="en-US" sz="2400" b="0" dirty="0"/>
              <a:t>, </a:t>
            </a:r>
            <a:r>
              <a:rPr lang="en-US" sz="2400" b="0" dirty="0" err="1"/>
              <a:t>номинальная</a:t>
            </a:r>
            <a:r>
              <a:rPr lang="en-US" sz="2400" b="0" dirty="0"/>
              <a:t> и </a:t>
            </a:r>
            <a:r>
              <a:rPr lang="en-US" sz="2400" b="0" dirty="0" err="1"/>
              <a:t>реальная</a:t>
            </a:r>
            <a:r>
              <a:rPr lang="en-US" sz="2400" b="0" dirty="0"/>
              <a:t> </a:t>
            </a:r>
            <a:r>
              <a:rPr lang="en-US" sz="2400" b="0" dirty="0" err="1"/>
              <a:t>начисленная</a:t>
            </a:r>
            <a:r>
              <a:rPr lang="en-US" sz="2400" b="0" dirty="0"/>
              <a:t> </a:t>
            </a:r>
            <a:r>
              <a:rPr lang="en-US" sz="2400" b="0" dirty="0" err="1"/>
              <a:t>средняя</a:t>
            </a:r>
            <a:r>
              <a:rPr lang="en-US" sz="2400" b="0" dirty="0"/>
              <a:t> </a:t>
            </a:r>
            <a:r>
              <a:rPr lang="en-US" sz="2400" b="0" dirty="0" err="1"/>
              <a:t>заработная</a:t>
            </a:r>
            <a:r>
              <a:rPr lang="en-US" sz="2400" b="0" dirty="0"/>
              <a:t> </a:t>
            </a:r>
            <a:r>
              <a:rPr lang="en-US" sz="2400" b="0" dirty="0" err="1"/>
              <a:t>плата</a:t>
            </a:r>
            <a:r>
              <a:rPr lang="en-US" sz="2400" b="0" dirty="0"/>
              <a:t>, </a:t>
            </a:r>
            <a:r>
              <a:rPr lang="en-US" sz="2400" b="0" dirty="0" err="1"/>
              <a:t>средний</a:t>
            </a:r>
            <a:r>
              <a:rPr lang="en-US" sz="2400" b="0" dirty="0"/>
              <a:t> и </a:t>
            </a:r>
            <a:r>
              <a:rPr lang="en-US" sz="2400" b="0" dirty="0" err="1"/>
              <a:t>реальный</a:t>
            </a:r>
            <a:r>
              <a:rPr lang="en-US" sz="2400" b="0" dirty="0"/>
              <a:t> </a:t>
            </a:r>
            <a:r>
              <a:rPr lang="en-US" sz="2400" b="0" dirty="0" err="1"/>
              <a:t>размер</a:t>
            </a:r>
            <a:r>
              <a:rPr lang="en-US" sz="2400" b="0" dirty="0"/>
              <a:t> </a:t>
            </a:r>
            <a:r>
              <a:rPr lang="en-US" sz="2400" b="0" dirty="0" err="1"/>
              <a:t>назначенной</a:t>
            </a:r>
            <a:r>
              <a:rPr lang="en-US" sz="2400" b="0" dirty="0"/>
              <a:t> </a:t>
            </a:r>
            <a:r>
              <a:rPr lang="en-US" sz="2400" b="0" dirty="0" err="1"/>
              <a:t>пенсии</a:t>
            </a:r>
            <a:r>
              <a:rPr lang="en-US" sz="2400" b="0" dirty="0"/>
              <a:t>, </a:t>
            </a:r>
            <a:r>
              <a:rPr lang="en-US" sz="2400" b="0" dirty="0" err="1"/>
              <a:t>величина</a:t>
            </a:r>
            <a:r>
              <a:rPr lang="en-US" sz="2400" b="0" dirty="0"/>
              <a:t> </a:t>
            </a:r>
            <a:r>
              <a:rPr lang="en-US" sz="2400" b="0" dirty="0" err="1"/>
              <a:t>прожиточного</a:t>
            </a:r>
            <a:r>
              <a:rPr lang="en-US" sz="2400" b="0" dirty="0"/>
              <a:t> </a:t>
            </a:r>
            <a:r>
              <a:rPr lang="en-US" sz="2400" b="0" dirty="0" err="1"/>
              <a:t>минимума</a:t>
            </a:r>
            <a:r>
              <a:rPr lang="en-US" sz="2400" b="0" dirty="0"/>
              <a:t> и </a:t>
            </a:r>
            <a:r>
              <a:rPr lang="en-US" sz="2400" b="0" dirty="0" err="1"/>
              <a:t>доля</a:t>
            </a:r>
            <a:r>
              <a:rPr lang="en-US" sz="2400" b="0" dirty="0"/>
              <a:t> </a:t>
            </a:r>
            <a:r>
              <a:rPr lang="en-US" sz="2400" b="0" dirty="0" err="1"/>
              <a:t>населения</a:t>
            </a:r>
            <a:r>
              <a:rPr lang="en-US" sz="2400" b="0" dirty="0"/>
              <a:t> с </a:t>
            </a:r>
            <a:r>
              <a:rPr lang="en-US" sz="2400" b="0" dirty="0" err="1"/>
              <a:t>доходами</a:t>
            </a:r>
            <a:r>
              <a:rPr lang="en-US" sz="2400" b="0" dirty="0"/>
              <a:t> </a:t>
            </a:r>
            <a:r>
              <a:rPr lang="en-US" sz="2400" b="0" dirty="0" err="1"/>
              <a:t>ниже</a:t>
            </a:r>
            <a:r>
              <a:rPr lang="en-US" sz="2400" b="0" dirty="0"/>
              <a:t> </a:t>
            </a:r>
            <a:r>
              <a:rPr lang="en-US" sz="2400" b="0" dirty="0" err="1"/>
              <a:t>прожиточного</a:t>
            </a:r>
            <a:r>
              <a:rPr lang="en-US" sz="2400" b="0" dirty="0"/>
              <a:t> </a:t>
            </a:r>
            <a:r>
              <a:rPr lang="en-US" sz="2400" b="0" dirty="0" err="1"/>
              <a:t>уровня</a:t>
            </a:r>
            <a:r>
              <a:rPr lang="en-US" sz="2400" b="0" dirty="0"/>
              <a:t>, </a:t>
            </a:r>
            <a:r>
              <a:rPr lang="en-US" sz="2400" b="0" dirty="0" err="1"/>
              <a:t>минимальные</a:t>
            </a:r>
            <a:r>
              <a:rPr lang="en-US" sz="2400" b="0" dirty="0"/>
              <a:t> </a:t>
            </a:r>
            <a:r>
              <a:rPr lang="en-US" sz="2400" b="0" dirty="0" err="1"/>
              <a:t>размеры</a:t>
            </a:r>
            <a:r>
              <a:rPr lang="en-US" sz="2400" b="0" dirty="0"/>
              <a:t> </a:t>
            </a:r>
            <a:r>
              <a:rPr lang="en-US" sz="2400" b="0" dirty="0" err="1"/>
              <a:t>заработной</a:t>
            </a:r>
            <a:r>
              <a:rPr lang="en-US" sz="2400" b="0" dirty="0"/>
              <a:t> </a:t>
            </a:r>
            <a:r>
              <a:rPr lang="en-US" sz="2400" b="0" dirty="0" err="1"/>
              <a:t>платы</a:t>
            </a:r>
            <a:r>
              <a:rPr lang="en-US" sz="2400" b="0" dirty="0"/>
              <a:t> и </a:t>
            </a:r>
            <a:r>
              <a:rPr lang="en-US" sz="2400" b="0" dirty="0" err="1"/>
              <a:t>пенсии</a:t>
            </a:r>
            <a:r>
              <a:rPr lang="en-US" sz="2400" b="0" dirty="0"/>
              <a:t> и </a:t>
            </a:r>
            <a:r>
              <a:rPr lang="en-US" sz="2400" b="0" dirty="0" err="1"/>
              <a:t>пр</a:t>
            </a:r>
            <a:r>
              <a:rPr lang="en-US" sz="2400" b="0" dirty="0"/>
              <a:t>.);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b="0" dirty="0" err="1"/>
              <a:t>качество</a:t>
            </a:r>
            <a:r>
              <a:rPr lang="en-US" sz="2400" b="0" dirty="0"/>
              <a:t> </a:t>
            </a:r>
            <a:r>
              <a:rPr lang="en-US" sz="2400" b="0" dirty="0" err="1"/>
              <a:t>питания</a:t>
            </a:r>
            <a:r>
              <a:rPr lang="en-US" sz="2400" b="0" dirty="0"/>
              <a:t>(</a:t>
            </a:r>
            <a:r>
              <a:rPr lang="en-US" sz="2400" b="0" dirty="0" err="1"/>
              <a:t>калорийность</a:t>
            </a:r>
            <a:r>
              <a:rPr lang="en-US" sz="2400" b="0" dirty="0"/>
              <a:t>, </a:t>
            </a:r>
            <a:r>
              <a:rPr lang="en-US" sz="2400" b="0" dirty="0" err="1"/>
              <a:t>состав</a:t>
            </a:r>
            <a:r>
              <a:rPr lang="en-US" sz="2400" b="0" dirty="0"/>
              <a:t> </a:t>
            </a:r>
            <a:r>
              <a:rPr lang="en-US" sz="2400" b="0" dirty="0" err="1"/>
              <a:t>продуктов</a:t>
            </a:r>
            <a:r>
              <a:rPr lang="en-US" sz="2400" b="0" dirty="0"/>
              <a:t>);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b="0" dirty="0" err="1"/>
              <a:t>качество</a:t>
            </a:r>
            <a:r>
              <a:rPr lang="en-US" sz="2400" b="0" dirty="0"/>
              <a:t> и </a:t>
            </a:r>
            <a:r>
              <a:rPr lang="en-US" sz="2400" b="0" dirty="0" err="1"/>
              <a:t>модность</a:t>
            </a:r>
            <a:r>
              <a:rPr lang="en-US" sz="2400" b="0" dirty="0"/>
              <a:t> </a:t>
            </a:r>
            <a:r>
              <a:rPr lang="en-US" sz="2400" b="0" dirty="0" err="1"/>
              <a:t>одежды</a:t>
            </a:r>
            <a:r>
              <a:rPr lang="en-US" sz="2400" b="0" dirty="0"/>
              <a:t>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b="0" dirty="0" err="1"/>
              <a:t>комфорт</a:t>
            </a:r>
            <a:r>
              <a:rPr lang="en-US" sz="2400" b="0" dirty="0"/>
              <a:t> </a:t>
            </a:r>
            <a:r>
              <a:rPr lang="en-US" sz="2400" b="0" dirty="0" err="1"/>
              <a:t>жилища</a:t>
            </a:r>
            <a:r>
              <a:rPr lang="en-US" sz="2400" b="0" dirty="0"/>
              <a:t> (</a:t>
            </a:r>
            <a:r>
              <a:rPr lang="en-US" sz="2400" b="0" dirty="0" err="1"/>
              <a:t>общая</a:t>
            </a:r>
            <a:r>
              <a:rPr lang="en-US" sz="2400" b="0" dirty="0"/>
              <a:t> </a:t>
            </a:r>
            <a:r>
              <a:rPr lang="en-US" sz="2400" b="0" dirty="0" err="1"/>
              <a:t>площадь</a:t>
            </a:r>
            <a:r>
              <a:rPr lang="en-US" sz="2400" b="0" dirty="0"/>
              <a:t> </a:t>
            </a:r>
            <a:r>
              <a:rPr lang="en-US" sz="2400" b="0" dirty="0" err="1"/>
              <a:t>занимаемого</a:t>
            </a:r>
            <a:r>
              <a:rPr lang="en-US" sz="2400" b="0" dirty="0"/>
              <a:t> </a:t>
            </a:r>
            <a:r>
              <a:rPr lang="en-US" sz="2400" b="0" dirty="0" err="1"/>
              <a:t>жилья</a:t>
            </a:r>
            <a:r>
              <a:rPr lang="en-US" sz="2400" b="0" dirty="0"/>
              <a:t> </a:t>
            </a:r>
            <a:r>
              <a:rPr lang="en-US" sz="2400" b="0" dirty="0" err="1"/>
              <a:t>на</a:t>
            </a:r>
            <a:r>
              <a:rPr lang="en-US" sz="2400" b="0" dirty="0"/>
              <a:t> </a:t>
            </a:r>
            <a:r>
              <a:rPr lang="en-US" sz="2400" b="0" dirty="0" err="1"/>
              <a:t>одного</a:t>
            </a:r>
            <a:r>
              <a:rPr lang="en-US" sz="2400" b="0" dirty="0"/>
              <a:t> </a:t>
            </a:r>
            <a:r>
              <a:rPr lang="en-US" sz="2400" b="0" dirty="0" err="1"/>
              <a:t>жителя</a:t>
            </a:r>
            <a:r>
              <a:rPr lang="en-US" sz="2400" b="0" dirty="0"/>
              <a:t>);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400" b="0" dirty="0"/>
              <a:t>К</a:t>
            </a:r>
            <a:r>
              <a:rPr lang="en-US" sz="2400" b="0" dirty="0" err="1"/>
              <a:t>ачество</a:t>
            </a:r>
            <a:r>
              <a:rPr lang="ru-RU" sz="2400" b="0" dirty="0"/>
              <a:t> здравоохранения </a:t>
            </a:r>
            <a:r>
              <a:rPr lang="en-US" sz="2400" b="0" dirty="0"/>
              <a:t>(</a:t>
            </a:r>
            <a:r>
              <a:rPr lang="en-US" sz="2400" b="0" dirty="0" err="1"/>
              <a:t>число</a:t>
            </a:r>
            <a:r>
              <a:rPr lang="en-US" sz="2400" b="0" dirty="0"/>
              <a:t> </a:t>
            </a:r>
            <a:r>
              <a:rPr lang="en-US" sz="2400" b="0" dirty="0" err="1"/>
              <a:t>больничных</a:t>
            </a:r>
            <a:r>
              <a:rPr lang="en-US" sz="2400" b="0" dirty="0"/>
              <a:t> </a:t>
            </a:r>
            <a:r>
              <a:rPr lang="en-US" sz="2400" b="0" dirty="0" err="1"/>
              <a:t>коек</a:t>
            </a:r>
            <a:r>
              <a:rPr lang="en-US" sz="2400" b="0" dirty="0"/>
              <a:t> </a:t>
            </a:r>
            <a:r>
              <a:rPr lang="en-US" sz="2400" b="0" dirty="0" err="1"/>
              <a:t>на</a:t>
            </a:r>
            <a:r>
              <a:rPr lang="en-US" sz="2400" b="0" dirty="0"/>
              <a:t> 1000 </a:t>
            </a:r>
            <a:r>
              <a:rPr lang="en-US" sz="2400" b="0" dirty="0" err="1"/>
              <a:t>жителей</a:t>
            </a:r>
            <a:r>
              <a:rPr lang="en-US" sz="2400" b="0" dirty="0"/>
              <a:t>);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b="0" dirty="0" err="1"/>
              <a:t>качество</a:t>
            </a:r>
            <a:r>
              <a:rPr lang="en-US" sz="2400" b="0" dirty="0"/>
              <a:t> </a:t>
            </a:r>
            <a:r>
              <a:rPr lang="en-US" sz="2400" b="0" dirty="0" err="1"/>
              <a:t>социальных</a:t>
            </a:r>
            <a:r>
              <a:rPr lang="en-US" sz="2400" b="0" dirty="0"/>
              <a:t> </a:t>
            </a:r>
            <a:r>
              <a:rPr lang="en-US" sz="2400" b="0" dirty="0" err="1"/>
              <a:t>услуг</a:t>
            </a:r>
            <a:r>
              <a:rPr lang="en-US" sz="2400" b="0" dirty="0"/>
              <a:t> (</a:t>
            </a:r>
            <a:r>
              <a:rPr lang="en-US" sz="2400" b="0" dirty="0" err="1"/>
              <a:t>отдых</a:t>
            </a:r>
            <a:r>
              <a:rPr lang="en-US" sz="2400" b="0" dirty="0"/>
              <a:t> и</a:t>
            </a:r>
            <a:r>
              <a:rPr lang="ru-RU" sz="2400" b="0" dirty="0"/>
              <a:t> сфера услуг</a:t>
            </a:r>
            <a:r>
              <a:rPr lang="en-US" sz="2400" b="0" dirty="0"/>
              <a:t>);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924800" cy="838200"/>
          </a:xfrm>
        </p:spPr>
        <p:txBody>
          <a:bodyPr/>
          <a:lstStyle/>
          <a:p>
            <a:pPr algn="r"/>
            <a:r>
              <a:rPr lang="ru-RU" dirty="0" smtClean="0"/>
              <a:t>Показатели качества жизни</a:t>
            </a:r>
            <a:endParaRPr lang="ru-RU" dirty="0"/>
          </a:p>
        </p:txBody>
      </p:sp>
      <p:sp>
        <p:nvSpPr>
          <p:cNvPr id="139265" name="Rectangle 1"/>
          <p:cNvSpPr>
            <a:spLocks noChangeArrowheads="1"/>
          </p:cNvSpPr>
          <p:nvPr/>
        </p:nvSpPr>
        <p:spPr bwMode="auto">
          <a:xfrm>
            <a:off x="251520" y="1943890"/>
            <a:ext cx="8712968" cy="406265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b="0" dirty="0" err="1"/>
              <a:t>качество</a:t>
            </a:r>
            <a:r>
              <a:rPr lang="en-US" sz="2400" b="0" dirty="0"/>
              <a:t> </a:t>
            </a:r>
            <a:r>
              <a:rPr lang="en-US" sz="2400" b="0" dirty="0" err="1"/>
              <a:t>социальных</a:t>
            </a:r>
            <a:r>
              <a:rPr lang="en-US" sz="2400" b="0" dirty="0"/>
              <a:t> </a:t>
            </a:r>
            <a:r>
              <a:rPr lang="en-US" sz="2400" b="0" dirty="0" err="1"/>
              <a:t>услуг</a:t>
            </a:r>
            <a:r>
              <a:rPr lang="en-US" sz="2400" b="0" dirty="0"/>
              <a:t> (</a:t>
            </a:r>
            <a:r>
              <a:rPr lang="en-US" sz="2400" b="0" dirty="0" err="1"/>
              <a:t>отдых</a:t>
            </a:r>
            <a:r>
              <a:rPr lang="en-US" sz="2400" b="0" dirty="0"/>
              <a:t> и </a:t>
            </a:r>
            <a:r>
              <a:rPr lang="ru-RU" sz="2400" b="0" dirty="0"/>
              <a:t>сфера услуг)</a:t>
            </a:r>
            <a:r>
              <a:rPr lang="en-US" sz="2400" b="0" dirty="0"/>
              <a:t>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400" b="0" dirty="0"/>
              <a:t>К</a:t>
            </a:r>
            <a:r>
              <a:rPr lang="en-US" sz="2400" b="0" dirty="0" err="1"/>
              <a:t>ачество</a:t>
            </a:r>
            <a:r>
              <a:rPr lang="ru-RU" sz="2400" b="0" dirty="0"/>
              <a:t> образования </a:t>
            </a:r>
            <a:r>
              <a:rPr lang="en-US" sz="2400" b="0" dirty="0"/>
              <a:t>(</a:t>
            </a:r>
            <a:r>
              <a:rPr lang="en-US" sz="2400" b="0" dirty="0" err="1"/>
              <a:t>число</a:t>
            </a:r>
            <a:r>
              <a:rPr lang="en-US" sz="2400" b="0" dirty="0"/>
              <a:t> </a:t>
            </a:r>
            <a:r>
              <a:rPr lang="en-US" sz="2400" b="0" dirty="0" err="1"/>
              <a:t>вузов</a:t>
            </a:r>
            <a:r>
              <a:rPr lang="en-US" sz="2400" b="0" dirty="0"/>
              <a:t> и </a:t>
            </a:r>
            <a:r>
              <a:rPr lang="en-US" sz="2400" b="0" dirty="0" err="1"/>
              <a:t>средних</a:t>
            </a:r>
            <a:r>
              <a:rPr lang="en-US" sz="2400" b="0" dirty="0"/>
              <a:t> </a:t>
            </a:r>
            <a:r>
              <a:rPr lang="en-US" sz="2400" b="0" dirty="0" err="1"/>
              <a:t>специальных</a:t>
            </a:r>
            <a:r>
              <a:rPr lang="en-US" sz="2400" b="0" dirty="0"/>
              <a:t> </a:t>
            </a:r>
            <a:r>
              <a:rPr lang="en-US" sz="2400" b="0" dirty="0" err="1"/>
              <a:t>учебных</a:t>
            </a:r>
            <a:r>
              <a:rPr lang="en-US" sz="2400" b="0" dirty="0"/>
              <a:t> </a:t>
            </a:r>
            <a:r>
              <a:rPr lang="en-US" sz="2400" b="0" dirty="0" err="1"/>
              <a:t>заведений</a:t>
            </a:r>
            <a:r>
              <a:rPr lang="en-US" sz="2400" b="0" dirty="0"/>
              <a:t>, </a:t>
            </a:r>
            <a:r>
              <a:rPr lang="en-US" sz="2400" b="0" dirty="0" err="1"/>
              <a:t>удельная</a:t>
            </a:r>
            <a:r>
              <a:rPr lang="en-US" sz="2400" b="0" dirty="0"/>
              <a:t> </a:t>
            </a:r>
            <a:r>
              <a:rPr lang="en-US" sz="2400" b="0" dirty="0" err="1"/>
              <a:t>доля</a:t>
            </a:r>
            <a:r>
              <a:rPr lang="en-US" sz="2400" b="0" dirty="0"/>
              <a:t> </a:t>
            </a:r>
            <a:r>
              <a:rPr lang="en-US" sz="2400" b="0" dirty="0" err="1"/>
              <a:t>студентов</a:t>
            </a:r>
            <a:r>
              <a:rPr lang="en-US" sz="2400" b="0" dirty="0"/>
              <a:t> в </a:t>
            </a:r>
            <a:r>
              <a:rPr lang="en-US" sz="2400" b="0" dirty="0" err="1"/>
              <a:t>численности</a:t>
            </a:r>
            <a:r>
              <a:rPr lang="en-US" sz="2400" b="0" dirty="0"/>
              <a:t> </a:t>
            </a:r>
            <a:r>
              <a:rPr lang="en-US" sz="2400" b="0" dirty="0" err="1"/>
              <a:t>населения</a:t>
            </a:r>
            <a:r>
              <a:rPr lang="en-US" sz="2400" b="0" dirty="0"/>
              <a:t>);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400" b="0" dirty="0"/>
              <a:t>К</a:t>
            </a:r>
            <a:r>
              <a:rPr lang="en-US" sz="2400" b="0" dirty="0" err="1"/>
              <a:t>ачество</a:t>
            </a:r>
            <a:r>
              <a:rPr lang="ru-RU" sz="2400" b="0" dirty="0"/>
              <a:t> культуры</a:t>
            </a:r>
            <a:r>
              <a:rPr lang="en-US" sz="2400" b="0" dirty="0"/>
              <a:t> (</a:t>
            </a:r>
            <a:r>
              <a:rPr lang="en-US" sz="2400" b="0" dirty="0" err="1"/>
              <a:t>издание</a:t>
            </a:r>
            <a:r>
              <a:rPr lang="en-US" sz="2400" b="0" dirty="0"/>
              <a:t> </a:t>
            </a:r>
            <a:r>
              <a:rPr lang="en-US" sz="2400" b="0" dirty="0" err="1"/>
              <a:t>книг</a:t>
            </a:r>
            <a:r>
              <a:rPr lang="en-US" sz="2400" b="0" dirty="0"/>
              <a:t>, </a:t>
            </a:r>
            <a:r>
              <a:rPr lang="en-US" sz="2400" b="0" dirty="0" err="1"/>
              <a:t>брошюр</a:t>
            </a:r>
            <a:r>
              <a:rPr lang="en-US" sz="2400" b="0" dirty="0"/>
              <a:t>, </a:t>
            </a:r>
            <a:r>
              <a:rPr lang="en-US" sz="2400" b="0" dirty="0" err="1"/>
              <a:t>журналов</a:t>
            </a:r>
            <a:r>
              <a:rPr lang="en-US" sz="2400" b="0" dirty="0"/>
              <a:t>);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b="0" dirty="0" err="1"/>
              <a:t>качество</a:t>
            </a:r>
            <a:r>
              <a:rPr lang="en-US" sz="2400" b="0" dirty="0"/>
              <a:t> </a:t>
            </a:r>
            <a:r>
              <a:rPr lang="en-US" sz="2400" b="0" dirty="0" err="1"/>
              <a:t>сферы</a:t>
            </a:r>
            <a:r>
              <a:rPr lang="en-US" sz="2400" b="0" dirty="0"/>
              <a:t> </a:t>
            </a:r>
            <a:r>
              <a:rPr lang="en-US" sz="2400" b="0" dirty="0" err="1"/>
              <a:t>обслуживания</a:t>
            </a:r>
            <a:r>
              <a:rPr lang="en-US" sz="2400" b="0" dirty="0"/>
              <a:t>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b="0" dirty="0" err="1"/>
              <a:t>качество</a:t>
            </a:r>
            <a:r>
              <a:rPr lang="en-US" sz="2400" b="0" dirty="0"/>
              <a:t> </a:t>
            </a:r>
            <a:r>
              <a:rPr lang="en-US" sz="2400" b="0" dirty="0" err="1"/>
              <a:t>окружающей</a:t>
            </a:r>
            <a:r>
              <a:rPr lang="en-US" sz="2400" b="0" dirty="0"/>
              <a:t> </a:t>
            </a:r>
            <a:r>
              <a:rPr lang="en-US" sz="2400" b="0" dirty="0" err="1"/>
              <a:t>среды</a:t>
            </a:r>
            <a:r>
              <a:rPr lang="en-US" sz="2400" b="0" dirty="0"/>
              <a:t>, </a:t>
            </a:r>
            <a:r>
              <a:rPr lang="en-US" sz="2400" b="0" dirty="0" err="1"/>
              <a:t>структура</a:t>
            </a:r>
            <a:r>
              <a:rPr lang="en-US" sz="2400" b="0" dirty="0"/>
              <a:t> </a:t>
            </a:r>
            <a:r>
              <a:rPr lang="en-US" sz="2400" b="0" dirty="0" err="1"/>
              <a:t>досуга</a:t>
            </a:r>
            <a:r>
              <a:rPr lang="en-US" sz="2400" b="0" dirty="0"/>
              <a:t>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400" b="0" dirty="0"/>
              <a:t>демографические тенденции </a:t>
            </a:r>
            <a:r>
              <a:rPr lang="en-US" sz="2400" b="0" dirty="0"/>
              <a:t>(</a:t>
            </a:r>
            <a:r>
              <a:rPr lang="en-US" sz="2400" b="0" dirty="0" err="1"/>
              <a:t>показатели</a:t>
            </a:r>
            <a:r>
              <a:rPr lang="en-US" sz="2400" b="0" dirty="0"/>
              <a:t> </a:t>
            </a:r>
            <a:r>
              <a:rPr lang="en-US" sz="2400" b="0" dirty="0" err="1"/>
              <a:t>ожидаемой</a:t>
            </a:r>
            <a:r>
              <a:rPr lang="en-US" sz="2400" b="0" dirty="0"/>
              <a:t> </a:t>
            </a:r>
            <a:r>
              <a:rPr lang="en-US" sz="2400" b="0" dirty="0" err="1"/>
              <a:t>продолжительности</a:t>
            </a:r>
            <a:r>
              <a:rPr lang="en-US" sz="2400" b="0" dirty="0"/>
              <a:t> </a:t>
            </a:r>
            <a:r>
              <a:rPr lang="en-US" sz="2400" b="0" dirty="0" err="1"/>
              <a:t>жизни</a:t>
            </a:r>
            <a:r>
              <a:rPr lang="ru-RU" sz="2400" b="0" dirty="0"/>
              <a:t>, рождаемости</a:t>
            </a:r>
            <a:r>
              <a:rPr lang="en-US" sz="2400" b="0" dirty="0"/>
              <a:t>, </a:t>
            </a:r>
            <a:r>
              <a:rPr lang="en-US" sz="2400" b="0" dirty="0" err="1"/>
              <a:t>смертности</a:t>
            </a:r>
            <a:r>
              <a:rPr lang="en-US" sz="2400" b="0" dirty="0"/>
              <a:t>, </a:t>
            </a:r>
            <a:r>
              <a:rPr lang="en-US" sz="2400" b="0" dirty="0" err="1"/>
              <a:t>брачности</a:t>
            </a:r>
            <a:r>
              <a:rPr lang="en-US" sz="2400" b="0" dirty="0"/>
              <a:t>, </a:t>
            </a:r>
            <a:r>
              <a:rPr lang="en-US" sz="2400" b="0" dirty="0" err="1"/>
              <a:t>разводимости</a:t>
            </a:r>
            <a:r>
              <a:rPr lang="en-US" sz="2400" b="0" dirty="0"/>
              <a:t>);</a:t>
            </a:r>
          </a:p>
          <a:p>
            <a:pPr marL="8890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b="0" dirty="0" err="1"/>
              <a:t>безопасность</a:t>
            </a:r>
            <a:r>
              <a:rPr lang="en-US" sz="2400" b="0" dirty="0"/>
              <a:t> (</a:t>
            </a:r>
            <a:r>
              <a:rPr lang="en-US" sz="2400" b="0" dirty="0" err="1"/>
              <a:t>число</a:t>
            </a:r>
            <a:r>
              <a:rPr lang="en-US" sz="2400" b="0" dirty="0"/>
              <a:t> </a:t>
            </a:r>
            <a:r>
              <a:rPr lang="en-US" sz="2400" b="0" dirty="0" err="1"/>
              <a:t>зарегистрированных</a:t>
            </a:r>
            <a:r>
              <a:rPr lang="en-US" sz="2400" b="0" dirty="0"/>
              <a:t> </a:t>
            </a:r>
            <a:r>
              <a:rPr lang="en-US" sz="2400" b="0" dirty="0" err="1"/>
              <a:t>преступлений</a:t>
            </a:r>
            <a:r>
              <a:rPr lang="en-US" sz="2400" b="0" dirty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Социальное государство</a:t>
            </a:r>
          </a:p>
        </p:txBody>
      </p:sp>
      <p:sp>
        <p:nvSpPr>
          <p:cNvPr id="7171" name="TextBox 7"/>
          <p:cNvSpPr txBox="1">
            <a:spLocks noChangeArrowheads="1"/>
          </p:cNvSpPr>
          <p:nvPr/>
        </p:nvSpPr>
        <p:spPr bwMode="auto">
          <a:xfrm>
            <a:off x="0" y="1700808"/>
            <a:ext cx="889317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0" dirty="0"/>
              <a:t>Согласно Конституции РФ признается </a:t>
            </a:r>
            <a:r>
              <a:rPr lang="ru-RU" sz="2400" dirty="0"/>
              <a:t>социальным государством.</a:t>
            </a:r>
          </a:p>
          <a:p>
            <a:pPr algn="just"/>
            <a:r>
              <a:rPr lang="ru-RU" sz="2400" b="0" dirty="0"/>
              <a:t>Ст.2 РФ - социальное государство, политика которого направлена на создание условий, обеспечивающих достойную жизнь и свободное развитие человека.</a:t>
            </a:r>
          </a:p>
          <a:p>
            <a:pPr algn="just"/>
            <a:endParaRPr lang="ru-RU" sz="2400" b="0" dirty="0"/>
          </a:p>
          <a:p>
            <a:pPr algn="just"/>
            <a:r>
              <a:rPr lang="ru-RU" sz="2400" b="0" dirty="0"/>
              <a:t>Социальное государство не ставит  своей задачей достижения всеобщей справедливости, оно призвано лишь обеспечить такую социальную компенсацию, которая позволила бы исключить возможность социальных конфликтов, вследствие неравномерного распределения ресурсов.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6"/>
          <p:cNvSpPr>
            <a:spLocks noGrp="1"/>
          </p:cNvSpPr>
          <p:nvPr>
            <p:ph type="title" idx="4294967295"/>
          </p:nvPr>
        </p:nvSpPr>
        <p:spPr>
          <a:xfrm>
            <a:off x="1043608" y="260649"/>
            <a:ext cx="8100392" cy="936104"/>
          </a:xfrm>
        </p:spPr>
        <p:txBody>
          <a:bodyPr/>
          <a:lstStyle/>
          <a:p>
            <a:pPr eaLnBrk="1" hangingPunct="1"/>
            <a:r>
              <a:rPr lang="ru-RU" sz="2400" dirty="0" smtClean="0"/>
              <a:t>Социальное государство формируется в результате реализации социальной политики</a:t>
            </a:r>
          </a:p>
        </p:txBody>
      </p:sp>
      <p:sp>
        <p:nvSpPr>
          <p:cNvPr id="57347" name="TextBox 7"/>
          <p:cNvSpPr txBox="1">
            <a:spLocks noChangeArrowheads="1"/>
          </p:cNvSpPr>
          <p:nvPr/>
        </p:nvSpPr>
        <p:spPr bwMode="auto">
          <a:xfrm>
            <a:off x="395536" y="1412776"/>
            <a:ext cx="8391277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800" b="0" dirty="0">
                <a:solidFill>
                  <a:schemeClr val="accent6">
                    <a:lumMod val="75000"/>
                  </a:schemeClr>
                </a:solidFill>
              </a:rPr>
              <a:t>задачами социальной политики являются:</a:t>
            </a:r>
          </a:p>
          <a:p>
            <a:pPr algn="just"/>
            <a:r>
              <a:rPr lang="ru-RU" sz="2800" b="0" dirty="0"/>
              <a:t>- распределение доходов, товаров, услуг, материальных и социальных условий воспроизводства населения.</a:t>
            </a:r>
          </a:p>
          <a:p>
            <a:pPr algn="just"/>
            <a:r>
              <a:rPr lang="ru-RU" sz="2800" b="0" dirty="0"/>
              <a:t>- ограничение масштабности абсолютной бедности и неравенства,</a:t>
            </a:r>
          </a:p>
          <a:p>
            <a:pPr algn="just"/>
            <a:r>
              <a:rPr lang="ru-RU" sz="2800" b="0" dirty="0"/>
              <a:t>- обеспечение материальных источников существования тем, кто по независящим от них причинам ими не обладает,</a:t>
            </a:r>
          </a:p>
          <a:p>
            <a:pPr algn="just"/>
            <a:r>
              <a:rPr lang="ru-RU" sz="2800" b="0" dirty="0"/>
              <a:t>- предоставление медицинских и образовательных, транспортных  услуг,</a:t>
            </a:r>
          </a:p>
          <a:p>
            <a:pPr algn="just"/>
            <a:r>
              <a:rPr lang="ru-RU" sz="2800" b="0" dirty="0"/>
              <a:t>- оздоровление окружающей среды</a:t>
            </a:r>
            <a:r>
              <a:rPr lang="ru-RU" sz="2800" b="0" dirty="0" smtClean="0"/>
              <a:t>.</a:t>
            </a:r>
            <a:endParaRPr lang="ru-RU" sz="2800" b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6"/>
          <p:cNvSpPr>
            <a:spLocks noGrp="1"/>
          </p:cNvSpPr>
          <p:nvPr>
            <p:ph type="title"/>
          </p:nvPr>
        </p:nvSpPr>
        <p:spPr>
          <a:xfrm>
            <a:off x="899592" y="228600"/>
            <a:ext cx="8244408" cy="838200"/>
          </a:xfrm>
        </p:spPr>
        <p:txBody>
          <a:bodyPr/>
          <a:lstStyle/>
          <a:p>
            <a:pPr algn="r"/>
            <a:r>
              <a:rPr lang="ru-RU" sz="3500" dirty="0">
                <a:solidFill>
                  <a:schemeClr val="bg1"/>
                </a:solidFill>
              </a:rPr>
              <a:t>Параметрами социального государства </a:t>
            </a:r>
            <a:r>
              <a:rPr lang="ru-RU" sz="3500" dirty="0" smtClean="0">
                <a:solidFill>
                  <a:schemeClr val="bg1"/>
                </a:solidFill>
              </a:rPr>
              <a:t>являются</a:t>
            </a:r>
            <a:endParaRPr lang="ru-RU" sz="3500" dirty="0">
              <a:solidFill>
                <a:schemeClr val="bg1"/>
              </a:solidFill>
            </a:endParaRPr>
          </a:p>
        </p:txBody>
      </p:sp>
      <p:sp>
        <p:nvSpPr>
          <p:cNvPr id="9219" name="TextBox 7"/>
          <p:cNvSpPr txBox="1">
            <a:spLocks noChangeArrowheads="1"/>
          </p:cNvSpPr>
          <p:nvPr/>
        </p:nvSpPr>
        <p:spPr bwMode="auto">
          <a:xfrm>
            <a:off x="251520" y="1268761"/>
            <a:ext cx="88924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ru-RU" sz="2800" b="0" dirty="0" smtClean="0"/>
              <a:t>Развитая </a:t>
            </a:r>
            <a:r>
              <a:rPr lang="ru-RU" sz="2800" b="0" dirty="0"/>
              <a:t>система страховых социальных отчислений и высокий уровень налогов, формирующих размеры бюджетных отчислений на социальную сферу;</a:t>
            </a:r>
          </a:p>
          <a:p>
            <a:pPr algn="just">
              <a:buFont typeface="Arial" charset="0"/>
              <a:buChar char="•"/>
            </a:pPr>
            <a:r>
              <a:rPr lang="ru-RU" sz="2800" b="0" dirty="0"/>
              <a:t>Разветвленная система услуг и социальных служб для всех групп населения;</a:t>
            </a:r>
          </a:p>
          <a:p>
            <a:pPr algn="just">
              <a:buFont typeface="Arial" charset="0"/>
              <a:buChar char="•"/>
            </a:pPr>
            <a:r>
              <a:rPr lang="ru-RU" sz="2800" b="0" dirty="0"/>
              <a:t>Правовая система, где осуществлены разделение властей, четкая реализация функций каждой ветви власти, отработаны нормативно-правовая база социальной работы, взаимодействие государственных органов, гражданского общества и частных инициатив</a:t>
            </a:r>
            <a:r>
              <a:rPr lang="ru-RU" sz="2800" b="0" dirty="0" smtClean="0"/>
              <a:t>.</a:t>
            </a:r>
            <a:endParaRPr lang="ru-RU" sz="2800" b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214282" y="214290"/>
          <a:ext cx="8786874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6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748712" cy="935831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chemeClr val="bg1"/>
                </a:solidFill>
              </a:rPr>
              <a:t>Организационно-правовые формы социальной защиты населения</a:t>
            </a:r>
          </a:p>
        </p:txBody>
      </p:sp>
      <p:sp>
        <p:nvSpPr>
          <p:cNvPr id="58371" name="TextBox 7"/>
          <p:cNvSpPr txBox="1">
            <a:spLocks noChangeArrowheads="1"/>
          </p:cNvSpPr>
          <p:nvPr/>
        </p:nvSpPr>
        <p:spPr bwMode="auto">
          <a:xfrm>
            <a:off x="357188" y="1785938"/>
            <a:ext cx="8429625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0" dirty="0"/>
              <a:t>- пенсионное обеспечение;</a:t>
            </a:r>
          </a:p>
          <a:p>
            <a:r>
              <a:rPr lang="ru-RU" sz="3200" b="0" dirty="0"/>
              <a:t>- обеспечение социальными выплатами, субсидиями, компенсациями и льготами нуждающихся в государственной социальной помощи категорий населения;</a:t>
            </a:r>
          </a:p>
          <a:p>
            <a:r>
              <a:rPr lang="ru-RU" sz="3200" b="0" dirty="0"/>
              <a:t>- государственное социальное страхование;</a:t>
            </a:r>
          </a:p>
          <a:p>
            <a:r>
              <a:rPr lang="ru-RU" sz="3200" b="0" dirty="0"/>
              <a:t>- социальное обслуживание.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6"/>
          <p:cNvSpPr>
            <a:spLocks noGrp="1"/>
          </p:cNvSpPr>
          <p:nvPr>
            <p:ph type="title" idx="4294967295"/>
          </p:nvPr>
        </p:nvSpPr>
        <p:spPr>
          <a:xfrm>
            <a:off x="1043608" y="260649"/>
            <a:ext cx="8100392" cy="792088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chemeClr val="bg1"/>
                </a:solidFill>
              </a:rPr>
              <a:t>Финансирование социального обслуживания</a:t>
            </a:r>
          </a:p>
        </p:txBody>
      </p:sp>
      <p:sp>
        <p:nvSpPr>
          <p:cNvPr id="61443" name="TextBox 7"/>
          <p:cNvSpPr txBox="1">
            <a:spLocks noChangeArrowheads="1"/>
          </p:cNvSpPr>
          <p:nvPr/>
        </p:nvSpPr>
        <p:spPr bwMode="auto">
          <a:xfrm>
            <a:off x="323850" y="1557338"/>
            <a:ext cx="8462963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0" dirty="0"/>
              <a:t>складывается из:</a:t>
            </a:r>
          </a:p>
          <a:p>
            <a:pPr algn="just"/>
            <a:r>
              <a:rPr lang="ru-RU" sz="2000" b="0" dirty="0"/>
              <a:t>- нормативных отчислений из бюджетов соответствующего уровня (субъекта федерации или муниципального) в размере не менее 2 % расходной части бюджета;</a:t>
            </a:r>
          </a:p>
          <a:p>
            <a:pPr algn="just"/>
            <a:r>
              <a:rPr lang="ru-RU" sz="2000" b="0" dirty="0"/>
              <a:t>- средств из федерального бюджета на выполнение отдельных задач;</a:t>
            </a:r>
          </a:p>
          <a:p>
            <a:pPr algn="just"/>
            <a:r>
              <a:rPr lang="ru-RU" sz="2000" b="0" dirty="0"/>
              <a:t>- финансов в результате перераспределения средств между комитетами и отделами служб различного уровня по реализации областных, городских и районных программ;</a:t>
            </a:r>
          </a:p>
          <a:p>
            <a:pPr algn="just"/>
            <a:r>
              <a:rPr lang="ru-RU" sz="2000" b="0" dirty="0"/>
              <a:t>- дополнительных средств из областного и местного бюджета на обеспечение целевых мероприятий по адаптации доходов населения к росту стоимости жизни;</a:t>
            </a:r>
          </a:p>
          <a:p>
            <a:pPr algn="just"/>
            <a:r>
              <a:rPr lang="ru-RU" sz="2000" b="0" dirty="0"/>
              <a:t>- доходов от платных услуг и от хозяйственной </a:t>
            </a:r>
            <a:r>
              <a:rPr lang="ru-RU" sz="2000" b="0" dirty="0" smtClean="0"/>
              <a:t>деятельности</a:t>
            </a:r>
            <a:r>
              <a:rPr lang="ru-RU" sz="2000" b="0" dirty="0"/>
              <a:t>;</a:t>
            </a:r>
          </a:p>
          <a:p>
            <a:pPr algn="just"/>
            <a:r>
              <a:rPr lang="ru-RU" sz="2000" b="0" dirty="0"/>
              <a:t>- благотворительных пожертвований и взносов </a:t>
            </a:r>
            <a:r>
              <a:rPr lang="ru-RU" sz="2000" b="0" dirty="0" smtClean="0"/>
              <a:t>предприятий</a:t>
            </a:r>
            <a:r>
              <a:rPr lang="ru-RU" sz="2000" b="0" dirty="0"/>
              <a:t>, общественных организаций и частных лиц, </a:t>
            </a:r>
            <a:r>
              <a:rPr lang="ru-RU" sz="2000" b="0" dirty="0" smtClean="0"/>
              <a:t>поступлений </a:t>
            </a:r>
            <a:r>
              <a:rPr lang="ru-RU" sz="2000" b="0" dirty="0"/>
              <a:t>от благотворительных акций.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6"/>
          <p:cNvSpPr>
            <a:spLocks noGrp="1"/>
          </p:cNvSpPr>
          <p:nvPr>
            <p:ph type="title" idx="4294967295"/>
          </p:nvPr>
        </p:nvSpPr>
        <p:spPr>
          <a:xfrm>
            <a:off x="1115616" y="188913"/>
            <a:ext cx="7777559" cy="792162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bg1"/>
                </a:solidFill>
              </a:rPr>
              <a:t>Принципы социальной защиты</a:t>
            </a:r>
          </a:p>
        </p:txBody>
      </p:sp>
      <p:sp>
        <p:nvSpPr>
          <p:cNvPr id="59395" name="TextBox 7"/>
          <p:cNvSpPr txBox="1">
            <a:spLocks noChangeArrowheads="1"/>
          </p:cNvSpPr>
          <p:nvPr/>
        </p:nvSpPr>
        <p:spPr bwMode="auto">
          <a:xfrm>
            <a:off x="0" y="1340768"/>
            <a:ext cx="9144000" cy="511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/>
            <a:r>
              <a:rPr lang="ru-RU" sz="2500" b="0" dirty="0"/>
              <a:t>- </a:t>
            </a:r>
            <a:r>
              <a:rPr lang="ru-RU" sz="2500" b="0" i="1" dirty="0" err="1"/>
              <a:t>заявительность</a:t>
            </a:r>
            <a:r>
              <a:rPr lang="ru-RU" sz="2500" b="0" dirty="0"/>
              <a:t>, т.е. предоставление социальных услуг и других форм помощи гражданам по мере их обращения, </a:t>
            </a:r>
          </a:p>
          <a:p>
            <a:pPr marL="342900" indent="-342900" algn="just"/>
            <a:r>
              <a:rPr lang="ru-RU" sz="2500" b="0" i="1" dirty="0"/>
              <a:t>- патернализм, </a:t>
            </a:r>
            <a:r>
              <a:rPr lang="ru-RU" sz="2500" b="0" dirty="0"/>
              <a:t>т.е. государственная опека по отношению к наименее защищенным слоям населения.</a:t>
            </a:r>
          </a:p>
          <a:p>
            <a:pPr marL="342900" indent="-342900" algn="just">
              <a:buFontTx/>
              <a:buChar char="-"/>
            </a:pPr>
            <a:r>
              <a:rPr lang="ru-RU" sz="2500" b="0" dirty="0"/>
              <a:t>принципа </a:t>
            </a:r>
            <a:r>
              <a:rPr lang="ru-RU" sz="2500" b="0" i="1" dirty="0"/>
              <a:t>выявления</a:t>
            </a:r>
            <a:r>
              <a:rPr lang="ru-RU" sz="2500" b="0" dirty="0"/>
              <a:t> граждан, нуждающихся в социальной помощи, соответствующими службами.</a:t>
            </a:r>
          </a:p>
          <a:p>
            <a:pPr marL="342900" indent="-342900" algn="just"/>
            <a:r>
              <a:rPr lang="ru-RU" sz="2500" b="0" dirty="0"/>
              <a:t>- </a:t>
            </a:r>
            <a:r>
              <a:rPr lang="ru-RU" sz="2500" b="0" i="1" dirty="0"/>
              <a:t>Добровольность</a:t>
            </a:r>
            <a:r>
              <a:rPr lang="ru-RU" sz="2500" b="0" dirty="0"/>
              <a:t> на получение услуг;</a:t>
            </a:r>
          </a:p>
          <a:p>
            <a:pPr marL="342900" indent="-342900" algn="just"/>
            <a:r>
              <a:rPr lang="ru-RU" sz="2500" b="0" dirty="0"/>
              <a:t>- </a:t>
            </a:r>
            <a:r>
              <a:rPr lang="ru-RU" sz="2500" b="0" i="1" dirty="0"/>
              <a:t>Соблюдение конфиденциальности</a:t>
            </a:r>
            <a:r>
              <a:rPr lang="ru-RU" sz="2500" b="0" dirty="0"/>
              <a:t>;</a:t>
            </a:r>
          </a:p>
          <a:p>
            <a:pPr marL="342900" indent="-342900" algn="just"/>
            <a:r>
              <a:rPr lang="ru-RU" sz="2500" b="0" dirty="0"/>
              <a:t>- </a:t>
            </a:r>
            <a:r>
              <a:rPr lang="ru-RU" sz="2500" b="0" i="1" dirty="0"/>
              <a:t>Преемственность форм </a:t>
            </a:r>
            <a:r>
              <a:rPr lang="ru-RU" sz="2500" b="0" dirty="0"/>
              <a:t>социальной защиты;</a:t>
            </a:r>
          </a:p>
          <a:p>
            <a:pPr marL="342900" indent="-342900" algn="just"/>
            <a:r>
              <a:rPr lang="ru-RU" sz="2500" b="0" dirty="0"/>
              <a:t>- Приоритет </a:t>
            </a:r>
            <a:r>
              <a:rPr lang="ru-RU" sz="2500" b="0" i="1" dirty="0"/>
              <a:t>профилактического направления</a:t>
            </a:r>
            <a:r>
              <a:rPr lang="ru-RU" sz="2500" b="0" dirty="0"/>
              <a:t>;</a:t>
            </a:r>
          </a:p>
          <a:p>
            <a:pPr marL="342900" indent="-342900" algn="just"/>
            <a:r>
              <a:rPr lang="ru-RU" sz="2500" b="0" dirty="0" smtClean="0"/>
              <a:t>-Государственная </a:t>
            </a:r>
            <a:r>
              <a:rPr lang="ru-RU" sz="2500" b="0" dirty="0"/>
              <a:t>поддержка добровольной общественной деятельности по оказанию социальных услуг и помощи населению.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6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9144000" cy="719361"/>
          </a:xfrm>
        </p:spPr>
        <p:txBody>
          <a:bodyPr/>
          <a:lstStyle/>
          <a:p>
            <a:pPr algn="r" eaLnBrk="1" hangingPunct="1"/>
            <a:r>
              <a:rPr lang="ru-RU" sz="2800" dirty="0" smtClean="0">
                <a:solidFill>
                  <a:schemeClr val="bg1"/>
                </a:solidFill>
              </a:rPr>
              <a:t>Управление системой социальной защиты</a:t>
            </a:r>
          </a:p>
        </p:txBody>
      </p:sp>
      <p:sp>
        <p:nvSpPr>
          <p:cNvPr id="60419" name="TextBox 7"/>
          <p:cNvSpPr txBox="1">
            <a:spLocks noChangeArrowheads="1"/>
          </p:cNvSpPr>
          <p:nvPr/>
        </p:nvSpPr>
        <p:spPr bwMode="auto">
          <a:xfrm>
            <a:off x="323850" y="981075"/>
            <a:ext cx="8462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endParaRPr lang="ru-RU" sz="240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684213" y="1557338"/>
            <a:ext cx="78486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</a:rPr>
              <a:t>Для управления, контроля создается единая система исполнительных органов в области социальной защиты, которую образуют органы управления социальной защиты и подведомственные им предприятия, учреждения, организации, территориальные органы. </a:t>
            </a:r>
          </a:p>
          <a:p>
            <a:pPr algn="just"/>
            <a:endParaRPr lang="ru-RU" sz="2400" dirty="0">
              <a:latin typeface="Times New Roman" pitchFamily="18" charset="0"/>
            </a:endParaRPr>
          </a:p>
          <a:p>
            <a:pPr algn="just"/>
            <a:r>
              <a:rPr lang="ru-RU" sz="2400" b="1" dirty="0">
                <a:latin typeface="Times New Roman" pitchFamily="18" charset="0"/>
              </a:rPr>
              <a:t>Важной целью в области совершенствования этой системы </a:t>
            </a:r>
            <a:r>
              <a:rPr lang="ru-RU" sz="2400" dirty="0">
                <a:latin typeface="Times New Roman" pitchFamily="18" charset="0"/>
              </a:rPr>
              <a:t>является установление устойчивых, упорядоченных связей между всеми ее уровнями и учреждениями социальной инфраструктуры, обеспечивающими ее функционирование.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0"/>
            <a:ext cx="7920880" cy="1214438"/>
          </a:xfrm>
        </p:spPr>
        <p:txBody>
          <a:bodyPr/>
          <a:lstStyle/>
          <a:p>
            <a:pPr algn="r" eaLnBrk="1" hangingPunct="1">
              <a:defRPr/>
            </a:pPr>
            <a:r>
              <a:rPr lang="ru-RU" sz="3200" b="1" dirty="0" smtClean="0">
                <a:solidFill>
                  <a:schemeClr val="bg1"/>
                </a:solidFill>
              </a:rPr>
              <a:t>Структура социальной работы в рамках ведомственного подхода </a:t>
            </a:r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611188" y="1268413"/>
            <a:ext cx="8064500" cy="18573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rgbClr val="FFFFFF"/>
                </a:solidFill>
              </a:rPr>
              <a:t>Государственные  ведомства и учреждения социальной сферы</a:t>
            </a:r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611188" y="3286125"/>
            <a:ext cx="8064500" cy="1214438"/>
          </a:xfrm>
          <a:prstGeom prst="rect">
            <a:avLst/>
          </a:prstGeom>
          <a:solidFill>
            <a:srgbClr val="7030A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dirty="0"/>
              <a:t>Уполномоченные  по правам детей, </a:t>
            </a:r>
          </a:p>
          <a:p>
            <a:pPr algn="ctr">
              <a:defRPr/>
            </a:pPr>
            <a:r>
              <a:rPr lang="ru-RU" dirty="0"/>
              <a:t>Уполномоченные по  правам человека</a:t>
            </a:r>
          </a:p>
          <a:p>
            <a:pPr algn="ctr">
              <a:defRPr/>
            </a:pPr>
            <a:r>
              <a:rPr lang="ru-RU" dirty="0"/>
              <a:t>Общественные  Советы при  Министерствах</a:t>
            </a:r>
          </a:p>
          <a:p>
            <a:pPr algn="ctr">
              <a:defRPr/>
            </a:pPr>
            <a:r>
              <a:rPr lang="ru-RU" dirty="0"/>
              <a:t>Общественная  Палата</a:t>
            </a:r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539750" y="4797425"/>
            <a:ext cx="8135938" cy="1714500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Общественный,  «третий» сектор  некоммерческих </a:t>
            </a:r>
          </a:p>
          <a:p>
            <a:pPr algn="ctr">
              <a:defRPr/>
            </a:pPr>
            <a:r>
              <a:rPr lang="ru-RU" sz="2400" b="1" dirty="0"/>
              <a:t>организаций (НКО) и коммерческие структуры, </a:t>
            </a:r>
          </a:p>
          <a:p>
            <a:pPr algn="ctr">
              <a:defRPr/>
            </a:pPr>
            <a:r>
              <a:rPr lang="ru-RU" sz="2400" b="1" dirty="0"/>
              <a:t>вовлеченные в социальную работу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673280" cy="680120"/>
          </a:xfrm>
        </p:spPr>
        <p:txBody>
          <a:bodyPr/>
          <a:lstStyle/>
          <a:p>
            <a:pPr algn="r" eaLnBrk="1" hangingPunct="1"/>
            <a:r>
              <a:rPr lang="ru-RU" sz="3200" b="1" dirty="0" smtClean="0"/>
              <a:t>Субъекты социальной </a:t>
            </a:r>
            <a:r>
              <a:rPr lang="ru-RU" sz="3200" b="1" dirty="0" smtClean="0"/>
              <a:t>политики</a:t>
            </a:r>
            <a:endParaRPr lang="ru-RU" sz="3800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8893175" cy="561662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ru-RU" sz="2400" dirty="0" smtClean="0">
                <a:latin typeface="+mj-lt"/>
                <a:cs typeface="Times New Roman" pitchFamily="18" charset="0"/>
              </a:rPr>
              <a:t>государство в лице его представительных и исполнительных органов, действующих на федеральном, региональном и местном уровнях. Они формулируют общую концепцию, определяют основные направления социальной политики, ее стратегию, тактику, обеспечивают законодательную, правовую основу, реализуют конкретные положения на местах</a:t>
            </a:r>
            <a:r>
              <a:rPr lang="ru-RU" sz="2400" dirty="0" smtClean="0">
                <a:latin typeface="+mj-lt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buNone/>
            </a:pPr>
            <a:endParaRPr lang="ru-RU" sz="2400" dirty="0" smtClean="0">
              <a:latin typeface="+mj-lt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ru-RU" sz="2400" dirty="0" smtClean="0">
                <a:latin typeface="+mj-lt"/>
                <a:cs typeface="Times New Roman" pitchFamily="18" charset="0"/>
              </a:rPr>
              <a:t>структуры формирующегося гражданского общества (общественные объединения, организации, предприятия, фирмы</a:t>
            </a:r>
            <a:r>
              <a:rPr lang="ru-RU" sz="2400" dirty="0" smtClean="0">
                <a:latin typeface="+mj-lt"/>
                <a:cs typeface="Times New Roman" pitchFamily="18" charset="0"/>
              </a:rPr>
              <a:t>).</a:t>
            </a:r>
          </a:p>
          <a:p>
            <a:pPr algn="just" eaLnBrk="1" hangingPunct="1">
              <a:lnSpc>
                <a:spcPct val="80000"/>
              </a:lnSpc>
              <a:buNone/>
            </a:pPr>
            <a:endParaRPr lang="ru-RU" sz="2400" dirty="0" smtClean="0">
              <a:latin typeface="+mj-lt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ru-RU" sz="2400" dirty="0" smtClean="0">
                <a:latin typeface="+mj-lt"/>
                <a:cs typeface="Times New Roman" pitchFamily="18" charset="0"/>
              </a:rPr>
              <a:t>социальная </a:t>
            </a:r>
            <a:r>
              <a:rPr lang="ru-RU" sz="2400" dirty="0" smtClean="0">
                <a:latin typeface="+mj-lt"/>
                <a:cs typeface="Times New Roman" pitchFamily="18" charset="0"/>
              </a:rPr>
              <a:t>деятельность, осуществляемая в рамках предприятий, фирм; активность политических, профсоюзных и общественных объединений, благотворительных и добровольных организаций. Они реализуют социальную политику в сравнительно узких пределах, соответствующих их компетенции.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8291512" cy="719137"/>
          </a:xfrm>
        </p:spPr>
        <p:txBody>
          <a:bodyPr/>
          <a:lstStyle/>
          <a:p>
            <a:pPr algn="r" eaLnBrk="1" hangingPunct="1"/>
            <a:r>
              <a:rPr lang="ru-RU" sz="3800" dirty="0" smtClean="0"/>
              <a:t>Уровни социальной работы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4294967295"/>
          </p:nvPr>
        </p:nvSpPr>
        <p:spPr>
          <a:xfrm>
            <a:off x="0" y="1556792"/>
            <a:ext cx="9144000" cy="5112296"/>
          </a:xfrm>
        </p:spPr>
        <p:txBody>
          <a:bodyPr/>
          <a:lstStyle/>
          <a:p>
            <a:pPr marL="0" indent="0" eaLnBrk="1" hangingPunct="1"/>
            <a:r>
              <a:rPr lang="ru-RU" dirty="0" smtClean="0"/>
              <a:t>Федеральный: 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dirty="0" smtClean="0"/>
              <a:t> </a:t>
            </a:r>
            <a:r>
              <a:rPr lang="ru-RU" sz="2600" dirty="0" smtClean="0"/>
              <a:t>органы исполнительной и законодательной органов власти, регламентирующие социальную работу</a:t>
            </a:r>
          </a:p>
          <a:p>
            <a:pPr marL="0" indent="0" eaLnBrk="1" hangingPunct="1"/>
            <a:r>
              <a:rPr lang="ru-RU" dirty="0" smtClean="0"/>
              <a:t>Региональный: 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sz="2600" dirty="0" smtClean="0"/>
              <a:t>органы исполнительной и законодательной органов власти, регламентирующие социальную работу</a:t>
            </a:r>
          </a:p>
          <a:p>
            <a:pPr marL="0" indent="0" eaLnBrk="1" hangingPunct="1"/>
            <a:r>
              <a:rPr lang="ru-RU" dirty="0" smtClean="0"/>
              <a:t>Местный: 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sz="2600" dirty="0" smtClean="0"/>
              <a:t>Органы местного самоуправления и непосредственно учреждения, в которых осуществляется социальная работа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4478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аня\YandexDisk\Скриншоты\2014-10-17 06-28-00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32656"/>
            <a:ext cx="9155259" cy="5956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аня\YandexDisk\Скриншоты\2014-10-17 06-29-14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1832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аня\YandexDisk\Скриншоты\2014-10-17 06-31-05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093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Таня\YandexDisk\Скриншоты\2014-10-17 06-47-59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2708"/>
            <a:ext cx="9144000" cy="62512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Таня\YandexDisk\Скриншоты\2014-10-17 06-50-22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1704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Таня\YandexDisk\Скриншоты\2014-10-17 06-59-11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8399" y="1"/>
            <a:ext cx="68072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Таня\YandexDisk\Скриншоты\2014-10-17 06-43-59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0"/>
            <a:ext cx="803787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Таня\YandexDisk\Скриншоты\2014-10-17 07-02-53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72061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C:\Users\Таня\YandexDisk\Скриншоты\2014-10-17 07-55-38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61257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C:\Users\Таня\YandexDisk\Скриншоты\2014-10-17 07-58-35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1"/>
            <a:ext cx="8894948" cy="6075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C:\Users\Таня\YandexDisk\Скриншоты\2014-10-17 08-00-51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567" y="548680"/>
            <a:ext cx="8650025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C:\Users\Таня\YandexDisk\Скриншоты\2014-10-17 08-02-28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6215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Таня\YandexDisk\Скриншоты\2014-10-17 07-15-57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56" y="476672"/>
            <a:ext cx="9148556" cy="59017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673280" cy="838200"/>
          </a:xfrm>
        </p:spPr>
        <p:txBody>
          <a:bodyPr/>
          <a:lstStyle/>
          <a:p>
            <a:pPr algn="just" eaLnBrk="1" hangingPunct="1"/>
            <a:r>
              <a:rPr lang="ru-RU" sz="3200" dirty="0" smtClean="0"/>
              <a:t>ЦЕРКОВНАЯ СОЦИАЛЬНАЯ РАБОТА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640763" cy="5111750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600" b="1" dirty="0" smtClean="0">
                <a:hlinkClick r:id="rId2"/>
              </a:rPr>
              <a:t>Отдел религиозного образования и </a:t>
            </a:r>
            <a:r>
              <a:rPr lang="ru-RU" sz="2600" b="1" dirty="0" err="1" smtClean="0">
                <a:hlinkClick r:id="rId2"/>
              </a:rPr>
              <a:t>катехизации</a:t>
            </a:r>
            <a:r>
              <a:rPr lang="ru-RU" sz="2600" b="1" dirty="0" smtClean="0">
                <a:hlinkClick r:id="rId2"/>
              </a:rPr>
              <a:t> Русской Православной Церкви</a:t>
            </a:r>
            <a:endParaRPr lang="ru-RU" sz="2600" b="1" dirty="0" smtClean="0"/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600" b="1" dirty="0" smtClean="0">
                <a:hlinkClick r:id="rId3"/>
              </a:rPr>
              <a:t>Синодальный миссионерский отдел</a:t>
            </a:r>
            <a:endParaRPr lang="ru-RU" sz="2600" b="1" dirty="0" smtClean="0"/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600" b="1" dirty="0" smtClean="0">
                <a:hlinkClick r:id="rId4"/>
              </a:rPr>
              <a:t>Синодальный отдел по взаимодействию с Вооруженными силами и правоохранительными учреждениями</a:t>
            </a:r>
            <a:endParaRPr lang="ru-RU" sz="2600" b="1" dirty="0" smtClean="0"/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600" b="1" dirty="0" smtClean="0">
                <a:hlinkClick r:id="rId5"/>
              </a:rPr>
              <a:t>Синодальный отдел по взаимоотношениям Церкви и общества</a:t>
            </a:r>
            <a:endParaRPr lang="ru-RU" sz="2600" b="1" dirty="0" smtClean="0"/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600" b="1" dirty="0" smtClean="0">
                <a:hlinkClick r:id="rId6"/>
              </a:rPr>
              <a:t>Синодальный отдел по делам молодежи</a:t>
            </a:r>
            <a:endParaRPr lang="ru-RU" sz="2600" b="1" dirty="0" smtClean="0"/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600" b="1" dirty="0" smtClean="0">
                <a:hlinkClick r:id="rId7"/>
              </a:rPr>
              <a:t>Синодальный отдел по тюремному служению</a:t>
            </a:r>
            <a:endParaRPr lang="ru-RU" sz="2600" b="1" dirty="0" smtClean="0"/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600" b="1" dirty="0" smtClean="0">
                <a:hlinkClick r:id="rId8"/>
              </a:rPr>
              <a:t>Синодальный отдел по церковной благотворительности и социальному служению</a:t>
            </a:r>
            <a:endParaRPr lang="ru-RU" sz="26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600" dirty="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6562" name="WordArt 2"/>
          <p:cNvSpPr>
            <a:spLocks noChangeArrowheads="1" noChangeShapeType="1" noTextEdit="1"/>
          </p:cNvSpPr>
          <p:nvPr/>
        </p:nvSpPr>
        <p:spPr bwMode="gray">
          <a:xfrm>
            <a:off x="4572000" y="2868613"/>
            <a:ext cx="4343400" cy="560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63500" dir="3187806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Спасибо за внимание</a:t>
            </a:r>
            <a:r>
              <a:rPr lang="en-US" sz="3600" kern="10" dirty="0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63500" dir="3187806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!</a:t>
            </a:r>
            <a:endParaRPr lang="ru-RU" sz="3600" kern="10" dirty="0">
              <a:ln w="19050">
                <a:solidFill>
                  <a:srgbClr val="FFFFFF"/>
                </a:solidFill>
                <a:round/>
                <a:headEnd/>
                <a:tailEnd/>
              </a:ln>
              <a:solidFill>
                <a:schemeClr val="tx2"/>
              </a:solidFill>
              <a:effectLst>
                <a:outerShdw dist="63500" dir="3187806" algn="ctr" rotWithShape="0">
                  <a:schemeClr val="bg2">
                    <a:alpha val="50000"/>
                  </a:schemeClr>
                </a:outerShdw>
              </a:effectLst>
              <a:latin typeface="Verdana"/>
              <a:ea typeface="Verdana"/>
              <a:cs typeface="Verdana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81TGp_gold_light">
  <a:themeElements>
    <a:clrScheme name="Default Design 2">
      <a:dk1>
        <a:srgbClr val="000000"/>
      </a:dk1>
      <a:lt1>
        <a:srgbClr val="FFFFFF"/>
      </a:lt1>
      <a:dk2>
        <a:srgbClr val="2E507A"/>
      </a:dk2>
      <a:lt2>
        <a:srgbClr val="333333"/>
      </a:lt2>
      <a:accent1>
        <a:srgbClr val="5A90C2"/>
      </a:accent1>
      <a:accent2>
        <a:srgbClr val="8AC246"/>
      </a:accent2>
      <a:accent3>
        <a:srgbClr val="FFFFFF"/>
      </a:accent3>
      <a:accent4>
        <a:srgbClr val="000000"/>
      </a:accent4>
      <a:accent5>
        <a:srgbClr val="B5C6DD"/>
      </a:accent5>
      <a:accent6>
        <a:srgbClr val="7DB03F"/>
      </a:accent6>
      <a:hlink>
        <a:srgbClr val="F6831A"/>
      </a:hlink>
      <a:folHlink>
        <a:srgbClr val="EFC821"/>
      </a:folHlink>
    </a:clrScheme>
    <a:fontScheme name="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800000"/>
        </a:dk2>
        <a:lt2>
          <a:srgbClr val="333333"/>
        </a:lt2>
        <a:accent1>
          <a:srgbClr val="EB6743"/>
        </a:accent1>
        <a:accent2>
          <a:srgbClr val="D3A911"/>
        </a:accent2>
        <a:accent3>
          <a:srgbClr val="FFFFFF"/>
        </a:accent3>
        <a:accent4>
          <a:srgbClr val="000000"/>
        </a:accent4>
        <a:accent5>
          <a:srgbClr val="F3B8B0"/>
        </a:accent5>
        <a:accent6>
          <a:srgbClr val="BF990E"/>
        </a:accent6>
        <a:hlink>
          <a:srgbClr val="7B9B63"/>
        </a:hlink>
        <a:folHlink>
          <a:srgbClr val="38A3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2E507A"/>
        </a:dk2>
        <a:lt2>
          <a:srgbClr val="333333"/>
        </a:lt2>
        <a:accent1>
          <a:srgbClr val="5A90C2"/>
        </a:accent1>
        <a:accent2>
          <a:srgbClr val="8AC246"/>
        </a:accent2>
        <a:accent3>
          <a:srgbClr val="FFFFFF"/>
        </a:accent3>
        <a:accent4>
          <a:srgbClr val="000000"/>
        </a:accent4>
        <a:accent5>
          <a:srgbClr val="B5C6DD"/>
        </a:accent5>
        <a:accent6>
          <a:srgbClr val="7DB03F"/>
        </a:accent6>
        <a:hlink>
          <a:srgbClr val="F6831A"/>
        </a:hlink>
        <a:folHlink>
          <a:srgbClr val="EFC8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A82A9F"/>
        </a:dk2>
        <a:lt2>
          <a:srgbClr val="4D4D4D"/>
        </a:lt2>
        <a:accent1>
          <a:srgbClr val="12B4D4"/>
        </a:accent1>
        <a:accent2>
          <a:srgbClr val="F1C23D"/>
        </a:accent2>
        <a:accent3>
          <a:srgbClr val="FFFFFF"/>
        </a:accent3>
        <a:accent4>
          <a:srgbClr val="000000"/>
        </a:accent4>
        <a:accent5>
          <a:srgbClr val="AAD6E6"/>
        </a:accent5>
        <a:accent6>
          <a:srgbClr val="DAB036"/>
        </a:accent6>
        <a:hlink>
          <a:srgbClr val="8CA62C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1442</Words>
  <Application>Microsoft Office PowerPoint</Application>
  <PresentationFormat>Экран (4:3)</PresentationFormat>
  <Paragraphs>140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Wingdings</vt:lpstr>
      <vt:lpstr>Verdana</vt:lpstr>
      <vt:lpstr>581TGp_gold_light</vt:lpstr>
      <vt:lpstr>Социальная политика РФ и государственная система социальной защиты </vt:lpstr>
      <vt:lpstr>Анализ документа «О принципах организации социальной работы в Русской Православной Церкви»</vt:lpstr>
      <vt:lpstr>Анализ документа «О принципах организации социальной работы в Русской Православной Церкви»</vt:lpstr>
      <vt:lpstr>Неточности в формулировках</vt:lpstr>
      <vt:lpstr>Петрова И.Э. Конструкт «церковная социальная работа»: социологический анализ.</vt:lpstr>
      <vt:lpstr>Слайд 6</vt:lpstr>
      <vt:lpstr>Слайд 7</vt:lpstr>
      <vt:lpstr>Слайд 8</vt:lpstr>
      <vt:lpstr>Качество жизни</vt:lpstr>
      <vt:lpstr>Показатели качества жизни</vt:lpstr>
      <vt:lpstr>Показатели качества жизни</vt:lpstr>
      <vt:lpstr>Социальное государство</vt:lpstr>
      <vt:lpstr>Социальное государство формируется в результате реализации социальной политики</vt:lpstr>
      <vt:lpstr>Параметрами социального государства являются</vt:lpstr>
      <vt:lpstr>Слайд 15</vt:lpstr>
      <vt:lpstr>Организационно-правовые формы социальной защиты населения</vt:lpstr>
      <vt:lpstr>Финансирование социального обслуживания</vt:lpstr>
      <vt:lpstr>Принципы социальной защиты</vt:lpstr>
      <vt:lpstr>Управление системой социальной защиты</vt:lpstr>
      <vt:lpstr>Структура социальной работы в рамках ведомственного подхода </vt:lpstr>
      <vt:lpstr>Субъекты социальной политики</vt:lpstr>
      <vt:lpstr>Уровни социальной работы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ЦЕРКОВНАЯ СОЦИАЛЬНАЯ РАБОТА</vt:lpstr>
      <vt:lpstr>Слайд 39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политика РФ и государственная система социальной защиты</dc:title>
  <dc:creator>Таня</dc:creator>
  <cp:lastModifiedBy>Таня</cp:lastModifiedBy>
  <cp:revision>8</cp:revision>
  <dcterms:created xsi:type="dcterms:W3CDTF">2014-10-17T03:25:37Z</dcterms:created>
  <dcterms:modified xsi:type="dcterms:W3CDTF">2014-10-17T04:38:18Z</dcterms:modified>
</cp:coreProperties>
</file>