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70" r:id="rId2"/>
    <p:sldId id="281" r:id="rId3"/>
    <p:sldId id="283" r:id="rId4"/>
    <p:sldId id="282" r:id="rId5"/>
    <p:sldId id="271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6186-6D13-4E01-9DB3-818994874B7C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98FA8-8433-462C-BF94-FC3E7CCA1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34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29E7F4-1A44-4C92-87A8-ED0055616734}" type="datetimeFigureOut">
              <a:rPr lang="ru-RU" smtClean="0"/>
              <a:t>30.05.2014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source=wiz&amp;uinfo=ww-1226-wh-612-fw-1001-fh-448-pd-1.100000023841858&amp;p=4&amp;text=%D0%B0%D0%B1%D0%BE%D1%80%D1%82&amp;noreask=1&amp;pos=133&amp;rpt=simage&amp;lr=213&amp;img_url=http://molodost35.ru/wp-content/uploads/2012/02/%D0%BC%D0%BE%D0%BB%D0%B8%D1%82%D0%B2%D1%8B-%D0%BC%D0%B0%D1%82%D0%B5%D1%80%D0%B8.jp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source=wiz&amp;uinfo=ww-1226-wh-612-fw-1001-fh-448-pd-1.100000023841858&amp;p=7&amp;text=%D1%81%D0%B5%D0%BC%D1%8C%D1%8F&amp;noreask=1&amp;pos=223&amp;rpt=simage&amp;lr=213&amp;img_url=http://basik.ru/images/donald_zolan/41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uinfo=ww-1226-wh-612-fw-1001-fh-448-pd-1.100000023841858&amp;p=16&amp;text=%D0%B1%D0%B5%D1%80%D0%B5%D0%BC%D0%B5%D0%BD%D0%BD%D0%B0%D1%8F%20%D0%B4%D0%B5%D0%B2%D1%83%D1%88%D0%BA%D0%B0&amp;noreask=1&amp;pos=491&amp;rpt=simage&amp;lr=213&amp;img_url=http://platform.ak.fbcdn.net/www/app_full_proxy.php?app%3D9953271133%26v%3D1%26size%3Dz%26cksum%3Dfcc2011e6a9730b70ec7aed5e4ef38d0%26src%3Dhttp://www.healthnowmedical.com/wp-content/uploads/2012/09/pregnant_video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1%D0%B5%D1%81%D0%B5%D0%B4%D0%B0%20%D1%81%20%D0%BF%D1%81%D0%B8%D1%85%D0%BE%D0%BB%D0%BE%D0%B3%D0%BE%D0%BC&amp;img_url=http://www.omgpu.ru/projects/career-guidance/pictures/consult.jpg&amp;pos=0&amp;rpt=simage&amp;lr=213&amp;noreask=1&amp;source=wiz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970264"/>
            <a:ext cx="4392488" cy="1440160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Segoe Print" panose="02000600000000000000" pitchFamily="2" charset="0"/>
                <a:cs typeface="Aparajita" panose="020B0604020202020204" pitchFamily="34" charset="0"/>
              </a:rPr>
              <a:t>Организация помощи кризисным беременным и молодым матерям 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effectLst/>
              <a:latin typeface="Segoe Print" panose="02000600000000000000" pitchFamily="2" charset="0"/>
              <a:cs typeface="Aparajita" panose="020B0604020202020204" pitchFamily="34" charset="0"/>
            </a:endParaRPr>
          </a:p>
        </p:txBody>
      </p:sp>
      <p:pic>
        <p:nvPicPr>
          <p:cNvPr id="14338" name="Picture 2" descr="http://cs4393.vk.me/u31079947/134409413/z_5075b9b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5"/>
          <a:stretch/>
        </p:blipFill>
        <p:spPr bwMode="auto">
          <a:xfrm>
            <a:off x="4788024" y="1268760"/>
            <a:ext cx="3635896" cy="427571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0521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3635896" y="461863"/>
            <a:ext cx="4470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>
              <a:buNone/>
            </a:pPr>
            <a:r>
              <a:rPr lang="ru-RU" sz="24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Актуальность проблемы</a:t>
            </a:r>
            <a:endParaRPr lang="ru-RU" sz="2400" i="1" kern="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4232" y="1340768"/>
            <a:ext cx="60948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мире по уровню абортов на душу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 официальной статистике в России ежегодно совершается более 1 миллиона абортов.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сути, Россия – единственная страна мира, где до недавнего времени количество абортов превышало количество рождений. </a:t>
            </a:r>
          </a:p>
        </p:txBody>
      </p:sp>
      <p:pic>
        <p:nvPicPr>
          <p:cNvPr id="1028" name="Picture 4" descr="http://www.isfarinka.ru/e107_files/public/1338151536_1_FT30827_0_2107a_9941f867_x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28602"/>
            <a:ext cx="2581611" cy="364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71600" y="4725144"/>
            <a:ext cx="7529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решаются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аборт,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попав в трудную жизненную ситуацию. </a:t>
            </a:r>
          </a:p>
        </p:txBody>
      </p:sp>
    </p:spTree>
    <p:extLst>
      <p:ext uri="{BB962C8B-B14F-4D97-AF65-F5344CB8AC3E}">
        <p14:creationId xmlns:p14="http://schemas.microsoft.com/office/powerpoint/2010/main" val="220345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Studinikina\Desktop\Фото абортов\1071726_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3257"/>
            <a:ext cx="3214645" cy="241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6712" y="18864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абортов - одна из самых актуальных проблем человечества сегодня.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Абортом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именуют любое искусственное прерывание беременности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Аборт несет в себе серьезные физиологические, психологические и духовные последствия для женщины, для ребенка же – это смерть.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C:\Users\MStudinikina\Desktop\Фото абортов\iNZUQZ6O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403" y="3402248"/>
            <a:ext cx="2736304" cy="204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Studinikina\Desktop\Фото абортов\1326404246_abort2_novyy-razmer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11" y="4612758"/>
            <a:ext cx="3168689" cy="224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Studinikina\Desktop\Фото абортов\0_8807d_42d2801b_XL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029" y="38682"/>
            <a:ext cx="4596971" cy="235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12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2411760" y="260648"/>
            <a:ext cx="4470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>
              <a:buNone/>
            </a:pPr>
            <a:r>
              <a:rPr lang="ru-RU" sz="24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Актуальность проблемы</a:t>
            </a:r>
            <a:endParaRPr lang="ru-RU" sz="2400" i="1" kern="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5856" y="1000262"/>
            <a:ext cx="57076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статистике  Россия на сегодняшний день занимает: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первых мест по уровню разводов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количество распадающихся семей в России почти в 2 раза выше, чем в странах Западной Европы. По оценкам российских экспертов, от 60 до 70% браков распадаются.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детей рождены вне брака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 1989 г. доля внебрачных детей более чем удвоилась – с 14 до 30%. При этом у матерей до 20 лет она еще выше – 45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517" y="4005064"/>
            <a:ext cx="57076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острая социальная потребность в комплексной адресной поддержке беременных женщин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семей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находящихся в трудной жизненной ситуации и стоящих в связи с этим перед выбором сохранения или прерывания беременности, а также отказа от новорожденного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http://img.beatrisa.ru/forums/monthly_11_2008/user27/post5911_img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39" y="1302223"/>
            <a:ext cx="2828535" cy="22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cs407921.vk.me/v407921947/189d/E4k_OipYIo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712" y="4016778"/>
            <a:ext cx="3246747" cy="241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4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1547664" y="404664"/>
            <a:ext cx="6624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 algn="ctr">
              <a:buNone/>
            </a:pPr>
            <a:r>
              <a:rPr lang="ru-RU" sz="2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Понятие </a:t>
            </a:r>
            <a:r>
              <a:rPr lang="ru-RU" sz="2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«кризисная беременная» и основные целевые группы</a:t>
            </a:r>
            <a:endParaRPr lang="ru-RU" sz="2800" i="1" kern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1434654"/>
            <a:ext cx="4536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Кризисные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- это беременные женщины, стоящие на грани совершения аборта </a:t>
            </a:r>
          </a:p>
          <a:p>
            <a:pPr marL="1717675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952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Одинокие матери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детьми, то есть женщины, попавшие в тяжелую жизненную ситуацию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(отсутствие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со стороны отца ребенка и родственников, материальная необеспеченность, депрессия и т.п.)</a:t>
            </a:r>
          </a:p>
          <a:p>
            <a:pPr marL="355600" lvl="0" indent="-355600">
              <a:buFont typeface="Arial" panose="020B0604020202020204" pitchFamily="34" charset="0"/>
              <a:buChar char="•"/>
              <a:tabLst>
                <a:tab pos="6100763" algn="l"/>
              </a:tabLst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 и многодетные </a:t>
            </a:r>
          </a:p>
          <a:p>
            <a:pPr lvl="0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- одиночки, находящиеся в крайне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стесненном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материальном положении</a:t>
            </a:r>
          </a:p>
        </p:txBody>
      </p:sp>
      <p:pic>
        <p:nvPicPr>
          <p:cNvPr id="4098" name="Picture 2" descr="http://cs413131.vk.me/v413131179/3ad0/yLNABHsqhT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2"/>
          <a:stretch/>
        </p:blipFill>
        <p:spPr bwMode="auto">
          <a:xfrm>
            <a:off x="1187624" y="3124251"/>
            <a:ext cx="2843415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uaua.info/pictures/news/f8/1a87/cropr_300x300/f81a878a1ef1deed3980ae8255b3a54a513709600c73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45" y="1434654"/>
            <a:ext cx="1993404" cy="199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Studinikina\Desktop\Помощь беременным\Разное\Помощь семье\ЦЗМ\snapshot20130311135946.(1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/>
          <a:stretch/>
        </p:blipFill>
        <p:spPr bwMode="auto">
          <a:xfrm>
            <a:off x="7308304" y="5262882"/>
            <a:ext cx="1651255" cy="156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70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1480598"/>
            <a:ext cx="7920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молебнов для беременных,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молебнов о даровании детей и духовная помощь.</a:t>
            </a:r>
          </a:p>
          <a:p>
            <a:pPr marL="355600" indent="-355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материально-вещевой и продуктовой помощи.</a:t>
            </a:r>
          </a:p>
          <a:p>
            <a:pPr marL="355600" indent="-355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и информационная поддержка. </a:t>
            </a:r>
          </a:p>
          <a:p>
            <a:pPr marL="355600" indent="-355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Консультационная помощь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юридической,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психологической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социальной помощи.</a:t>
            </a:r>
          </a:p>
          <a:p>
            <a:pPr marL="355600" lvl="0" indent="-355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школы или курсов для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беременных.</a:t>
            </a:r>
          </a:p>
          <a:p>
            <a:pPr marL="355600" indent="-355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приюта временного пребывания.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395536" y="332656"/>
            <a:ext cx="8352928" cy="95410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2800" i="1" kern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Виды помощи кризисным беременным </a:t>
            </a:r>
            <a:br>
              <a:rPr lang="ru-RU" sz="2800" i="1" kern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i="1" kern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молодым матерям</a:t>
            </a:r>
            <a:endParaRPr lang="ru-RU" sz="2800" i="1" kern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MStudinikina\Desktop\Помощь беременным\Разное\Помощь семье\ЦЗМ\помощь-мамам-239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411" y="2780928"/>
            <a:ext cx="292568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6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44481" y="1430454"/>
            <a:ext cx="80648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необходимы: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Храм, священник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Икона Божией Матери «Помощница в родах», «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Феодоровская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»/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Икона Преп.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Симеона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Мироточивого /икона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«Пояс Пресвятой Богородицы».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молебнов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539552" y="476348"/>
            <a:ext cx="8352928" cy="95410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молебнов для беременных</a:t>
            </a:r>
            <a:r>
              <a:rPr lang="ru-RU" sz="2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молебнов о даровании детей </a:t>
            </a:r>
            <a:r>
              <a:rPr lang="ru-RU" sz="2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духовная помощь.</a:t>
            </a:r>
            <a:endParaRPr lang="ru-RU" sz="2800" i="1" kern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://cs317730.vk.me/v317730402/7bb2/7YjVeLakJx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7" b="10579"/>
          <a:stretch/>
        </p:blipFill>
        <p:spPr bwMode="auto">
          <a:xfrm>
            <a:off x="3396087" y="3526642"/>
            <a:ext cx="5443433" cy="280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34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4"/>
          <p:cNvSpPr txBox="1">
            <a:spLocks/>
          </p:cNvSpPr>
          <p:nvPr/>
        </p:nvSpPr>
        <p:spPr>
          <a:xfrm>
            <a:off x="6098977" y="620688"/>
            <a:ext cx="2880320" cy="1200329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1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молебнов для беременных</a:t>
            </a:r>
            <a:r>
              <a:rPr lang="ru-RU" sz="1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молебнов о даровании детей </a:t>
            </a:r>
            <a:r>
              <a:rPr lang="ru-RU" sz="1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духовная помощь.</a:t>
            </a:r>
            <a:endParaRPr lang="ru-RU" sz="1800" i="1" kern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4328"/>
            <a:ext cx="5184577" cy="63147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869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8754" y="1331044"/>
            <a:ext cx="81961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необходимо:</a:t>
            </a:r>
          </a:p>
          <a:p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Помещение для сбора/выдачи помощи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видов помощи: детские коляски, кроватки, памперсы, дет. вещи, гигиенические средства по уходу за новорожденными. 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базы данных нуждающихся 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и определение потребностей.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информация о сборе, а также выдаче помощи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баз данных по поступлению гуманитарной помощи, а также распределению помощи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395536" y="332656"/>
            <a:ext cx="8352928" cy="95410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материально-вещевой и продуктовой помощи.</a:t>
            </a:r>
          </a:p>
        </p:txBody>
      </p:sp>
      <p:pic>
        <p:nvPicPr>
          <p:cNvPr id="6147" name="Picture 3" descr="C:\Users\MStudinikina\Desktop\Наши фото\В цгп\P10207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024" y="3933056"/>
            <a:ext cx="3815916" cy="25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Studinikina\Desktop\Наши фото\Повседневная жизнь центра\DSC005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365104"/>
            <a:ext cx="2948993" cy="196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1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291304"/>
            <a:ext cx="61729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помощи подразумевает создание стенда с просветительскими материалами об аборте, о радости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материнства или распространение просветительских материалов.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на этом стенде могут быть размещены информационные материалы с телефонами, которые могут быть полезны беременным женщинам и матерям с детьми.  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395536" y="332656"/>
            <a:ext cx="8352928" cy="95410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Просветительская </a:t>
            </a:r>
            <a:r>
              <a:rPr lang="ru-RU" sz="2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информационная поддержка</a:t>
            </a:r>
          </a:p>
        </p:txBody>
      </p:sp>
      <p:pic>
        <p:nvPicPr>
          <p:cNvPr id="9220" name="Picture 4" descr="http://cs10139.vk.me/u31079947/135410920/y_e06a49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814" y="2132856"/>
            <a:ext cx="2886075" cy="43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cs407317.vk.me/v407317751/60a/4R5jcpaXBm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37" y="5101913"/>
            <a:ext cx="2952328" cy="14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cs10139.vk.me/u31079947/135410920/y_6b0a363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0"/>
          <a:stretch/>
        </p:blipFill>
        <p:spPr bwMode="auto">
          <a:xfrm>
            <a:off x="2439161" y="3637253"/>
            <a:ext cx="3707903" cy="240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49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107504" y="332655"/>
            <a:ext cx="7200800" cy="95410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Просветительская </a:t>
            </a:r>
            <a:r>
              <a:rPr lang="ru-RU" sz="2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информационная поддержка</a:t>
            </a:r>
          </a:p>
        </p:txBody>
      </p:sp>
      <p:pic>
        <p:nvPicPr>
          <p:cNvPr id="9218" name="Picture 2" descr="http://cs4920.vk.me/u31079947/135410920/x_0a07a0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9896"/>
            <a:ext cx="4571454" cy="457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08720"/>
            <a:ext cx="3888432" cy="5532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029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3764715" y="548680"/>
            <a:ext cx="4114683" cy="1077218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32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Консультационная </a:t>
            </a:r>
            <a:r>
              <a:rPr lang="ru-RU" sz="32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помощь 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299077" y="1771845"/>
            <a:ext cx="2016224" cy="10053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60232" y="277720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Юриста 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5569" y="3861048"/>
            <a:ext cx="2484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 по социальной работе 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401" y="294112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Православного психолога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764716" y="1942305"/>
            <a:ext cx="1743388" cy="16142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448648" y="1851467"/>
            <a:ext cx="804938" cy="8461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 descr="http://semyarussia.ru/assets/cache/images/450x-shutterstock_9233218.8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1" y="253544"/>
            <a:ext cx="1941358" cy="194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adzinstva.by/wp-content/uploads/2011/02/ab-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117" y="3397018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415811" y="359078"/>
            <a:ext cx="8352928" cy="52322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Организации </a:t>
            </a:r>
            <a:r>
              <a:rPr lang="ru-RU" sz="2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школы или курсов для беременных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8361" y="3570262"/>
            <a:ext cx="829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курсах молодые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мамы,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принявшие решение о рождении ребенка в неполной семье,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 том, как правильно заботиться о себе в период беременности, как подготовиться к родам, получат навыки обращения с ребенком.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171" y="4826769"/>
            <a:ext cx="804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на курсах ведут акушер — гинеколог, перинатальный психолог, а также неонатолог (педиатр для новорожденных) и детский психолог.  </a:t>
            </a:r>
          </a:p>
        </p:txBody>
      </p:sp>
      <p:pic>
        <p:nvPicPr>
          <p:cNvPr id="13313" name="Picture 1" descr="C:\Users\MStudinikina\Desktop\shapka_2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45" y="1268760"/>
            <a:ext cx="5596349" cy="202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1052736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временного пребывания рассчитан на предоставление жилья для единовременного проживания беременных женщин или матерей с детьми.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  в приюте организуется питание, помощь по уходу за детьми, медицинское обслуживание, психологическое консультирование, обучение надомному труду на безвозмездной основе.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истечению срока пребывания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(который для каждой мамы индивидуален)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 с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специалистов Центра  разрешает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проблемы: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документов, получение пособий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государства,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урегулирование отношений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родственниками (по возможности),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работы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жилья.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395536" y="332656"/>
            <a:ext cx="8352928" cy="52322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800" i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Приют </a:t>
            </a:r>
            <a:r>
              <a:rPr lang="ru-RU" sz="2800" i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временного пребывания</a:t>
            </a:r>
          </a:p>
        </p:txBody>
      </p:sp>
      <p:pic>
        <p:nvPicPr>
          <p:cNvPr id="12289" name="Picture 1" descr="C:\Users\MStudinikina\Desktop\Наши фото\Встреча делегаций со Съезда_2012\DSC00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31" y="4469056"/>
            <a:ext cx="3575646" cy="2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cs9934.vk.me/u10471747/134409413/x_13f7600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0"/>
          <a:stretch/>
        </p:blipFill>
        <p:spPr bwMode="auto">
          <a:xfrm>
            <a:off x="1403648" y="4607982"/>
            <a:ext cx="2520280" cy="184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1047</TotalTime>
  <Words>634</Words>
  <Application>Microsoft Office PowerPoint</Application>
  <PresentationFormat>Экран (4:3)</PresentationFormat>
  <Paragraphs>68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Организация помощи кризисным беременным и молодым матерям </vt:lpstr>
      <vt:lpstr>Актуальность проблемы</vt:lpstr>
      <vt:lpstr>Презентация PowerPoint</vt:lpstr>
      <vt:lpstr>Актуальность проблемы</vt:lpstr>
      <vt:lpstr>Понятие «кризисная беременная» и основные целевые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ПОМОЩИ БЕРЕМЕННЫМ ЖЕНЩИНАМ И МАТЕРЯМ С МЛАДЕНЦАМИ, НАХОДЯЩИМСЯ В ТРУДНОЙ ЖИЗНЕННОЙ СИТУАЦИИ  «ДОМ ДЛЯ МАМЫ»</dc:title>
  <dc:creator>Владлена Калашникова</dc:creator>
  <cp:lastModifiedBy>Мария Студеникина</cp:lastModifiedBy>
  <cp:revision>126</cp:revision>
  <dcterms:created xsi:type="dcterms:W3CDTF">2013-01-22T11:33:13Z</dcterms:created>
  <dcterms:modified xsi:type="dcterms:W3CDTF">2014-05-30T05:09:22Z</dcterms:modified>
</cp:coreProperties>
</file>