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301" r:id="rId2"/>
    <p:sldId id="26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27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28" r:id="rId21"/>
    <p:sldId id="318" r:id="rId22"/>
    <p:sldId id="319" r:id="rId23"/>
    <p:sldId id="320" r:id="rId24"/>
    <p:sldId id="321" r:id="rId25"/>
    <p:sldId id="288" r:id="rId26"/>
    <p:sldId id="323" r:id="rId27"/>
    <p:sldId id="324" r:id="rId28"/>
    <p:sldId id="325" r:id="rId29"/>
    <p:sldId id="322" r:id="rId30"/>
    <p:sldId id="330" r:id="rId31"/>
    <p:sldId id="326" r:id="rId32"/>
    <p:sldId id="329" r:id="rId3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C04C-34A6-4CDE-B68E-C6E50B9CD7FA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5B2-9DEE-4989-BB0C-28C38A034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3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79A8631-E346-4B32-8C16-4D2EC7D32C46}" type="datetimeFigureOut">
              <a:rPr lang="ru-RU" smtClean="0"/>
              <a:t>04.06.2014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\\ns-server\NeskuchniySAD\PR_MILOSERDIE\&#208;&#144;&#208;&#189;&#208;&#181;&#209;&#135;&#208;&#186;&#208;&#176;\Attachments_vasily.rulinskiy@gmail.com_2013-04-01_13-41-28\&#208;&#158;%20&#208;&#161;&#208;&#158;&#208;&#166;&#208;&#152;&#208;&#144;&#208;&#155;&#208;&#172;&#208;&#157;&#208;&#158;&#208;&#156;%20&#208;&#158;&#208;&#145;&#208;&#161;&#208;&#155;&#208;&#163;&#208;&#150;&#208;&#152;&#208;&#146;&#208;&#144;&#208;&#157;&#208;&#152;&#208;&#152;%20&#208;&#147;&#208;&#160;&#208;&#144;&#208;&#150;&#208;&#148;&#208;&#144;&#208;&#157;%20&#208;&#159;&#208;&#158;&#208;&#150;&#208;&#152;&#208;&#155;&#208;&#158;&#208;&#147;&#208;&#158;%20&#208;&#146;&#208;&#158;&#208;&#151;&#208;&#160;&#208;&#144;&#208;&#161;&#208;&#162;&#208;&#144;.docx#Par8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conia.ru/files/536b51/8a416d/a1c21a/8b4569/dogovor_o_sotrudnichestve_mezhdu_meditsinskoy_i_religioznoy_organizatsiey.pdf" TargetMode="External"/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692696"/>
            <a:ext cx="6777318" cy="2427023"/>
          </a:xfrm>
        </p:spPr>
        <p:txBody>
          <a:bodyPr/>
          <a:lstStyle/>
          <a:p>
            <a:r>
              <a:rPr lang="ru-RU" dirty="0" smtClean="0"/>
              <a:t>Благотворительность и социальное служение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Правовые основы благотворительной и социальной деятельности  религиозных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8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sz="1900" dirty="0" smtClean="0"/>
              <a:t>Федеральный </a:t>
            </a:r>
            <a:r>
              <a:rPr lang="ru-RU" sz="1900" dirty="0"/>
              <a:t>закон от 24.11.1995 г. № 181-ФЗ «О социальной защите инвалидов в РФ</a:t>
            </a:r>
            <a:r>
              <a:rPr lang="ru-RU" sz="1900" dirty="0" smtClean="0"/>
              <a:t>»</a:t>
            </a:r>
            <a:endParaRPr lang="ru-RU" sz="1900" dirty="0"/>
          </a:p>
          <a:p>
            <a:pPr marL="109728" indent="0">
              <a:buNone/>
            </a:pPr>
            <a:r>
              <a:rPr lang="ru-RU" sz="1900" dirty="0" smtClean="0"/>
              <a:t>Федеральный </a:t>
            </a:r>
            <a:r>
              <a:rPr lang="ru-RU" sz="1900" dirty="0"/>
              <a:t>закон от 17.07.1999 г. № 178-ФЗ «О государственной социальной помощи»</a:t>
            </a:r>
          </a:p>
          <a:p>
            <a:pPr marL="109728" indent="0">
              <a:buNone/>
            </a:pPr>
            <a:r>
              <a:rPr lang="ru-RU" sz="1900" dirty="0" smtClean="0"/>
              <a:t>Федеральный </a:t>
            </a:r>
            <a:r>
              <a:rPr lang="ru-RU" sz="1900" dirty="0"/>
              <a:t>закон от 10.12.1995 г. № 195-ФЗ «Об основах социального обслуживания населения в РФ</a:t>
            </a:r>
            <a:r>
              <a:rPr lang="ru-RU" sz="1900" dirty="0" smtClean="0"/>
              <a:t>»</a:t>
            </a:r>
          </a:p>
          <a:p>
            <a:pPr marL="109728" indent="0">
              <a:buNone/>
            </a:pPr>
            <a:r>
              <a:rPr lang="ru-RU" sz="1900" dirty="0"/>
              <a:t>Федеральный закон от 29.12.2012 N 273-ФЗ  "Об образовании в Российской </a:t>
            </a:r>
            <a:r>
              <a:rPr lang="ru-RU" sz="1900" dirty="0" smtClean="0"/>
              <a:t>Федерации“</a:t>
            </a:r>
            <a:endParaRPr lang="en-US" sz="1900" dirty="0" smtClean="0"/>
          </a:p>
          <a:p>
            <a:pPr marL="109728" indent="0">
              <a:buNone/>
            </a:pPr>
            <a:r>
              <a:rPr lang="ru-RU" sz="2000" dirty="0"/>
              <a:t>Федеральный закон N </a:t>
            </a:r>
            <a:r>
              <a:rPr lang="ru-RU" sz="2000" dirty="0" smtClean="0"/>
              <a:t>323-ФЗ</a:t>
            </a:r>
            <a:r>
              <a:rPr lang="en-US" sz="2000" dirty="0" smtClean="0"/>
              <a:t> </a:t>
            </a:r>
            <a:r>
              <a:rPr lang="ru-RU" sz="2000" dirty="0" smtClean="0"/>
              <a:t>от 21</a:t>
            </a:r>
            <a:r>
              <a:rPr lang="en-US" sz="2000" dirty="0" smtClean="0"/>
              <a:t>.11.</a:t>
            </a:r>
            <a:r>
              <a:rPr lang="ru-RU" sz="2000" dirty="0" smtClean="0"/>
              <a:t>2011</a:t>
            </a:r>
            <a:r>
              <a:rPr lang="ru-RU" sz="2000" dirty="0"/>
              <a:t> года </a:t>
            </a:r>
            <a:r>
              <a:rPr lang="ru-RU" sz="2000" dirty="0" smtClean="0"/>
              <a:t>«Об основах охраны здоровья граждан в Российской Федерации»</a:t>
            </a:r>
          </a:p>
          <a:p>
            <a:pPr marL="109728" indent="0">
              <a:buNone/>
            </a:pPr>
            <a:r>
              <a:rPr lang="ru-RU" sz="1900" dirty="0" smtClean="0"/>
              <a:t>Федеральный </a:t>
            </a:r>
            <a:r>
              <a:rPr lang="ru-RU" sz="1900" dirty="0"/>
              <a:t>закон от 28.12.2013 N 442-ФЗ  "Об основах социального обслуживания граждан в Российской Федерации" (начало действия документа - 01.01.2015., заменяет ныне действующий закон от 10.12.1995 г. № 195-ФЗ «Об основах социального обслуживания населения в РФ» и закон от 2 августа 1995 года N 122-ФЗ "О социальном обслуживании граждан пожилого возраста и инвалидов</a:t>
            </a:r>
            <a:r>
              <a:rPr lang="ru-RU" sz="1900" dirty="0" smtClean="0"/>
              <a:t>")</a:t>
            </a:r>
          </a:p>
          <a:p>
            <a:pPr marL="109728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http://www.diaconia.ru/law</a:t>
            </a:r>
            <a:endParaRPr lang="ru-RU" sz="2800" b="1" dirty="0" smtClean="0">
              <a:solidFill>
                <a:srgbClr val="00B0F0"/>
              </a:solidFill>
            </a:endParaRPr>
          </a:p>
          <a:p>
            <a:pPr marL="109728" indent="0">
              <a:buNone/>
            </a:pPr>
            <a:endParaRPr lang="ru-RU" sz="1800" dirty="0" smtClean="0"/>
          </a:p>
          <a:p>
            <a:pPr marL="109728" indent="0">
              <a:buNone/>
            </a:pPr>
            <a:endParaRPr lang="ru-RU" sz="1800" dirty="0"/>
          </a:p>
          <a:p>
            <a:endParaRPr lang="ru-RU" sz="1800" dirty="0"/>
          </a:p>
          <a:p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8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dirty="0" smtClean="0"/>
              <a:t>Гражданский кодекс Российской Федерации (глава 32, и иное)</a:t>
            </a:r>
          </a:p>
          <a:p>
            <a:pPr marL="109728" indent="0">
              <a:buNone/>
            </a:pPr>
            <a:r>
              <a:rPr lang="ru-RU" dirty="0" smtClean="0"/>
              <a:t>Федеральный </a:t>
            </a:r>
            <a:r>
              <a:rPr lang="ru-RU" dirty="0"/>
              <a:t>закон от 26.09.1997 N 125-ФЗ</a:t>
            </a:r>
          </a:p>
          <a:p>
            <a:pPr marL="109728" indent="0">
              <a:buNone/>
            </a:pPr>
            <a:r>
              <a:rPr lang="ru-RU" dirty="0"/>
              <a:t>"О свободе совести и о религиозных </a:t>
            </a:r>
            <a:r>
              <a:rPr lang="ru-RU" dirty="0" smtClean="0"/>
              <a:t>объединениях«</a:t>
            </a:r>
          </a:p>
          <a:p>
            <a:pPr marL="109728" indent="0">
              <a:buNone/>
            </a:pPr>
            <a:r>
              <a:rPr lang="ru-RU" dirty="0"/>
              <a:t>Федеральный закон от 11.08.1995 N 135-ФЗ</a:t>
            </a:r>
          </a:p>
          <a:p>
            <a:pPr marL="109728" indent="0">
              <a:buNone/>
            </a:pPr>
            <a:r>
              <a:rPr lang="ru-RU" dirty="0"/>
              <a:t>"О благотворительной деятельности и благотворительных </a:t>
            </a:r>
            <a:r>
              <a:rPr lang="ru-RU" dirty="0" smtClean="0"/>
              <a:t>организациях«</a:t>
            </a:r>
          </a:p>
          <a:p>
            <a:r>
              <a:rPr lang="ru-RU" dirty="0"/>
              <a:t>Федеральный закон от 21.11.2011 N 323-ФЗ</a:t>
            </a:r>
          </a:p>
          <a:p>
            <a:pPr marL="109728" indent="0">
              <a:buNone/>
            </a:pPr>
            <a:r>
              <a:rPr lang="ru-RU" dirty="0"/>
              <a:t>"Об основах охраны здоровья граждан в Российской </a:t>
            </a:r>
            <a:r>
              <a:rPr lang="ru-RU" dirty="0" smtClean="0"/>
              <a:t>Федерации«</a:t>
            </a:r>
          </a:p>
          <a:p>
            <a:r>
              <a:rPr lang="ru-RU" dirty="0"/>
              <a:t>Постановление Правительства РФ от 19.05.2009 N 432</a:t>
            </a:r>
          </a:p>
          <a:p>
            <a:pPr marL="109728" indent="0">
              <a:buNone/>
            </a:pPr>
            <a:r>
              <a:rPr lang="ru-RU" dirty="0"/>
              <a:t>"О временной передаче детей, находящихся в организациях для детей-сирот и детей, оставшихся без попечения родителей, в семьи граждан, постоянно проживающих на территории Российской Федерации"</a:t>
            </a:r>
          </a:p>
          <a:p>
            <a:pPr marL="109728" indent="0">
              <a:buNone/>
            </a:pPr>
            <a:r>
              <a:rPr lang="ru-RU" dirty="0"/>
              <a:t>(вместе с "Правилами временной передачи детей, находящихся в организациях для детей-сирот и детей, оставшихся без попечения родителей, в семьи граждан, постоянно проживающих на территории Российской Федерации</a:t>
            </a:r>
            <a:r>
              <a:rPr lang="ru-RU" dirty="0" smtClean="0"/>
              <a:t>")</a:t>
            </a:r>
          </a:p>
          <a:p>
            <a:pPr marL="109728" lvl="0" indent="0">
              <a:buClr>
                <a:srgbClr val="873624"/>
              </a:buClr>
              <a:buNone/>
            </a:pPr>
            <a:r>
              <a:rPr lang="en-US" sz="3400" b="1" dirty="0">
                <a:solidFill>
                  <a:srgbClr val="00B0F0"/>
                </a:solidFill>
              </a:rPr>
              <a:t>http://www.diaconia.ru/law</a:t>
            </a:r>
            <a:endParaRPr lang="ru-RU" sz="3400" b="1" dirty="0">
              <a:solidFill>
                <a:srgbClr val="00B0F0"/>
              </a:solidFill>
            </a:endParaRP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96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Российской Федерации гарантируются свобода совести и свобода вероисповедания, в том числе право исповедовать индивидуально или совместно с другими любую религию или не исповедовать никакой, свободно выбирать и менять, иметь и распространять религиозные и иные убеждения и действовать в соответствии с ними.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2684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 </a:t>
            </a:r>
            <a:r>
              <a:rPr lang="ru-RU" dirty="0"/>
              <a:t>на свободу совести и свободу вероисповедания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8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Религиозным объединением в Российской Федерации признается добровольное объединение граждан Российской Федерации, иных лиц, постоянно и на законных основаниях проживающих на территории Российской Федерации, образованное в целях совместного исповедания и распространения веры и обладающее соответствующими этой цели признаками:</a:t>
            </a:r>
          </a:p>
          <a:p>
            <a:r>
              <a:rPr lang="ru-RU" dirty="0"/>
              <a:t>вероисповедание;</a:t>
            </a:r>
          </a:p>
          <a:p>
            <a:r>
              <a:rPr lang="ru-RU" dirty="0"/>
              <a:t>совершение богослужений, других религиозных обрядов и церемоний;</a:t>
            </a:r>
          </a:p>
          <a:p>
            <a:r>
              <a:rPr lang="ru-RU" dirty="0"/>
              <a:t>обучение религии и религиозное воспитание своих последователей.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религиозная деятельность?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5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целей. Проведение религиозных обрядов в помещениях мест содержания под стражей допускается с соблюдением требований уголовно-процессуального законодательства Российской Федерации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Религиозные обряды могут проводиться также в зданиях, строениях религиозного назначения, расположенных на территориях образовательных организаций, а также в помещениях образовательных организаций, исторически используемых для проведения религиозных обрядов.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Почему Церковь может присутствовать в социальных учреждениях?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90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696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осуществлять благотворительную деятельность как непосредственно, так и путем учреждения благотворительных организаций.</a:t>
            </a:r>
          </a:p>
          <a:p>
            <a:pPr marL="109728" indent="0">
              <a:buNone/>
            </a:pPr>
            <a:r>
              <a:rPr lang="ru-RU" dirty="0" smtClean="0"/>
              <a:t>Государство </a:t>
            </a:r>
            <a:r>
              <a:rPr lang="ru-RU" dirty="0"/>
              <a:t>оказывает содействие и поддержку благотворительной деятельности религиозных организаций, а также реализации ими общественно значимых культурно-просветительских программ и мероприятий.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На основании чего Церковь может вести благотворительную деятельность?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341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104456"/>
          </a:xfrm>
        </p:spPr>
        <p:txBody>
          <a:bodyPr/>
          <a:lstStyle/>
          <a:p>
            <a:r>
              <a:rPr lang="ru-RU" dirty="0"/>
              <a:t> Религиозные организации вправе использовать для своих нужд земельные участки, здания и имущество, предоставляемые им государственными, муниципальными, общественными и иными организациями и гражданами, в соответствии с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1194"/>
            <a:ext cx="8229600" cy="156231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600" dirty="0" smtClean="0"/>
              <a:t>Почему Церковь может создавать домовые храмы?</a:t>
            </a:r>
            <a:endParaRPr lang="ru-RU" sz="4600" dirty="0"/>
          </a:p>
        </p:txBody>
      </p:sp>
    </p:spTree>
    <p:extLst>
      <p:ext uri="{BB962C8B-B14F-4D97-AF65-F5344CB8AC3E}">
        <p14:creationId xmlns:p14="http://schemas.microsoft.com/office/powerpoint/2010/main" val="158087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Пациент </a:t>
            </a:r>
            <a:r>
              <a:rPr lang="ru-RU" dirty="0"/>
              <a:t>имеет право на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…..</a:t>
            </a:r>
            <a:endParaRPr lang="ru-RU" dirty="0"/>
          </a:p>
          <a:p>
            <a:r>
              <a:rPr lang="ru-RU" dirty="0"/>
              <a:t>11) допуск к нему священнослужителя, а в случае нахождения пациента на лечении в стационарных условиях - на предоставление условий для отправления религиозных обрядов, проведение которых возможно в стационарных условиях, в том числе на предоставление отдельного помещения, если это не нарушает внутренний распорядок медицинской организации.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17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Может ли священник посещать пациентов в больницах?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98108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12 закона о социальном обслуживании лиц пожилого возраста и инвалидов - </a:t>
            </a:r>
            <a:r>
              <a:rPr lang="ru-RU" dirty="0"/>
              <a:t>Права граждан пожилого возраста и инвалидов, проживающих в стационарных учреждениях социального </a:t>
            </a:r>
            <a:r>
              <a:rPr lang="ru-RU" dirty="0" smtClean="0"/>
              <a:t>обслуживания.</a:t>
            </a:r>
          </a:p>
          <a:p>
            <a:pPr marL="0" indent="0">
              <a:buNone/>
            </a:pPr>
            <a:r>
              <a:rPr lang="ru-RU" dirty="0" smtClean="0"/>
              <a:t>.1</a:t>
            </a:r>
            <a:r>
              <a:rPr lang="ru-RU" dirty="0"/>
              <a:t>. Граждане пожилого возраста и инвалиды, проживающие в стационарных учреждениях социального обслуживания, пользуются правами, предусмотренными </a:t>
            </a:r>
            <a:r>
              <a:rPr lang="ru-RU" u="sng" dirty="0">
                <a:hlinkClick r:id="rId2"/>
              </a:rPr>
              <a:t>статьей 7</a:t>
            </a:r>
            <a:r>
              <a:rPr lang="ru-RU" dirty="0"/>
              <a:t> настоящего Федерального закона, а также имеют право </a:t>
            </a:r>
            <a:r>
              <a:rPr lang="ru-RU" dirty="0" smtClean="0"/>
              <a:t>на:</a:t>
            </a:r>
          </a:p>
          <a:p>
            <a:pPr marL="0" indent="0">
              <a:buNone/>
            </a:pPr>
            <a:r>
              <a:rPr lang="ru-RU" dirty="0" smtClean="0"/>
              <a:t>…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7</a:t>
            </a:r>
            <a:r>
              <a:rPr lang="ru-RU" dirty="0"/>
              <a:t>) свободное посещение их адвокатом, нотариусом, законными представителями, представителями общественных объединений и священнослужителем, а также родственниками и другими лицами;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3200" dirty="0">
                <a:solidFill>
                  <a:srgbClr val="895D1D"/>
                </a:solidFill>
              </a:rPr>
              <a:t>Может ли священник посещать </a:t>
            </a:r>
            <a:r>
              <a:rPr lang="ru-RU" sz="3200" dirty="0" smtClean="0">
                <a:solidFill>
                  <a:srgbClr val="895D1D"/>
                </a:solidFill>
              </a:rPr>
              <a:t>инвалидов в интернатах?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37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Под благотворительной деятельностью понимается добровольная деятельность граждан и юридических лиц по бескорыстной (безвозмездной или на льготных условиях) передаче гражданам или юридическим лицам имущества, в том числе денежных средств, бескорыстному выполнению работ, предоставлению услуг, оказанию иной поддержки</a:t>
            </a:r>
            <a:r>
              <a:rPr lang="ru-RU" dirty="0" smtClean="0"/>
              <a:t>.</a:t>
            </a:r>
          </a:p>
          <a:p>
            <a:r>
              <a:rPr lang="ru-RU" dirty="0"/>
              <a:t>Граждане и юридические лица вправе беспрепятственно осуществлять благотворительную деятельность на основе добровольности и свободы выбора ее целей.</a:t>
            </a:r>
          </a:p>
          <a:p>
            <a:r>
              <a:rPr lang="ru-RU" dirty="0"/>
              <a:t>Граждане и юридические лица вправе свободно осуществлять благотворительную деятельность индивидуально или объединившись, с образованием или без образования благотворительной организации.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241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Как регулируется оказание благотворительной помощи?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393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Благотворители - лица, осуществляющие благотворительные пожертвования в формах:</a:t>
            </a:r>
          </a:p>
          <a:p>
            <a:pPr marL="109728" indent="0">
              <a:buNone/>
            </a:pPr>
            <a:r>
              <a:rPr lang="ru-RU" dirty="0"/>
              <a:t>бескорыстной (безвозмездной или на льготных условиях) передачи в собственность имущества, в том числе денежных средств и (или) объектов интеллектуальной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наделения правами владения, пользования и распоряжения любыми объектами права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выполнения работ, предоставления услуг.</a:t>
            </a:r>
          </a:p>
          <a:p>
            <a:r>
              <a:rPr lang="ru-RU" dirty="0"/>
              <a:t>Благотворители вправе определять цели и порядок использования своих пожертвований.</a:t>
            </a:r>
          </a:p>
          <a:p>
            <a:r>
              <a:rPr lang="ru-RU" dirty="0"/>
              <a:t>Добровольцы - физические лица, осуществляющие благотворительную деятельность в форме безвозмездного выполнения работ, оказания услуг (добровольческой деятельности)</a:t>
            </a:r>
          </a:p>
          <a:p>
            <a:r>
              <a:rPr lang="ru-RU" dirty="0" err="1"/>
              <a:t>Благополучатели</a:t>
            </a:r>
            <a:r>
              <a:rPr lang="ru-RU" dirty="0"/>
              <a:t> - лица, получающие благотворительные пожертвования от благотворителей, помощь добровольцев.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Участники благотворительной деятельности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892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1. </a:t>
            </a:r>
            <a:r>
              <a:rPr lang="ru-RU" b="1" dirty="0" smtClean="0"/>
              <a:t>Договор благотворительного пожертвования.</a:t>
            </a:r>
          </a:p>
          <a:p>
            <a:pPr marL="109728" indent="0">
              <a:buNone/>
            </a:pPr>
            <a:r>
              <a:rPr lang="ru-RU" dirty="0" smtClean="0"/>
              <a:t>Акт-приема-передачи пожертвования</a:t>
            </a:r>
          </a:p>
          <a:p>
            <a:pPr marL="109728" indent="0">
              <a:buNone/>
            </a:pPr>
            <a:r>
              <a:rPr lang="ru-RU" dirty="0" smtClean="0"/>
              <a:t>Акт приема-передачи пожертвования от анонимного жертвователя</a:t>
            </a:r>
          </a:p>
          <a:p>
            <a:pPr marL="109728" indent="0">
              <a:buNone/>
            </a:pPr>
            <a:r>
              <a:rPr lang="ru-RU" dirty="0" smtClean="0"/>
              <a:t>Акт вскрытия комиссией ящика для сбора пожертвований, по форме, утвержденной учетной политикой организации</a:t>
            </a:r>
          </a:p>
          <a:p>
            <a:pPr marL="109728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Добровольческий договор</a:t>
            </a:r>
            <a:r>
              <a:rPr lang="ru-RU" dirty="0" smtClean="0"/>
              <a:t> (безвозмездное выполнение работ, оказание услуг, участие в благотворительных программах)</a:t>
            </a:r>
          </a:p>
          <a:p>
            <a:pPr marL="109728" indent="0">
              <a:buNone/>
            </a:pPr>
            <a:r>
              <a:rPr lang="ru-RU" dirty="0" smtClean="0"/>
              <a:t>3. </a:t>
            </a:r>
            <a:r>
              <a:rPr lang="ru-RU" b="1" dirty="0" smtClean="0"/>
              <a:t>Договор на социальное обслуживание</a:t>
            </a:r>
            <a:r>
              <a:rPr lang="ru-RU" dirty="0" smtClean="0"/>
              <a:t> с получателем помощи добровольцев.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передачу благотворительного пожертвования или помощь добровольцев?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801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132856"/>
            <a:ext cx="7745505" cy="4248471"/>
          </a:xfrm>
        </p:spPr>
        <p:txBody>
          <a:bodyPr>
            <a:noAutofit/>
          </a:bodyPr>
          <a:lstStyle/>
          <a:p>
            <a:r>
              <a:rPr lang="ru-RU" sz="1200" dirty="0"/>
              <a:t>1. Пожертвованием признается </a:t>
            </a:r>
            <a:r>
              <a:rPr lang="ru-RU" sz="1200" b="1" dirty="0"/>
              <a:t>дарение вещи или права в общеполезных целях</a:t>
            </a:r>
            <a:r>
              <a:rPr lang="ru-RU" sz="1200" dirty="0"/>
              <a:t>. Пожертвования могут делаться </a:t>
            </a:r>
            <a:r>
              <a:rPr lang="ru-RU" sz="1200" b="1" dirty="0"/>
              <a:t>гражданам, лечебным, воспитательным учреждениям, учреждениям социальной защиты и другим аналогичным учреждениям, благотворительным, научным и образовательным учреждениям, фондам, музеям и другим учреждениям культуры, общественным и религиозным организациям, иным некоммерческим организациям</a:t>
            </a:r>
            <a:r>
              <a:rPr lang="ru-RU" sz="1200" dirty="0"/>
              <a:t> в соответствии с законом, а также государству и другим субъектам гражданского права, указанным в статье 124 настоящего Кодекса.</a:t>
            </a:r>
          </a:p>
          <a:p>
            <a:r>
              <a:rPr lang="ru-RU" sz="1200" dirty="0"/>
              <a:t>2. На принятие пожертвования не требуется чьего-либо разрешения или согласия.</a:t>
            </a:r>
          </a:p>
          <a:p>
            <a:r>
              <a:rPr lang="ru-RU" sz="1200" dirty="0"/>
              <a:t>3. Пожертвование имущества гражданину должно быть, а юридическим лицам может быть обусловлено жертвователем использованием этого имущества по определенному назначению. При отсутствии такого условия пожертвование имущества гражданину считается обычным дарением, а в остальных случаях пожертвованное имущество используется одаряемым в соответствии с назначением имущества.</a:t>
            </a:r>
          </a:p>
          <a:p>
            <a:r>
              <a:rPr lang="ru-RU" sz="1200" dirty="0"/>
              <a:t>Юридическое лицо, принимающее пожертвование, для использования которого установлено определенное назначение, должно вести обособленный учет всех операций по использованию пожертвованного имущества.</a:t>
            </a:r>
          </a:p>
          <a:p>
            <a:r>
              <a:rPr lang="ru-RU" sz="1200" dirty="0"/>
              <a:t>4. Если законом не установлен иной порядок, в случаях, когда использование пожертвованного имущества в соответствии с указанным жертвователем назначением становится вследствие изменившихся обстоятельств невозможным, оно может быть использовано по другому назначению лишь </a:t>
            </a:r>
            <a:r>
              <a:rPr lang="ru-RU" sz="1200" b="1" dirty="0"/>
              <a:t>с согласия жертвователя</a:t>
            </a:r>
            <a:r>
              <a:rPr lang="ru-RU" sz="1200" dirty="0"/>
              <a:t>, а в случае смерти гражданина-жертвователя или ликвидации юридического лица - жертвователя по решению суда.</a:t>
            </a:r>
          </a:p>
          <a:p>
            <a:r>
              <a:rPr lang="ru-RU" sz="1200" dirty="0"/>
              <a:t>5. Использование пожертвованного имущества не в соответствии с указанным жертвователем назначением или изменение этого назначения с нарушением правил, предусмотренных пунктом 4 настоящей статьи, дает право жертвователю, его наследникам или иному правопреемнику требовать отмены пожертвования.</a:t>
            </a:r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4800" dirty="0" smtClean="0"/>
              <a:t>Что такое пожертвование?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6308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Форма </a:t>
            </a:r>
            <a:r>
              <a:rPr lang="ru-RU" dirty="0"/>
              <a:t>договора </a:t>
            </a:r>
            <a:r>
              <a:rPr lang="ru-RU" dirty="0" smtClean="0"/>
              <a:t>дарения (пожертвования):</a:t>
            </a:r>
          </a:p>
          <a:p>
            <a:pPr marL="109728" indent="0">
              <a:buNone/>
            </a:pPr>
            <a:endParaRPr lang="ru-RU" dirty="0"/>
          </a:p>
          <a:p>
            <a:r>
              <a:rPr lang="ru-RU" dirty="0"/>
              <a:t>Дарение, сопровождаемое передачей дара одаряемому, может быть совершено устно, за исключением случаев, предусмотренных пунктами 2 и </a:t>
            </a:r>
            <a:r>
              <a:rPr lang="ru-RU" dirty="0" smtClean="0"/>
              <a:t>3 ст. 574 ГК РФ.</a:t>
            </a:r>
          </a:p>
          <a:p>
            <a:r>
              <a:rPr lang="ru-RU" dirty="0" smtClean="0"/>
              <a:t>П. 2. Договор </a:t>
            </a:r>
            <a:r>
              <a:rPr lang="ru-RU" dirty="0"/>
              <a:t>дарения движимого имущества должен быть совершен в письменной форме в случаях, когда:</a:t>
            </a:r>
          </a:p>
          <a:p>
            <a:pPr marL="109728" indent="0">
              <a:buNone/>
            </a:pPr>
            <a:r>
              <a:rPr lang="ru-RU" dirty="0" smtClean="0"/>
              <a:t>дарителем </a:t>
            </a:r>
            <a:r>
              <a:rPr lang="ru-RU" dirty="0"/>
              <a:t>является юридическое лицо и стоимость дара превышает три тысячи рублей;</a:t>
            </a:r>
          </a:p>
          <a:p>
            <a:pPr marL="109728" indent="0">
              <a:buNone/>
            </a:pPr>
            <a:r>
              <a:rPr lang="ru-RU" dirty="0"/>
              <a:t>договор содержит обещание дарения в </a:t>
            </a:r>
            <a:r>
              <a:rPr lang="ru-RU" dirty="0" smtClean="0"/>
              <a:t>будущем.</a:t>
            </a:r>
          </a:p>
          <a:p>
            <a:pPr marL="109728" indent="0">
              <a:buNone/>
            </a:pPr>
            <a:r>
              <a:rPr lang="ru-RU" dirty="0" smtClean="0"/>
              <a:t>П. 3. Договор дарения недвижимого имущества подлежит государственной регистрации.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2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/>
              <a:t>Статья </a:t>
            </a:r>
            <a:r>
              <a:rPr lang="ru-RU" dirty="0" smtClean="0"/>
              <a:t>421 ГК РФ устанавливает свободу договора:</a:t>
            </a:r>
          </a:p>
          <a:p>
            <a:r>
              <a:rPr lang="ru-RU" dirty="0"/>
              <a:t>Граждане и юридические лица свободны в заключении договора.</a:t>
            </a:r>
          </a:p>
          <a:p>
            <a:r>
              <a:rPr lang="ru-RU" dirty="0"/>
              <a:t>Стороны могут заключить договор, как предусмотренный, так и не предусмотренный законом или иными правовыми актами.</a:t>
            </a:r>
          </a:p>
          <a:p>
            <a:r>
              <a:rPr lang="ru-RU" dirty="0"/>
              <a:t> Стороны могут заключить договор, в котором содержатся элементы различных договоров, предусмотренных законом или иными правовыми актами (смешанный договор). К отношениям сторон по смешанному договору применяются в соответствующих частях правила о договорах, элементы которых содержатся в смешанном договоре, если иное не вытекает из соглашения сторон или существа смешанного договора.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регулярное сотрудничество добровольцев с социальным учреждением?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976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оказание комплексной духовно-нравственной, социальной и психологической помощи </a:t>
            </a:r>
            <a:r>
              <a:rPr lang="ru-RU" dirty="0" smtClean="0"/>
              <a:t>проживающим в учреждении;</a:t>
            </a:r>
            <a:endParaRPr lang="ru-RU" dirty="0"/>
          </a:p>
          <a:p>
            <a:r>
              <a:rPr lang="ru-RU" dirty="0"/>
              <a:t>создание оптимальных условий пребывания пациентов;</a:t>
            </a:r>
          </a:p>
          <a:p>
            <a:r>
              <a:rPr lang="ru-RU" dirty="0"/>
              <a:t>реализация прав пациентов и сотрудников Учреждения, на свободу совести и свободу вероисповедания;</a:t>
            </a:r>
          </a:p>
          <a:p>
            <a:r>
              <a:rPr lang="ru-RU" dirty="0"/>
              <a:t>удовлетворение религиозных потребностей пациентов Учреждения;</a:t>
            </a:r>
          </a:p>
          <a:p>
            <a:r>
              <a:rPr lang="ru-RU" dirty="0"/>
              <a:t>духовно-нравственное просвещение пациентов Учреждения;</a:t>
            </a:r>
          </a:p>
          <a:p>
            <a:r>
              <a:rPr lang="ru-RU" dirty="0"/>
              <a:t>возрождение православных духовных традиций социального служения;</a:t>
            </a:r>
          </a:p>
          <a:p>
            <a:r>
              <a:rPr lang="ru-RU" dirty="0"/>
              <a:t>привлечение населения к участию в делах милосердия и благотворительности.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Что может содержаться в договоре о сотрудничестве?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1281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13888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Какие могут быть формы сотрудничества</a:t>
            </a:r>
            <a:r>
              <a:rPr lang="ru-RU" dirty="0" smtClean="0"/>
              <a:t>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проведение богослужений и иных религиозных обрядов и церемоний на территории Учреждения и содействие участию в них пациентов Учреждения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безвозмездное выполнение работ, оказание услуг (добровольческая деятельность</a:t>
            </a:r>
            <a:r>
              <a:rPr lang="ru-RU" dirty="0" smtClean="0"/>
              <a:t>);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бескорыстная передача в собственность Учреждения имущества, в том числе денежных средств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иные формы.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418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Как можно упорядочить взаимодействие?</a:t>
            </a:r>
          </a:p>
          <a:p>
            <a:pPr marL="109728" indent="0">
              <a:buNone/>
            </a:pPr>
            <a:r>
              <a:rPr lang="ru-RU" dirty="0"/>
              <a:t>Каждая из Сторон </a:t>
            </a:r>
            <a:r>
              <a:rPr lang="ru-RU" dirty="0" smtClean="0"/>
              <a:t>в договоре может определить </a:t>
            </a:r>
            <a:r>
              <a:rPr lang="ru-RU" dirty="0"/>
              <a:t>должностных лиц, ответственных за реализацию </a:t>
            </a:r>
            <a:r>
              <a:rPr lang="ru-RU" dirty="0" smtClean="0"/>
              <a:t>договора</a:t>
            </a:r>
            <a:r>
              <a:rPr lang="ru-RU" dirty="0"/>
              <a:t>, формы и методы координации взаимодействия и информационного обмена в рамках </a:t>
            </a:r>
            <a:r>
              <a:rPr lang="ru-RU" dirty="0" smtClean="0"/>
              <a:t>договора.</a:t>
            </a:r>
          </a:p>
          <a:p>
            <a:pPr marL="109728" indent="0">
              <a:buNone/>
            </a:pPr>
            <a:r>
              <a:rPr lang="ru-RU" b="1" dirty="0" smtClean="0"/>
              <a:t>Указать в договоре права и обязанности религиозной организации</a:t>
            </a:r>
            <a:r>
              <a:rPr lang="ru-RU" dirty="0" smtClean="0"/>
              <a:t> (посещение, совершение обрядов, организацию занятий и прогулок, предоставление имущества для совершения богослужений, привлечение волонтеров, оказание дополнительных социальных услуг, иное, исходя из конкретных договоренностей с Учреждением)</a:t>
            </a:r>
          </a:p>
          <a:p>
            <a:pPr marL="109728" indent="0">
              <a:buNone/>
            </a:pPr>
            <a:r>
              <a:rPr lang="ru-RU" b="1" dirty="0" smtClean="0"/>
              <a:t>Указать права и </a:t>
            </a:r>
            <a:r>
              <a:rPr lang="ru-RU" b="1" dirty="0"/>
              <a:t>обязанности Учреждения </a:t>
            </a:r>
            <a:r>
              <a:rPr lang="ru-RU" dirty="0" smtClean="0"/>
              <a:t>(предоставление религиозной организации </a:t>
            </a:r>
            <a:r>
              <a:rPr lang="ru-RU" dirty="0"/>
              <a:t>возможности и </a:t>
            </a:r>
            <a:r>
              <a:rPr lang="ru-RU" dirty="0" smtClean="0"/>
              <a:t>создание благоприятных условий </a:t>
            </a:r>
            <a:r>
              <a:rPr lang="ru-RU" dirty="0"/>
              <a:t>для осуществления религиозной и благотворительной </a:t>
            </a:r>
            <a:r>
              <a:rPr lang="ru-RU" dirty="0" smtClean="0"/>
              <a:t>деятельности, предоставление помещений, допуск на территорию учреждения сотрудников и волонтеров, наблюдение за соблюдением санитарных и иных требований, наблюдение за соблюдением мер безопасности, иное, исходя из конкретных договоренностей с религиозной организацией)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600" dirty="0">
                <a:solidFill>
                  <a:srgbClr val="00B0F0"/>
                </a:solidFill>
                <a:hlinkClick r:id="rId2"/>
              </a:rPr>
              <a:t>http://</a:t>
            </a:r>
            <a:r>
              <a:rPr lang="en-US" sz="2600" dirty="0" smtClean="0">
                <a:solidFill>
                  <a:srgbClr val="00B0F0"/>
                </a:solidFill>
                <a:hlinkClick r:id="rId2"/>
              </a:rPr>
              <a:t>www.diaconia.ru/lawdocs</a:t>
            </a:r>
            <a:endParaRPr lang="ru-RU" sz="26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b="1" dirty="0"/>
              <a:t>Соглашение о совместной деятельности ДДИ и </a:t>
            </a:r>
            <a:r>
              <a:rPr lang="ru-RU" b="1" dirty="0" smtClean="0"/>
              <a:t>НКО </a:t>
            </a:r>
            <a:r>
              <a:rPr lang="ru-RU" dirty="0" smtClean="0"/>
              <a:t>–регламент взаимодействия и типовой договор о сотрудничестве некоммерческой организации, утвержденные Приказом Департамента социальной защиты города Москвы, и разосланный по подведомственным организациям.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Договор Минздрава РФ о сотрудничестве между медицинской и религиозной организацией (Храмом</a:t>
            </a:r>
            <a:r>
              <a:rPr lang="ru-RU" b="1" dirty="0" smtClean="0"/>
              <a:t>) </a:t>
            </a:r>
            <a:r>
              <a:rPr lang="ru-RU" dirty="0" smtClean="0"/>
              <a:t>– договор подготовленный Министерством здравоохранения РФ в целях организации сотрудничества религиозных организаций и больниц, в том числе по организации домового храма без передачи прав на имущество. Разослан сопроводительным письмом по подведомственным организациям и регионам.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Договор между Местной православной религиозной организацией (Храмом) и Государственным учреждением о безвозмездном пользовании имуществом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сотрудничестве Местной православной религиозной организации (Храма) и Государственного учреждения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комплексном сотрудничестве прихода с </a:t>
            </a:r>
            <a:r>
              <a:rPr lang="ru-RU" dirty="0" smtClean="0"/>
              <a:t>больницей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4400" dirty="0" smtClean="0"/>
              <a:t>Есть ли типовые формы таких договоров?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44737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сопровождении ответственного сотрудника Учреждения.</a:t>
            </a:r>
          </a:p>
          <a:p>
            <a:r>
              <a:rPr lang="ru-RU" dirty="0" smtClean="0"/>
              <a:t>Оформив т.н. «гостевой режим» - </a:t>
            </a:r>
            <a:r>
              <a:rPr lang="ru-RU" dirty="0"/>
              <a:t>Организации для детей-сирот и детей, оставшихся без попечения родителей, вправе осуществлять временную передачу детей в семьи граждан (на период каникул, выходных или нерабочих праздничных дней и в иных случаях). Временная передача детей в семьи граждан не является формой устройства ребенка в семью и осуществляется в интересах детей в целях обеспечения их воспитания и гармоничного развития.</a:t>
            </a:r>
          </a:p>
          <a:p>
            <a:pPr marL="109728" indent="0">
              <a:buNone/>
            </a:pPr>
            <a:r>
              <a:rPr lang="ru-RU" dirty="0" smtClean="0"/>
              <a:t>Временная </a:t>
            </a:r>
            <a:r>
              <a:rPr lang="ru-RU" dirty="0"/>
              <a:t>передача детей в семьи граждан не прекращает прав и обязанностей организации для детей-сирот и детей, оставшихся без попечения родителей, по содержанию, воспитанию и образованию детей, а также защите их прав и законных </a:t>
            </a:r>
            <a:r>
              <a:rPr lang="ru-RU" dirty="0" smtClean="0"/>
              <a:t>интересов.</a:t>
            </a:r>
          </a:p>
          <a:p>
            <a:pPr marL="109728" indent="0">
              <a:buNone/>
            </a:pPr>
            <a:r>
              <a:rPr lang="ru-RU" dirty="0" smtClean="0"/>
              <a:t>При </a:t>
            </a:r>
            <a:r>
              <a:rPr lang="ru-RU" dirty="0"/>
              <a:t>наличии документально подтвержденных исключительных обстоятельств (выезд на отдых в пределах территории Российской Федерации, каникулы, прохождение курса лечения и иные случаи) срок временного пребывания ребенка (детей) в семье гражданина может быть увеличен с письменного согласия органа опеки и попечительства по месту нахождения организации для детей-сирот и детей, оставшихся без попечения родителей, если такое увеличение срока не нарушает прав и законных интересов ребенка (детей). При этом непрерывный срок временного пребывания ребенка (детей) в семье гражданина не может превышать 6 </a:t>
            </a:r>
            <a:r>
              <a:rPr lang="ru-RU" dirty="0" smtClean="0"/>
              <a:t>месяцев.</a:t>
            </a:r>
          </a:p>
          <a:p>
            <a:pPr marL="109728" indent="0">
              <a:buNone/>
            </a:pPr>
            <a:r>
              <a:rPr lang="ru-RU" dirty="0" smtClean="0"/>
              <a:t>Длительность</a:t>
            </a:r>
            <a:r>
              <a:rPr lang="ru-RU" dirty="0"/>
              <a:t>, периоды и конкретные сроки (в течение года) пребывания ребенка (детей) в семье гражданина определяются организацией для детей-сирот и детей, оставшихся без попечения родителей, по согласованию с гражданином с учетом обеспечения непрерывности процессов обучения, лечения или реабилитации (социальной, медицинской, психологической, педагогической) ребенка (детей).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400" dirty="0" smtClean="0"/>
              <a:t>Как можно вывести детей из </a:t>
            </a:r>
            <a:r>
              <a:rPr lang="ru-RU" sz="4400" dirty="0" err="1" smtClean="0"/>
              <a:t>из</a:t>
            </a:r>
            <a:r>
              <a:rPr lang="ru-RU" sz="4400" dirty="0" smtClean="0"/>
              <a:t> социального учреждения?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817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Гражданин, желающий получить заключение органа опеки и попечительства о возможности временной передачи ребенка (детей) в свою семью, представляет в орган опеки и попечительства по месту своего жительства или пребывания соответствующее заявление по форме, утверждаемой Министерством образования и науки Российской Федерации, и следующие документы:</a:t>
            </a:r>
          </a:p>
          <a:p>
            <a:pPr marL="109728" indent="0">
              <a:buNone/>
            </a:pPr>
            <a:r>
              <a:rPr lang="ru-RU" dirty="0"/>
              <a:t>а) копия паспорта или иного документа, удостоверяющего личность;</a:t>
            </a:r>
          </a:p>
          <a:p>
            <a:pPr marL="109728" indent="0">
              <a:buNone/>
            </a:pPr>
            <a:r>
              <a:rPr lang="ru-RU" dirty="0"/>
              <a:t>б) справка органов внутренних дел</a:t>
            </a:r>
          </a:p>
          <a:p>
            <a:pPr marL="109728" indent="0">
              <a:buNone/>
            </a:pPr>
            <a:r>
              <a:rPr lang="ru-RU" dirty="0"/>
              <a:t>г) справка лечебно-профилактического учреждения об отсутствии у гражданина </a:t>
            </a:r>
            <a:r>
              <a:rPr lang="ru-RU" dirty="0" smtClean="0"/>
              <a:t>заболеваний  </a:t>
            </a:r>
            <a:r>
              <a:rPr lang="ru-RU" dirty="0"/>
              <a:t>либо медицинское заключение по форме 164/у-96 (медицинское заключение по результатам освидетельствования гражданина (гражданки), желающего (ей) усыновить, принять под опеку (попечительство) ребенка или стать приемным родителем), выданное лечебно-профилактическим учреждением.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Кроме этих документов гражданин </a:t>
            </a:r>
            <a:r>
              <a:rPr lang="ru-RU" dirty="0"/>
              <a:t>вправе представить иные документы, свидетельствующие о наличии у него необходимых знаний и навыков в воспитании детей, в том числе документы об образовании, о профессиональной деятельности, прохождении программ подготовки кандидатов в опекуны или попечители.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801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Какие документы нужны для оформления гостевого режима?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8559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r>
              <a:rPr lang="ru-RU" b="1" dirty="0" smtClean="0"/>
              <a:t>Имущество у больниц и социальных учреждений как правило находится на праве оперативного управления</a:t>
            </a:r>
            <a:r>
              <a:rPr lang="ru-RU" dirty="0" smtClean="0"/>
              <a:t>. </a:t>
            </a:r>
          </a:p>
          <a:p>
            <a:pPr marL="109728" indent="0">
              <a:buNone/>
            </a:pPr>
            <a:r>
              <a:rPr lang="ru-RU" dirty="0" smtClean="0"/>
              <a:t>Ст. 296 ГК РФ дает его определение: Учреждение </a:t>
            </a:r>
            <a:r>
              <a:rPr lang="ru-RU" dirty="0"/>
              <a:t>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Как создать в социальном учреждении домовый храм или молитвенную комнату?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7842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действовать в этой ситуации:</a:t>
            </a:r>
          </a:p>
          <a:p>
            <a:pPr marL="109728" indent="0"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Согласовать создание домового храма или молитвенной комнаты с собственником имущества (как правило, субъект Федерации, в лице его органов)</a:t>
            </a:r>
          </a:p>
          <a:p>
            <a:pPr>
              <a:buFontTx/>
              <a:buChar char="-"/>
            </a:pPr>
            <a:r>
              <a:rPr lang="ru-RU" dirty="0" smtClean="0"/>
              <a:t>Воспользоваться формой договора о сотрудничестве, разработанной Министерством здравоохранения Российской Федерации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www.diaconia.ru/lawdocs</a:t>
            </a:r>
            <a:r>
              <a:rPr lang="ru-RU" dirty="0" smtClean="0"/>
              <a:t> - </a:t>
            </a:r>
            <a:r>
              <a:rPr lang="ru-RU" dirty="0">
                <a:hlinkClick r:id="rId3"/>
              </a:rPr>
              <a:t>Договор о сотрудничестве Местной православной религиозной организации (Храма) и Государственного учреждения</a:t>
            </a:r>
            <a:r>
              <a:rPr lang="ru-RU" dirty="0" smtClean="0"/>
              <a:t>). По ссылке есть письмо Министерства и сам текст договора.</a:t>
            </a:r>
          </a:p>
          <a:p>
            <a:pPr>
              <a:buFontTx/>
              <a:buChar char="-"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обсуждении договора можно отметить, что договор не предусматривает перехода права на помещение, а является исполнением нормы закона «О свободе совести…» п. 3 ст. </a:t>
            </a:r>
            <a:r>
              <a:rPr lang="ru-RU" dirty="0"/>
              <a:t>16 </a:t>
            </a:r>
            <a:r>
              <a:rPr lang="ru-RU" dirty="0" smtClean="0"/>
              <a:t>«Религиозные </a:t>
            </a:r>
            <a:r>
              <a:rPr lang="ru-RU" dirty="0"/>
              <a:t>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</a:t>
            </a:r>
            <a:r>
              <a:rPr lang="ru-RU" dirty="0" smtClean="0"/>
              <a:t>.»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118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Действующий Федеральный закон: </a:t>
            </a:r>
            <a:r>
              <a:rPr lang="ru-RU" dirty="0" smtClean="0"/>
              <a:t>Социальное </a:t>
            </a:r>
            <a:r>
              <a:rPr lang="ru-RU" dirty="0"/>
              <a:t>обслуживание представляет собой деятельность социальных служб по социальной поддержке, оказанию социально-бытовых, социально-медицинских, психолого-педагогических, социально-правовых услуг и материальной помощи, проведению социальной адаптации и реабилитации граждан, находящихся в трудной жизненной ситуации</a:t>
            </a:r>
            <a:r>
              <a:rPr lang="ru-RU" dirty="0" smtClean="0"/>
              <a:t>.</a:t>
            </a:r>
          </a:p>
          <a:p>
            <a:r>
              <a:rPr lang="ru-RU" dirty="0"/>
              <a:t>1) социальные службы - предприятия и учреждения независимо от форм собственности, предоставляющие социальные услуги, а также граждане, занимающиеся предпринимательской деятельностью по социальному обслуживанию населения без образования юридического лица;</a:t>
            </a:r>
          </a:p>
          <a:p>
            <a:r>
              <a:rPr lang="ru-RU" dirty="0"/>
              <a:t>2) клиент социальной службы - гражданин, находящийся в трудной жизненной ситуации, которому в связи с этим предоставляются социальные услуги;</a:t>
            </a:r>
          </a:p>
          <a:p>
            <a:r>
              <a:rPr lang="ru-RU" dirty="0"/>
              <a:t>3) социальные услуги - действия по оказанию отдельным категориям граждан в соответствии с законодательством Российской Федерации, клиенту социальной службы помощи, предусмотренной настоящим Федеральным законом;</a:t>
            </a:r>
          </a:p>
          <a:p>
            <a:r>
              <a:rPr lang="ru-RU" dirty="0"/>
              <a:t>4) трудная жизненная ситуация - ситуация, объективно нарушающая жизнедеятельность гражданина (инвалидность, неспособность к самообслуживанию в связи с преклонным возрастом, болезнью, сиротство, безнадзорность, </a:t>
            </a:r>
            <a:r>
              <a:rPr lang="ru-RU" dirty="0" err="1"/>
              <a:t>малообеспеченность</a:t>
            </a:r>
            <a:r>
              <a:rPr lang="ru-RU" dirty="0"/>
              <a:t>, безработица, отсутствие определенного места жительства, конфликты и жестокое обращение в семье, одиночество и тому подобное), которую он не может преодолеть самостоятельно.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000" dirty="0" smtClean="0"/>
              <a:t>СОЦИАЛЬНОЕ ОБСЛУЖИВАНИЕ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15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Новый Федеральный закон о социальном обслуживании: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социальное обслуживание граждан (далее - социальное </a:t>
            </a:r>
            <a:r>
              <a:rPr lang="ru-RU" dirty="0" smtClean="0"/>
              <a:t>обслуживание) - деятельность по </a:t>
            </a:r>
            <a:r>
              <a:rPr lang="ru-RU" dirty="0"/>
              <a:t>предоставлению социальных услуг гражданам;</a:t>
            </a:r>
          </a:p>
          <a:p>
            <a:r>
              <a:rPr lang="ru-RU" dirty="0"/>
              <a:t>2) социальная 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потребности;</a:t>
            </a:r>
          </a:p>
          <a:p>
            <a:r>
              <a:rPr lang="ru-RU" dirty="0"/>
              <a:t>3) получатель социальных услуг - гражданин, который признан нуждающимся в социальном обслуживании и которому предоставляются социальная услуга или социальные услуги;</a:t>
            </a:r>
          </a:p>
          <a:p>
            <a:r>
              <a:rPr lang="ru-RU" dirty="0"/>
              <a:t>4) поставщик социальных услуг - юридическое лицо независимо от его организационно-правовой формы и (или) индивидуальный предприниматель, осуществляющие социальное обслуживание;</a:t>
            </a:r>
          </a:p>
          <a:p>
            <a:r>
              <a:rPr lang="ru-RU" dirty="0"/>
              <a:t>5) стандарт социальной услуги - основные требования к объему, периодичности и качеству предоставления социальной услуги получателю социальной услуги, установленные по видам социальных услуг;</a:t>
            </a:r>
          </a:p>
          <a:p>
            <a:r>
              <a:rPr lang="ru-RU" dirty="0"/>
              <a:t>6) профилактика обстоятельств, обусловливающих нуждаемость в социальном обслуживании, - система мер, направленных на выявление и устранение причин, послуживших основанием ухудшения условий жизнедеятельности граждан, снижения их возможностей самостоятельно обеспечивать свои основные жизненные потребности.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Социальные </a:t>
            </a:r>
            <a:r>
              <a:rPr lang="ru-RU" dirty="0"/>
              <a:t>услуги предоставляются их получателям в форме социального </a:t>
            </a:r>
            <a:r>
              <a:rPr lang="ru-RU" dirty="0" smtClean="0"/>
              <a:t>обслуживания: 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дому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полустационарной </a:t>
            </a:r>
            <a:r>
              <a:rPr lang="ru-RU" b="1" dirty="0" smtClean="0"/>
              <a:t>форме</a:t>
            </a:r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ru-RU" dirty="0"/>
              <a:t>определенное время </a:t>
            </a:r>
            <a:r>
              <a:rPr lang="ru-RU" dirty="0" smtClean="0"/>
              <a:t>суток, например, днем),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стационарной форме</a:t>
            </a:r>
            <a:r>
              <a:rPr lang="ru-RU" dirty="0"/>
              <a:t> (при постоянном, временном (на срок, определенный индивидуальной программой) или пятидневном (в неделю) круглосуточном проживании в организации социального обслуживания</a:t>
            </a:r>
            <a:r>
              <a:rPr lang="ru-RU" dirty="0" smtClean="0"/>
              <a:t>.).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ВИДЫ СОЦИАЛЬНОГО 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4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1) </a:t>
            </a:r>
            <a:r>
              <a:rPr lang="ru-RU" b="1" dirty="0"/>
              <a:t>социально-бытовые</a:t>
            </a:r>
            <a:r>
              <a:rPr lang="ru-RU" dirty="0"/>
              <a:t>, направленные на поддержание жизнедеятельности получателей социальных услуг в быту;</a:t>
            </a:r>
          </a:p>
          <a:p>
            <a:r>
              <a:rPr lang="ru-RU" dirty="0"/>
              <a:t>2) </a:t>
            </a:r>
            <a:r>
              <a:rPr lang="ru-RU" b="1" dirty="0"/>
              <a:t>социально-медицинские</a:t>
            </a:r>
            <a:r>
              <a:rPr lang="ru-RU" dirty="0"/>
              <a:t>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здоровья;</a:t>
            </a:r>
          </a:p>
          <a:p>
            <a:r>
              <a:rPr lang="ru-RU" dirty="0"/>
              <a:t>3) </a:t>
            </a:r>
            <a:r>
              <a:rPr lang="ru-RU" b="1" dirty="0"/>
              <a:t>социально-психологические</a:t>
            </a:r>
            <a:r>
              <a:rPr lang="ru-RU" dirty="0"/>
              <a:t>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r>
              <a:rPr lang="ru-RU" dirty="0"/>
              <a:t>4) </a:t>
            </a:r>
            <a:r>
              <a:rPr lang="ru-RU" b="1" dirty="0"/>
              <a:t>социально-педагогические</a:t>
            </a:r>
            <a:r>
              <a:rPr lang="ru-RU" dirty="0"/>
              <a:t>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r>
              <a:rPr lang="ru-RU" dirty="0"/>
              <a:t>5) </a:t>
            </a:r>
            <a:r>
              <a:rPr lang="ru-RU" b="1" dirty="0"/>
              <a:t>социально-трудовые</a:t>
            </a:r>
            <a:r>
              <a:rPr lang="ru-RU" dirty="0"/>
              <a:t>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r>
              <a:rPr lang="ru-RU" dirty="0"/>
              <a:t>6) </a:t>
            </a:r>
            <a:r>
              <a:rPr lang="ru-RU" b="1" dirty="0"/>
              <a:t>социально-правовые</a:t>
            </a:r>
            <a:r>
              <a:rPr lang="ru-RU" dirty="0"/>
              <a:t>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r>
              <a:rPr lang="ru-RU" dirty="0"/>
              <a:t>7) </a:t>
            </a:r>
            <a:r>
              <a:rPr lang="ru-RU" b="1" dirty="0"/>
              <a:t>услуги в целях повышения коммуникативного потенциала</a:t>
            </a:r>
            <a:r>
              <a:rPr lang="ru-RU" dirty="0"/>
              <a:t> получателей социальных услуг, имеющих ограничения жизнедеятельности, в том числе детей-инвалидов;</a:t>
            </a:r>
          </a:p>
          <a:p>
            <a:r>
              <a:rPr lang="ru-RU" dirty="0"/>
              <a:t>8) </a:t>
            </a:r>
            <a:r>
              <a:rPr lang="ru-RU" b="1" dirty="0"/>
              <a:t>срочные</a:t>
            </a:r>
            <a:r>
              <a:rPr lang="ru-RU" dirty="0"/>
              <a:t> социальные услуги.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Виды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1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endParaRPr lang="ru-RU" sz="1200" dirty="0"/>
          </a:p>
          <a:p>
            <a:pPr marL="109728" indent="0">
              <a:buNone/>
            </a:pPr>
            <a:r>
              <a:rPr lang="ru-RU" sz="2000" dirty="0" smtClean="0"/>
              <a:t>В настоящее время в Отделе по церковной благотворительности и социальному служению Русской Православной Церкви действует служба юристов-добровольцев.</a:t>
            </a:r>
          </a:p>
          <a:p>
            <a:pPr marL="109728" indent="0">
              <a:buNone/>
            </a:pPr>
            <a:r>
              <a:rPr lang="ru-RU" sz="2000" dirty="0" smtClean="0"/>
              <a:t>За год работы службы помощь была оказана более чем 300 просителям, по самым разным вопросам: жилищным, семейным, вопросам получения инвалидности и пенсий, взаимодействия с государственными органами.</a:t>
            </a:r>
          </a:p>
          <a:p>
            <a:pPr marL="109728" indent="0">
              <a:buNone/>
            </a:pPr>
            <a:r>
              <a:rPr lang="ru-RU" sz="2000" dirty="0"/>
              <a:t>Как правило, именно нерешенные юридические проблемы становятся причиной кризисной ситуации, в которой оказывается человек Но у одиноких стариков, большинства многодетных семей, бездомных нет возможности самостоятельно оплачивать услуги коммерческих юридических фирм – поэтому они обращаются к </a:t>
            </a:r>
            <a:r>
              <a:rPr lang="ru-RU" sz="2000" dirty="0" smtClean="0"/>
              <a:t>нам.</a:t>
            </a:r>
          </a:p>
          <a:p>
            <a:pPr marL="109728" indent="0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Организация юридической консультации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64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2900" dirty="0"/>
              <a:t>Общеизвестно, что в России, особенно в малых ее городах и в сельской местности очень низок уровень правовой грамотности населения. Положение усугубляется тем, что действующее законодательство Российской Федерации состоит из огромного количества законов и иных нормативно-правовых актов, положения которых нередко противоречат друг другу. Кроме того нормы российского законодательства очень часто изменяются. Все это приводит к тому, что даже профессиональный юрист порой не может быстро и четко разобраться в коллизиях законодательства. А значит, это очень трудно, а чаще всего практически невозможно сделать человеку, не имеющему юридических познаний, тем более людям, относящимся к так называемым социально-незащищенным категориям. </a:t>
            </a:r>
            <a:endParaRPr lang="ru-RU" sz="2900" dirty="0" smtClean="0"/>
          </a:p>
          <a:p>
            <a:endParaRPr lang="ru-RU" sz="2900" dirty="0"/>
          </a:p>
          <a:p>
            <a:r>
              <a:rPr lang="ru-RU" sz="2900" dirty="0"/>
              <a:t>Кроме того, практика применения российского законодательства различными государственными, муниципальными и иными организациями, а также судебная практика очень неоднозначна, что тоже приводит к большим трудностям в ходе реализации гражданами своих прав. А поскольку среди чиновников встречается немалое количество, с одной стороны, некомпетентных, а с другой стороны, равнодушных людей, защита своих законных интересов часто оказывается под силу только «юридически подкованному» человеку</a:t>
            </a:r>
            <a:r>
              <a:rPr lang="ru-RU" sz="2900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3300" dirty="0" smtClean="0"/>
              <a:t>Группа </a:t>
            </a:r>
            <a:r>
              <a:rPr lang="ru-RU" sz="3300" dirty="0"/>
              <a:t>юристов-добровольцев ставит перед собой конкретную цель – реально помочь людям, которые, с одной стороны, нуждаются в правовой помощи при обращении в различные инстанции, а с другой стороны, не могут оплатить услуги адвоката (юриста). Таких людей очень много, и часто их проблемы по причине отсутствия у них соответствующих знаний и умений не решаются годами. </a:t>
            </a:r>
          </a:p>
          <a:p>
            <a:pPr marL="0" indent="0">
              <a:buNone/>
            </a:pPr>
            <a:endParaRPr lang="ru-RU" sz="33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8182" y="404664"/>
            <a:ext cx="7756263" cy="105425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4000" dirty="0" smtClean="0"/>
              <a:t>Кому нужна юридическая помощь?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02279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Что </a:t>
            </a:r>
            <a:r>
              <a:rPr lang="ru-RU" b="1" dirty="0" smtClean="0"/>
              <a:t>необходимо для организации работы юриста-добровольца:</a:t>
            </a:r>
            <a:endParaRPr lang="ru-RU" b="1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Телефон, по которому граждане смогут записываться на прием к юристу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Компьютер, с установленной на нем справочно-правовой </a:t>
            </a:r>
            <a:r>
              <a:rPr lang="ru-RU" dirty="0" smtClean="0"/>
              <a:t>системой и подключением к сети Интернет.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Помещение, в котором может осуществляться прием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Группа юристов принимает по субботам, каждый юрист ведет прием 1-2 раза в месяц.</a:t>
            </a:r>
          </a:p>
          <a:p>
            <a:pPr marL="0" indent="0">
              <a:buNone/>
            </a:pPr>
            <a:r>
              <a:rPr lang="ru-RU" dirty="0"/>
              <a:t>Также три юриста ведут прием по будним дням, индивидуально.</a:t>
            </a:r>
          </a:p>
          <a:p>
            <a:pPr marL="0" indent="0">
              <a:buNone/>
            </a:pPr>
            <a:r>
              <a:rPr lang="ru-RU" dirty="0"/>
              <a:t>На каждого человека, обратившегося в службу выделяется, как минимум, полчаса. Возможны также повторные консультации и подготовка необходимых документов.</a:t>
            </a:r>
          </a:p>
          <a:p>
            <a:pPr marL="0" indent="0">
              <a:buNone/>
            </a:pPr>
            <a:r>
              <a:rPr lang="ru-RU" dirty="0"/>
              <a:t>Гражданам, не имеющим возможности прийти на прием юридическая помощь может также оказываться на дому.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Чтобы социальный работник храма не делал бесплатно ту работу, которую должны выполнять государственные службы, ему необходимы познания о правах граждан на социальную защиту.</a:t>
            </a:r>
          </a:p>
          <a:p>
            <a:r>
              <a:rPr lang="ru-RU" dirty="0" smtClean="0"/>
              <a:t>Чтобы не отказывать человеку в помощи, когда у прихода нет возможности помочь. Например, посоветовать включить в ИПР инвалида инвалидную коляску, чтобы ему купило ее государство. Инвалид может не знать о предоставленных ему возможностях.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Поэтому необходимо </a:t>
            </a:r>
            <a:r>
              <a:rPr lang="ru-RU" dirty="0"/>
              <a:t>постепенное привлечение к данному виду социального служения все большего количества волонтеров-юристов;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ru-RU" sz="2400" dirty="0" smtClean="0"/>
              <a:t>Зачем социальному работнику нужно привлекать юристов-добровольцев?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3195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956</TotalTime>
  <Words>3558</Words>
  <Application>Microsoft Office PowerPoint</Application>
  <PresentationFormat>Экран (4:3)</PresentationFormat>
  <Paragraphs>201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Book Antiqua</vt:lpstr>
      <vt:lpstr>Calibri</vt:lpstr>
      <vt:lpstr>Times New Roman</vt:lpstr>
      <vt:lpstr>Wingdings</vt:lpstr>
      <vt:lpstr>Твердый переплет</vt:lpstr>
      <vt:lpstr>Благотворительность и социальное служение</vt:lpstr>
      <vt:lpstr>Нормативно-правовые акты</vt:lpstr>
      <vt:lpstr>Нормативно-правовые акты</vt:lpstr>
      <vt:lpstr> Право на свободу совести и свободу вероисповедания </vt:lpstr>
      <vt:lpstr>Что такое религиозная деятельность?</vt:lpstr>
      <vt:lpstr>Почему Церковь может присутствовать в социальных учреждениях?</vt:lpstr>
      <vt:lpstr>На основании чего Церковь может вести благотворительную деятельность?</vt:lpstr>
      <vt:lpstr>Почему Церковь может создавать домовые храмы?</vt:lpstr>
      <vt:lpstr>Может ли священник посещать пациентов в больницах?</vt:lpstr>
      <vt:lpstr>Может ли священник посещать инвалидов в интернатах?</vt:lpstr>
      <vt:lpstr>Как регулируется оказание благотворительной помощи?</vt:lpstr>
      <vt:lpstr>Участники благотворительной деятельности</vt:lpstr>
      <vt:lpstr>Как оформить передачу благотворительного пожертвования или помощь добровольцев?</vt:lpstr>
      <vt:lpstr>Что такое пожертвование?</vt:lpstr>
      <vt:lpstr>Презентация PowerPoint</vt:lpstr>
      <vt:lpstr>Как оформить регулярное сотрудничество добровольцев с социальным учреждением?</vt:lpstr>
      <vt:lpstr>Что может содержаться в договоре о сотрудничестве?</vt:lpstr>
      <vt:lpstr>Презентация PowerPoint</vt:lpstr>
      <vt:lpstr>Презентация PowerPoint</vt:lpstr>
      <vt:lpstr>Есть ли типовые формы таких договоров?</vt:lpstr>
      <vt:lpstr>Как можно вывести детей из из социального учреждения?</vt:lpstr>
      <vt:lpstr>Какие документы нужны для оформления гостевого режима?</vt:lpstr>
      <vt:lpstr>Как создать в социальном учреждении домовый храм или молитвенную комнату?</vt:lpstr>
      <vt:lpstr>Презентация PowerPoint</vt:lpstr>
      <vt:lpstr>СОЦИАЛЬНОЕ ОБСЛУЖИВАНИЕ</vt:lpstr>
      <vt:lpstr>Презентация PowerPoint</vt:lpstr>
      <vt:lpstr>ВИДЫ СОЦИАЛЬНОГО ОБСЛУЖИВАНИЯ</vt:lpstr>
      <vt:lpstr>Виды социальных услуг</vt:lpstr>
      <vt:lpstr>Организация юридической консультации</vt:lpstr>
      <vt:lpstr>Кому нужна юридическая помощь?</vt:lpstr>
      <vt:lpstr>Презентация PowerPoint</vt:lpstr>
      <vt:lpstr>Зачем социальному работнику нужно привлекать юристов-добровольцев?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Старинова Наталия</dc:creator>
  <cp:lastModifiedBy>CLawyer</cp:lastModifiedBy>
  <cp:revision>43</cp:revision>
  <cp:lastPrinted>2014-05-16T16:56:12Z</cp:lastPrinted>
  <dcterms:created xsi:type="dcterms:W3CDTF">2014-05-14T11:04:22Z</dcterms:created>
  <dcterms:modified xsi:type="dcterms:W3CDTF">2014-06-04T14:58:33Z</dcterms:modified>
</cp:coreProperties>
</file>