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64" r:id="rId2"/>
    <p:sldId id="277" r:id="rId3"/>
    <p:sldId id="279" r:id="rId4"/>
    <p:sldId id="287" r:id="rId5"/>
    <p:sldId id="280" r:id="rId6"/>
    <p:sldId id="281" r:id="rId7"/>
    <p:sldId id="288" r:id="rId8"/>
    <p:sldId id="291" r:id="rId9"/>
    <p:sldId id="292" r:id="rId10"/>
    <p:sldId id="290" r:id="rId11"/>
    <p:sldId id="296" r:id="rId12"/>
    <p:sldId id="289" r:id="rId13"/>
    <p:sldId id="304" r:id="rId14"/>
    <p:sldId id="302" r:id="rId15"/>
    <p:sldId id="282" r:id="rId16"/>
    <p:sldId id="300" r:id="rId17"/>
    <p:sldId id="295" r:id="rId18"/>
    <p:sldId id="284" r:id="rId19"/>
    <p:sldId id="294" r:id="rId20"/>
    <p:sldId id="285" r:id="rId21"/>
    <p:sldId id="297" r:id="rId22"/>
    <p:sldId id="303" r:id="rId23"/>
    <p:sldId id="283" r:id="rId24"/>
    <p:sldId id="301" r:id="rId25"/>
    <p:sldId id="298" r:id="rId26"/>
    <p:sldId id="305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06" r:id="rId35"/>
    <p:sldId id="307" r:id="rId36"/>
    <p:sldId id="308" r:id="rId37"/>
    <p:sldId id="286" r:id="rId38"/>
    <p:sldId id="27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94" d="100"/>
          <a:sy n="94" d="100"/>
        </p:scale>
        <p:origin x="-882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S-SERVER\NeskuchniySAD\&#1060;&#1040;&#1053;&#1044;&#1056;&#1040;&#1049;&#1047;&#1048;&#1053;&#1043;%20&#1080;%20&#1052;&#1040;&#1056;&#1050;&#1045;&#1058;&#1048;&#1053;&#1043;\&#1054;&#1090;&#1095;&#1077;&#1090;&#1099;\2014\02%20&#1092;&#1077;&#1074;&#1088;&#1072;&#1083;&#1100;%202014\&#1054;&#1090;&#1095;&#1077;&#1090;%20&#1086;%20&#1087;&#1086;&#1089;&#1090;&#1091;&#1087;&#1083;&#1077;&#1085;&#1080;&#1080;%20&#1080;%20&#1080;&#1089;&#1087;&#1086;&#1083;&#1100;&#1079;&#1086;&#1074;&#1072;&#1085;&#1080;&#1080;%20&#1089;&#1088;&#1077;&#1076;&#1089;&#1090;&#1074;%20&#1087;&#1086;%20&#1073;&#1083;&#1072;&#1075;&#1086;&#1090;&#1074;&#1086;&#1088;&#1080;&#1090;&#1077;&#1083;&#1100;&#1085;&#1099;&#1084;%20&#1087;&#1088;&#1086;&#1075;&#1088;&#1072;&#1084;&#1084;&#1072;&#1084;%20&#1074;%20&#1092;&#1077;&#1074;&#1088;&#1072;&#1083;&#1077;%202014&#1075;.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336131964173291E-2"/>
          <c:y val="0.14549731402393201"/>
          <c:w val="0.83804656625454321"/>
          <c:h val="0.81793934660854684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0.16929527671528566"/>
                  <c:y val="9.77381189671735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9441252559239459E-2"/>
                  <c:y val="-0.1470339079971506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Терминалы QIWI</a:t>
                    </a:r>
                    <a:r>
                      <a:rPr lang="ru-RU" dirty="0"/>
                      <a:t>
21%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1889975187942084"/>
                  <c:y val="-0.13687245534809858"/>
                </c:manualLayout>
              </c:layout>
              <c:tx>
                <c:rich>
                  <a:bodyPr/>
                  <a:lstStyle/>
                  <a:p>
                    <a:endParaRPr lang="ru-RU" dirty="0" smtClean="0"/>
                  </a:p>
                  <a:p>
                    <a:r>
                      <a:rPr lang="ru-RU" dirty="0" smtClean="0"/>
                      <a:t>Электронные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кошельки
17%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Банковские карты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через </a:t>
                    </a:r>
                    <a:r>
                      <a:rPr lang="ru-RU" dirty="0"/>
                      <a:t>сайт МИЛОСЕРДИЕ.РУ
17%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latin typeface="+mj-lt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график!$A$3:$A$10</c:f>
              <c:strCache>
                <c:ptCount val="8"/>
                <c:pt idx="0">
                  <c:v>Квитанции в банке</c:v>
                </c:pt>
                <c:pt idx="1">
                  <c:v>Пожертвования через терминалы в системе моментальных платежей QIWI</c:v>
                </c:pt>
                <c:pt idx="2">
                  <c:v>Электронные кошельки</c:v>
                </c:pt>
                <c:pt idx="3">
                  <c:v>Пожертвование по банковским картам через сайт МИЛОСЕРДИЕ.РУ</c:v>
                </c:pt>
                <c:pt idx="4">
                  <c:v>Юридические лица</c:v>
                </c:pt>
                <c:pt idx="5">
                  <c:v>Кружка</c:v>
                </c:pt>
                <c:pt idx="6">
                  <c:v>SMS-пожертвования</c:v>
                </c:pt>
                <c:pt idx="7">
                  <c:v>Спецакции</c:v>
                </c:pt>
              </c:strCache>
            </c:strRef>
          </c:cat>
          <c:val>
            <c:numRef>
              <c:f>график!$B$3:$B$10</c:f>
              <c:numCache>
                <c:formatCode>0.00%</c:formatCode>
                <c:ptCount val="8"/>
                <c:pt idx="0">
                  <c:v>0.34560000000000007</c:v>
                </c:pt>
                <c:pt idx="1">
                  <c:v>0.2116280683797627</c:v>
                </c:pt>
                <c:pt idx="2">
                  <c:v>0.17341375003279338</c:v>
                </c:pt>
                <c:pt idx="3">
                  <c:v>0.16565575441330171</c:v>
                </c:pt>
                <c:pt idx="4">
                  <c:v>5.4500000000000014E-2</c:v>
                </c:pt>
                <c:pt idx="5">
                  <c:v>2.7600000000000006E-2</c:v>
                </c:pt>
                <c:pt idx="6">
                  <c:v>1.9206944752942885E-2</c:v>
                </c:pt>
                <c:pt idx="7">
                  <c:v>2.4151949880256846E-3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>
          <a:latin typeface="+mj-lt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06BD0-7033-468F-8518-39F5CE6BC643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775E-11B8-4E18-84AA-FBE54D24E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073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31893D-4112-4352-A9B2-B8D1C9F0D421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27</a:t>
            </a:fld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29</a:t>
            </a:fld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32</a:t>
            </a:fld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33</a:t>
            </a:fld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34</a:t>
            </a:fld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35</a:t>
            </a:fld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36</a:t>
            </a:fld>
            <a:endParaRPr lang="ru-R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7485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74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E95C9F-87EC-423D-AFCE-7FCBADDF2398}" type="slidenum">
              <a:rPr lang="ru-RU" smtClean="0"/>
              <a:pPr eaLnBrk="1" hangingPunct="1"/>
              <a:t>37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подложка - крест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1790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0"/>
            <a:ext cx="7596336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/>
              <a:t>www.miloserdie.ru/friends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46913" y="6524625"/>
            <a:ext cx="2133600" cy="365125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4A23A21F-BB90-4556-A8FE-76163D715A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" y="4160862"/>
            <a:ext cx="78009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3696" y="2204864"/>
            <a:ext cx="7475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ФАНДРАЙЗИНГ –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привлечение средств на социальные проекты</a:t>
            </a:r>
            <a:endParaRPr lang="ru-RU" sz="2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299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Терминология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1556792"/>
            <a:ext cx="7848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>
                <a:latin typeface="+mj-lt"/>
              </a:rPr>
              <a:t>Фандрайзинг</a:t>
            </a:r>
            <a:r>
              <a:rPr lang="ru-RU" sz="2400" b="1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(</a:t>
            </a:r>
            <a:r>
              <a:rPr lang="ru-RU" sz="2400" dirty="0" smtClean="0">
                <a:latin typeface="+mj-lt"/>
              </a:rPr>
              <a:t>англ. 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f</a:t>
            </a:r>
            <a:r>
              <a:rPr lang="en-US" sz="2400" dirty="0" smtClean="0">
                <a:latin typeface="+mj-lt"/>
              </a:rPr>
              <a:t>undraising)</a:t>
            </a:r>
            <a:r>
              <a:rPr lang="ru-RU" sz="2400" dirty="0" smtClean="0">
                <a:latin typeface="+mj-lt"/>
              </a:rPr>
              <a:t>, дословно</a:t>
            </a:r>
            <a:r>
              <a:rPr lang="en-US" sz="2400" dirty="0" smtClean="0">
                <a:latin typeface="+mj-lt"/>
              </a:rPr>
              <a:t> –</a:t>
            </a:r>
            <a:r>
              <a:rPr lang="ru-RU" sz="2400" dirty="0" smtClean="0">
                <a:latin typeface="+mj-lt"/>
              </a:rPr>
              <a:t> увеличение ресурсов, сбор денежных </a:t>
            </a:r>
            <a:r>
              <a:rPr lang="ru-RU" sz="2400" dirty="0" smtClean="0">
                <a:latin typeface="+mj-lt"/>
              </a:rPr>
              <a:t>средств. Деятельность</a:t>
            </a:r>
            <a:r>
              <a:rPr lang="ru-RU" sz="2400" dirty="0" smtClean="0">
                <a:latin typeface="+mj-lt"/>
              </a:rPr>
              <a:t>, направленная на привлечение ресурсов на некоммерческие проекты.</a:t>
            </a:r>
          </a:p>
          <a:p>
            <a:pPr algn="just"/>
            <a:endParaRPr lang="ru-RU" sz="2400" dirty="0">
              <a:latin typeface="+mj-lt"/>
            </a:endParaRPr>
          </a:p>
          <a:p>
            <a:pPr algn="just"/>
            <a:r>
              <a:rPr lang="ru-RU" sz="2400" b="1" dirty="0" smtClean="0">
                <a:latin typeface="+mj-lt"/>
              </a:rPr>
              <a:t>Ресурсы </a:t>
            </a:r>
            <a:r>
              <a:rPr lang="ru-RU" sz="2400" dirty="0" smtClean="0">
                <a:latin typeface="+mj-lt"/>
              </a:rPr>
              <a:t>– денежные средства, товары, услуги, помещение, контакты, информация и т.п.</a:t>
            </a:r>
          </a:p>
          <a:p>
            <a:pPr algn="just"/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13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Терминология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196752"/>
            <a:ext cx="64807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 smtClean="0">
                <a:latin typeface="+mj-lt"/>
              </a:rPr>
              <a:t>Фандрайзер</a:t>
            </a:r>
            <a:r>
              <a:rPr lang="ru-RU" b="1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– человек, отвечающий за привлечение ресурсов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Жертвователь –</a:t>
            </a:r>
            <a:r>
              <a:rPr lang="ru-RU" dirty="0" smtClean="0">
                <a:latin typeface="+mj-lt"/>
              </a:rPr>
              <a:t> благотворитель, физическое или юридическое лицо, передающее средства безвозмездно и бескорыстно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Партнер</a:t>
            </a:r>
            <a:r>
              <a:rPr lang="ru-RU" dirty="0" smtClean="0">
                <a:latin typeface="+mj-lt"/>
              </a:rPr>
              <a:t> -  организация,  взаимодействие с которой направлено на совместное решение какой-либо социальной проблемы при взаимной активности обеих сторон. Как правило, предполагает долгосрочное сотрудничество</a:t>
            </a: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Спонсор </a:t>
            </a:r>
            <a:r>
              <a:rPr lang="ru-RU" dirty="0" smtClean="0">
                <a:latin typeface="+mj-lt"/>
              </a:rPr>
              <a:t>- физическое или юридическое лицо, которое обеспечивает поддержку, подобную благотворителю, но не бескорыстную.  Как правило, в обмен на рекламу.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НКО</a:t>
            </a:r>
            <a:r>
              <a:rPr lang="ru-RU" dirty="0" smtClean="0">
                <a:latin typeface="+mj-lt"/>
              </a:rPr>
              <a:t> – некоммерческая организация</a:t>
            </a: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r>
              <a:rPr lang="ru-RU" b="1" dirty="0" smtClean="0">
                <a:latin typeface="+mj-lt"/>
              </a:rPr>
              <a:t>ННО</a:t>
            </a:r>
            <a:r>
              <a:rPr lang="ru-RU" dirty="0" smtClean="0">
                <a:latin typeface="+mj-lt"/>
              </a:rPr>
              <a:t> – некоммерческая неправительственная организация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401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Терминология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1672" y="1196752"/>
            <a:ext cx="5948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b="1" dirty="0" err="1" smtClean="0">
                <a:latin typeface="+mj-lt"/>
              </a:rPr>
              <a:t>Краудфандинг</a:t>
            </a:r>
            <a:r>
              <a:rPr lang="ru-RU" dirty="0" smtClean="0">
                <a:latin typeface="+mj-lt"/>
              </a:rPr>
              <a:t> (англ. </a:t>
            </a:r>
            <a:r>
              <a:rPr lang="en-US" dirty="0" smtClean="0">
                <a:latin typeface="+mj-lt"/>
              </a:rPr>
              <a:t>Crowd – </a:t>
            </a:r>
            <a:r>
              <a:rPr lang="ru-RU" dirty="0" smtClean="0">
                <a:latin typeface="+mj-lt"/>
              </a:rPr>
              <a:t>толпа, </a:t>
            </a:r>
            <a:r>
              <a:rPr lang="en-US" dirty="0" smtClean="0">
                <a:latin typeface="+mj-lt"/>
              </a:rPr>
              <a:t>funding </a:t>
            </a:r>
            <a:r>
              <a:rPr lang="ru-RU" dirty="0" smtClean="0">
                <a:latin typeface="+mj-lt"/>
              </a:rPr>
              <a:t>– финансирование) – народное финансирование, «с миру по нитке». </a:t>
            </a:r>
            <a:r>
              <a:rPr lang="ru-RU" dirty="0" err="1" smtClean="0">
                <a:latin typeface="+mj-lt"/>
              </a:rPr>
              <a:t>М.б</a:t>
            </a:r>
            <a:r>
              <a:rPr lang="ru-RU" dirty="0" smtClean="0">
                <a:latin typeface="+mj-lt"/>
              </a:rPr>
              <a:t>. коммерческим и некоммерческим</a:t>
            </a: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endParaRPr lang="ru-RU" dirty="0" smtClean="0">
              <a:latin typeface="+mj-lt"/>
            </a:endParaRPr>
          </a:p>
          <a:p>
            <a:pPr algn="just"/>
            <a:r>
              <a:rPr lang="ru-RU" b="1" dirty="0" err="1" smtClean="0">
                <a:latin typeface="+mj-lt"/>
              </a:rPr>
              <a:t>Краудсорсинг</a:t>
            </a:r>
            <a:r>
              <a:rPr lang="ru-RU" b="1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(англ. </a:t>
            </a:r>
            <a:r>
              <a:rPr lang="en-US" dirty="0" smtClean="0">
                <a:latin typeface="+mj-lt"/>
              </a:rPr>
              <a:t>Sourcing</a:t>
            </a:r>
            <a:r>
              <a:rPr lang="ru-RU" dirty="0" smtClean="0">
                <a:latin typeface="+mj-lt"/>
              </a:rPr>
              <a:t> – предоставление ресурсов) – передача производственных функций кругу лиц. Например, решение социальной задачи силами добровольцев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718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Источники поступления средств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171827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Внутренние:</a:t>
            </a:r>
            <a:endParaRPr lang="ru-RU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6272" y="171827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Внешние:</a:t>
            </a:r>
            <a:endParaRPr lang="ru-RU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2060847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Членские взносы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Доходы от предпринимательской деятельности*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Доходы от вкладов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Экономия и перераспределение ресурсов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и т.п.</a:t>
            </a:r>
            <a:endParaRPr lang="ru-RU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7125" y="5877272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+mj-lt"/>
              </a:rPr>
              <a:t>*НКО большинства правовых форм могут заниматься предпринимательской деятельностью при условии, что прибыль от нее используется для достижения уставных целей.</a:t>
            </a:r>
            <a:endParaRPr lang="ru-RU" sz="1200" i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2204864"/>
            <a:ext cx="36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Частные фонды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Государственная поддержка НКО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Бизнес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Граждане – привлечение частных пожертвований</a:t>
            </a:r>
            <a:endParaRPr lang="ru-RU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479715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+mj-lt"/>
              </a:rPr>
              <a:t>Фандрайзинг</a:t>
            </a:r>
            <a:r>
              <a:rPr lang="ru-RU" b="1" dirty="0" smtClean="0">
                <a:latin typeface="+mj-lt"/>
              </a:rPr>
              <a:t> – привлечение денежных и материальных средств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+mj-lt"/>
              </a:rPr>
              <a:t>из внешних источников</a:t>
            </a:r>
            <a:endParaRPr lang="ru-RU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716016" y="1580406"/>
            <a:ext cx="3672408" cy="25686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121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Цикл </a:t>
            </a:r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фандрайзинга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18123" y="1230057"/>
            <a:ext cx="30780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Оценка потребностей: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i="1" dirty="0" smtClean="0">
                <a:latin typeface="+mj-lt"/>
              </a:rPr>
              <a:t>На что?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i="1" dirty="0" smtClean="0">
                <a:latin typeface="+mj-lt"/>
              </a:rPr>
              <a:t>Сколько и каких ресурсов?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i="1" dirty="0" smtClean="0">
                <a:latin typeface="+mj-lt"/>
              </a:rPr>
              <a:t>Как просить или Почему это важно благотворителю?</a:t>
            </a:r>
            <a:endParaRPr lang="ru-RU" i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0112" y="2962861"/>
            <a:ext cx="2287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Выбор благотворителей</a:t>
            </a:r>
          </a:p>
          <a:p>
            <a:pPr algn="ctr"/>
            <a:r>
              <a:rPr lang="ru-RU" i="1" dirty="0" smtClean="0">
                <a:latin typeface="+mj-lt"/>
              </a:rPr>
              <a:t>Кто?</a:t>
            </a:r>
          </a:p>
          <a:p>
            <a:pPr algn="ctr"/>
            <a:r>
              <a:rPr lang="ru-RU" i="1" dirty="0" smtClean="0">
                <a:latin typeface="+mj-lt"/>
              </a:rPr>
              <a:t>Как обратиться?</a:t>
            </a:r>
            <a:endParaRPr lang="ru-RU" i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7784" y="4725144"/>
            <a:ext cx="3262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Обращение</a:t>
            </a:r>
          </a:p>
          <a:p>
            <a:pPr algn="ctr"/>
            <a:endParaRPr lang="ru-RU" b="1" dirty="0" smtClean="0">
              <a:latin typeface="+mj-lt"/>
            </a:endParaRPr>
          </a:p>
          <a:p>
            <a:pPr algn="ctr"/>
            <a:r>
              <a:rPr lang="ru-RU" b="1" dirty="0" smtClean="0">
                <a:latin typeface="+mj-lt"/>
              </a:rPr>
              <a:t>Отказ или пожертвование</a:t>
            </a:r>
          </a:p>
          <a:p>
            <a:pPr algn="ctr"/>
            <a:endParaRPr lang="ru-RU" b="1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9591" y="3167852"/>
            <a:ext cx="2088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Благодарность и отчет  (!), выводы</a:t>
            </a:r>
            <a:endParaRPr lang="ru-RU" b="1" dirty="0">
              <a:latin typeface="+mj-lt"/>
            </a:endParaRPr>
          </a:p>
        </p:txBody>
      </p:sp>
      <p:sp>
        <p:nvSpPr>
          <p:cNvPr id="31" name="Дуга 30"/>
          <p:cNvSpPr/>
          <p:nvPr/>
        </p:nvSpPr>
        <p:spPr>
          <a:xfrm rot="16200000">
            <a:off x="1835697" y="2060848"/>
            <a:ext cx="1800200" cy="1800200"/>
          </a:xfrm>
          <a:prstGeom prst="arc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2" name="Дуга 31"/>
          <p:cNvSpPr/>
          <p:nvPr/>
        </p:nvSpPr>
        <p:spPr>
          <a:xfrm>
            <a:off x="4932040" y="2060848"/>
            <a:ext cx="1800200" cy="1800200"/>
          </a:xfrm>
          <a:prstGeom prst="arc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3" name="Дуга 32"/>
          <p:cNvSpPr/>
          <p:nvPr/>
        </p:nvSpPr>
        <p:spPr>
          <a:xfrm rot="10800000">
            <a:off x="1835696" y="3284984"/>
            <a:ext cx="1800200" cy="1800200"/>
          </a:xfrm>
          <a:prstGeom prst="arc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4" name="Дуга 33"/>
          <p:cNvSpPr/>
          <p:nvPr/>
        </p:nvSpPr>
        <p:spPr>
          <a:xfrm rot="5400000">
            <a:off x="4932040" y="3284984"/>
            <a:ext cx="1800200" cy="1800200"/>
          </a:xfrm>
          <a:prstGeom prst="arc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4139952" y="5085184"/>
            <a:ext cx="288032" cy="2880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048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Правила </a:t>
            </a:r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фандрайзинга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2852936"/>
            <a:ext cx="7047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+mj-lt"/>
              </a:rPr>
              <a:t>1. НЕ ПОПРОСИШЬ – НЕ ДАДУТ</a:t>
            </a:r>
            <a:endParaRPr lang="ru-RU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989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-180528" y="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Правила </a:t>
            </a:r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фандрайзинга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48368" y="2377624"/>
            <a:ext cx="3271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2. ФАНДРАЙЗИНГ</a:t>
            </a:r>
            <a:endParaRPr lang="ru-RU" sz="32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378904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+mj-lt"/>
              </a:rPr>
              <a:t>Эффективность </a:t>
            </a:r>
            <a:r>
              <a:rPr lang="ru-RU" dirty="0" err="1" smtClean="0">
                <a:latin typeface="+mj-lt"/>
              </a:rPr>
              <a:t>фандрайзинга</a:t>
            </a:r>
            <a:r>
              <a:rPr lang="ru-RU" dirty="0" smtClean="0">
                <a:latin typeface="+mj-lt"/>
              </a:rPr>
              <a:t> измеряется только объемом привлеченных средств</a:t>
            </a:r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47423" y="2377623"/>
            <a:ext cx="2348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МАРКЕТИНГ</a:t>
            </a:r>
            <a:endParaRPr lang="ru-RU" sz="3200" b="1" dirty="0">
              <a:latin typeface="+mj-lt"/>
            </a:endParaRPr>
          </a:p>
        </p:txBody>
      </p:sp>
      <p:sp>
        <p:nvSpPr>
          <p:cNvPr id="2" name="Не равно 1"/>
          <p:cNvSpPr/>
          <p:nvPr/>
        </p:nvSpPr>
        <p:spPr>
          <a:xfrm>
            <a:off x="4383327" y="2400093"/>
            <a:ext cx="756084" cy="562306"/>
          </a:xfrm>
          <a:prstGeom prst="mathNot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7614" y="4941168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НО</a:t>
            </a:r>
            <a:r>
              <a:rPr lang="ru-RU" dirty="0" smtClean="0">
                <a:latin typeface="+mj-lt"/>
              </a:rPr>
              <a:t> законы маркетинга использовать можно и нужно!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7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180528" y="-315416"/>
            <a:ext cx="9039448" cy="1066130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Правила </a:t>
            </a:r>
            <a:r>
              <a:rPr kumimoji="0" lang="ru-RU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фандрайзинга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2051720" y="1988840"/>
            <a:ext cx="6050434" cy="3456384"/>
            <a:chOff x="2483768" y="1556792"/>
            <a:chExt cx="6050434" cy="3456384"/>
          </a:xfrm>
        </p:grpSpPr>
        <p:sp>
          <p:nvSpPr>
            <p:cNvPr id="8" name="Равнобедренный треугольник 7"/>
            <p:cNvSpPr/>
            <p:nvPr/>
          </p:nvSpPr>
          <p:spPr>
            <a:xfrm>
              <a:off x="2483768" y="1556792"/>
              <a:ext cx="3744416" cy="3456384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2915816" y="4221088"/>
              <a:ext cx="28803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3347864" y="3356992"/>
              <a:ext cx="19442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769752" y="2564904"/>
              <a:ext cx="115212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179704" y="4427820"/>
              <a:ext cx="3978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A</a:t>
              </a:r>
              <a:endParaRPr lang="ru-RU" sz="28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215374" y="3635732"/>
              <a:ext cx="2776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I</a:t>
              </a:r>
              <a:endParaRPr lang="ru-RU" sz="28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181480" y="2780928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D</a:t>
              </a:r>
              <a:endParaRPr lang="ru-RU" sz="28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91640" y="1988840"/>
              <a:ext cx="3978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A</a:t>
              </a:r>
              <a:endParaRPr lang="ru-RU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00192" y="4365104"/>
              <a:ext cx="22340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alibri" pitchFamily="34" charset="0"/>
                </a:rPr>
                <a:t>Attention - </a:t>
              </a:r>
              <a:r>
                <a:rPr lang="ru-RU" dirty="0" smtClean="0">
                  <a:latin typeface="Calibri" pitchFamily="34" charset="0"/>
                </a:rPr>
                <a:t>внимание</a:t>
              </a:r>
              <a:endParaRPr lang="ru-RU" dirty="0">
                <a:latin typeface="Calibri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68144" y="3573016"/>
              <a:ext cx="1871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alibri" pitchFamily="34" charset="0"/>
                </a:rPr>
                <a:t>Interest - </a:t>
              </a:r>
              <a:r>
                <a:rPr lang="ru-RU" dirty="0" smtClean="0">
                  <a:latin typeface="Calibri" pitchFamily="34" charset="0"/>
                </a:rPr>
                <a:t>интерес</a:t>
              </a:r>
              <a:endParaRPr lang="ru-RU" dirty="0">
                <a:latin typeface="Calibri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36096" y="2708920"/>
              <a:ext cx="1804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alibri" pitchFamily="34" charset="0"/>
                </a:rPr>
                <a:t>Desire - </a:t>
              </a:r>
              <a:r>
                <a:rPr lang="ru-RU" dirty="0" smtClean="0">
                  <a:latin typeface="Calibri" pitchFamily="34" charset="0"/>
                </a:rPr>
                <a:t>желание</a:t>
              </a:r>
              <a:endParaRPr lang="ru-RU" dirty="0">
                <a:latin typeface="Calibri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32040" y="1844824"/>
              <a:ext cx="1882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alibri" pitchFamily="34" charset="0"/>
                </a:rPr>
                <a:t>Action - </a:t>
              </a:r>
              <a:r>
                <a:rPr lang="ru-RU" dirty="0" smtClean="0">
                  <a:latin typeface="Calibri" pitchFamily="34" charset="0"/>
                </a:rPr>
                <a:t>действие</a:t>
              </a:r>
              <a:endParaRPr lang="ru-RU" dirty="0">
                <a:latin typeface="Calibri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259632" y="908720"/>
            <a:ext cx="5981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Этапы принятия решения, в т.ч. решения о пожертвовании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33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>
                <a:solidFill>
                  <a:srgbClr val="FF0000"/>
                </a:solidFill>
                <a:cs typeface="Arial" charset="0"/>
              </a:rPr>
              <a:t>Правила </a:t>
            </a:r>
            <a:r>
              <a:rPr lang="ru-RU" sz="3000" b="1" dirty="0" err="1">
                <a:solidFill>
                  <a:srgbClr val="FF0000"/>
                </a:solidFill>
                <a:cs typeface="Arial" charset="0"/>
              </a:rPr>
              <a:t>фандрайзинга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48064" y="2026583"/>
            <a:ext cx="38164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3. ДЕЛАЙТЕ ПРОЦЕСС ВНЕСЕНИЯ ПОЖЕРТВОВАНИЯ МАКСИМАЛЬНО УДОБНЫМ</a:t>
            </a:r>
            <a:endParaRPr lang="ru-RU" sz="3200" b="1" dirty="0">
              <a:latin typeface="+mj-lt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084159"/>
              </p:ext>
            </p:extLst>
          </p:nvPr>
        </p:nvGraphicFramePr>
        <p:xfrm>
          <a:off x="-396552" y="1052736"/>
          <a:ext cx="68407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571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Правила </a:t>
            </a:r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фандрайзинга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54145" y="1700808"/>
            <a:ext cx="77117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4. </a:t>
            </a:r>
            <a:r>
              <a:rPr lang="ru-RU" sz="3200" b="1" dirty="0" smtClean="0">
                <a:latin typeface="+mj-lt"/>
              </a:rPr>
              <a:t>ЧЕРЕДУЙТЕ ПРОСЬБЫ С «ПОДАРКАМИ»</a:t>
            </a:r>
            <a:endParaRPr lang="ru-RU" sz="3200" b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75656" y="2896896"/>
            <a:ext cx="6480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«Подарки» для благотворителя: </a:t>
            </a:r>
          </a:p>
          <a:p>
            <a:endParaRPr lang="ru-RU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письмо с благодарностью,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поздравления с Днем рождения, Днем Ангела, Пасхой, Рождеством и др. праздниками,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приглашение на мероприятия,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маленькие сувениры – магниты, блокноты, </a:t>
            </a:r>
            <a:r>
              <a:rPr lang="ru-RU" dirty="0" err="1" smtClean="0">
                <a:latin typeface="+mj-lt"/>
              </a:rPr>
              <a:t>календарики</a:t>
            </a:r>
            <a:r>
              <a:rPr lang="ru-RU" dirty="0" smtClean="0">
                <a:latin typeface="+mj-lt"/>
              </a:rPr>
              <a:t> и пр.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23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Правила </a:t>
            </a:r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фандрайзинга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65816" y="1738263"/>
            <a:ext cx="68884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5. ЕСЛИ ЧТО-ТО НЕ РАБОТАЕТ,</a:t>
            </a:r>
          </a:p>
          <a:p>
            <a:pPr algn="ctr"/>
            <a:r>
              <a:rPr lang="ru-RU" sz="3200" b="1" dirty="0" smtClean="0">
                <a:latin typeface="+mj-lt"/>
              </a:rPr>
              <a:t> ДЕЛАЙТЕ ЧТО УГОДНО КРОМЕ ЭТОГО</a:t>
            </a:r>
            <a:endParaRPr lang="ru-RU" sz="32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1640" y="4077652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Эффективность каждого </a:t>
            </a:r>
            <a:r>
              <a:rPr lang="ru-RU" dirty="0" err="1" smtClean="0"/>
              <a:t>фандрайзингового</a:t>
            </a:r>
            <a:r>
              <a:rPr lang="ru-RU" dirty="0" smtClean="0"/>
              <a:t> действия должна быть измерена, хотя бы грубо</a:t>
            </a:r>
            <a:endParaRPr lang="ru-RU" dirty="0"/>
          </a:p>
        </p:txBody>
      </p:sp>
      <p:sp>
        <p:nvSpPr>
          <p:cNvPr id="4" name="Двойная стрелка вверх/вниз 3"/>
          <p:cNvSpPr/>
          <p:nvPr/>
        </p:nvSpPr>
        <p:spPr>
          <a:xfrm>
            <a:off x="4256540" y="2962399"/>
            <a:ext cx="412300" cy="824100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28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Основные виды </a:t>
            </a:r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фандрайзинга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43608" y="2026583"/>
            <a:ext cx="72208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+mj-lt"/>
              </a:rPr>
              <a:t>Привлечение частных пожертвований</a:t>
            </a:r>
          </a:p>
          <a:p>
            <a:pPr>
              <a:buFont typeface="Wingdings" pitchFamily="2" charset="2"/>
              <a:buChar char="q"/>
            </a:pPr>
            <a:endParaRPr lang="ru-RU" sz="32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+mj-lt"/>
              </a:rPr>
              <a:t>Привлечение денег бизнеса</a:t>
            </a:r>
          </a:p>
          <a:p>
            <a:pPr>
              <a:buFont typeface="Wingdings" pitchFamily="2" charset="2"/>
              <a:buChar char="q"/>
            </a:pPr>
            <a:endParaRPr lang="ru-RU" sz="32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+mj-lt"/>
              </a:rPr>
              <a:t>Гранты, субсидии</a:t>
            </a:r>
            <a:endParaRPr lang="ru-R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028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marL="285750" indent="-285750" algn="ctr"/>
            <a:r>
              <a:rPr lang="ru-RU" sz="3200" b="1" dirty="0" smtClean="0">
                <a:solidFill>
                  <a:srgbClr val="FF0000"/>
                </a:solidFill>
              </a:rPr>
              <a:t>Привлечение </a:t>
            </a:r>
            <a:r>
              <a:rPr lang="ru-RU" sz="3200" b="1" dirty="0">
                <a:solidFill>
                  <a:srgbClr val="FF0000"/>
                </a:solidFill>
              </a:rPr>
              <a:t>частных пожертвований</a:t>
            </a: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2493" y="1196752"/>
            <a:ext cx="3431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Ящики для пожертвований</a:t>
            </a:r>
            <a:endParaRPr lang="ru-RU" sz="20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7947" y="5189130"/>
            <a:ext cx="5986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Завещательные дарения</a:t>
            </a:r>
            <a:endParaRPr lang="ru-RU"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6578" y="4149080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Индивидуальный </a:t>
            </a:r>
            <a:r>
              <a:rPr lang="ru-RU" sz="2000" dirty="0" err="1" smtClean="0">
                <a:latin typeface="+mj-lt"/>
              </a:rPr>
              <a:t>фандрайзинг</a:t>
            </a:r>
            <a:r>
              <a:rPr lang="ru-RU" sz="2000" dirty="0" smtClean="0">
                <a:latin typeface="+mj-lt"/>
              </a:rPr>
              <a:t> – пожертвование вместо подарка на День рождения, фонды памяти</a:t>
            </a:r>
            <a:endParaRPr lang="ru-RU" sz="20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44290" y="1772816"/>
            <a:ext cx="5048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Благотворительные мероприятия и акции</a:t>
            </a:r>
            <a:endParaRPr lang="ru-RU" sz="20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07457" y="2348880"/>
            <a:ext cx="3921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Адресные (почтовые) рассылки</a:t>
            </a:r>
            <a:endParaRPr lang="ru-RU" sz="20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31640" y="2996952"/>
            <a:ext cx="5986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Совместные акции с </a:t>
            </a:r>
            <a:r>
              <a:rPr lang="ru-RU" sz="2000" dirty="0" err="1" smtClean="0">
                <a:latin typeface="+mj-lt"/>
              </a:rPr>
              <a:t>бизнес-компаниями</a:t>
            </a:r>
            <a:r>
              <a:rPr lang="ru-RU" sz="2000" dirty="0" smtClean="0">
                <a:latin typeface="+mj-lt"/>
              </a:rPr>
              <a:t>, вовлекающие сотрудников: процент с продаж, процент с зарплаты и т.п.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97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476672"/>
            <a:ext cx="5085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+mj-lt"/>
              </a:rPr>
              <a:t>Ящики для пожертвований</a:t>
            </a:r>
            <a:endParaRPr lang="ru-RU" sz="3200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660158"/>
            <a:ext cx="37084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Плюсы:</a:t>
            </a:r>
          </a:p>
          <a:p>
            <a:endParaRPr lang="ru-RU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Работают сами по себе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Многофункциональны (можно использовать на акциях, для сбора анкет, проведения лотерей и т.п.)</a:t>
            </a:r>
            <a:endParaRPr lang="ru-RU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1660158"/>
            <a:ext cx="39604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Минусы:</a:t>
            </a:r>
          </a:p>
          <a:p>
            <a:endParaRPr lang="ru-RU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Процедура установки на «чужой» территории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Необходимость соблюдения порядка выемки и учета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Суммы пожертвований в одном ящике невелики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Очень сложно собрать базу данных жертвователей</a:t>
            </a:r>
          </a:p>
          <a:p>
            <a:endParaRPr lang="ru-RU" dirty="0" smtClean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9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1628800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+mj-lt"/>
              </a:rPr>
              <a:t>Важно:</a:t>
            </a:r>
          </a:p>
          <a:p>
            <a:pPr algn="just"/>
            <a:endParaRPr lang="ru-RU" sz="2000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Устанавливать ящики не только у себя, но и в дружественных офисах, магазинах и пр. Чем больше ящиков, тем выше сумма сборов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2000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Использовать ящики для сбора базы данных жертвователей – например, положить анкету и попросить ее заполнить в обмен на </a:t>
            </a:r>
            <a:r>
              <a:rPr lang="ru-RU" sz="2000" dirty="0" err="1" smtClean="0">
                <a:latin typeface="+mj-lt"/>
              </a:rPr>
              <a:t>календарик</a:t>
            </a:r>
            <a:r>
              <a:rPr lang="ru-RU" sz="2000" dirty="0" smtClean="0">
                <a:latin typeface="+mj-lt"/>
              </a:rPr>
              <a:t>, магнит, рассылку и т.п.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2000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Размещать отчеты об использовании. На сайте, на страницах в </a:t>
            </a:r>
            <a:r>
              <a:rPr lang="ru-RU" sz="2000" dirty="0" err="1" smtClean="0">
                <a:latin typeface="+mj-lt"/>
              </a:rPr>
              <a:t>соцсетях</a:t>
            </a:r>
            <a:r>
              <a:rPr lang="ru-RU" sz="2000" dirty="0" smtClean="0">
                <a:latin typeface="+mj-lt"/>
              </a:rPr>
              <a:t> и т.д.</a:t>
            </a:r>
            <a:endParaRPr lang="ru-RU" sz="20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476672"/>
            <a:ext cx="5085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+mj-lt"/>
              </a:rPr>
              <a:t>Ящики для пожертвований</a:t>
            </a:r>
            <a:endParaRPr lang="ru-RU" sz="32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955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404664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700808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</a:rPr>
              <a:t>Плюсы:</a:t>
            </a:r>
            <a:endParaRPr lang="ru-RU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1700808"/>
            <a:ext cx="1074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</a:rPr>
              <a:t>Минусы:</a:t>
            </a:r>
            <a:endParaRPr lang="ru-RU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2114476"/>
            <a:ext cx="34563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Простор для творчества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Большие возможности заявить о себе, возможности для </a:t>
            </a:r>
            <a:r>
              <a:rPr lang="en-US" dirty="0" smtClean="0">
                <a:latin typeface="+mj-lt"/>
              </a:rPr>
              <a:t>PR</a:t>
            </a: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Возможность покрыть расходы на организацию за счет спонсорских средств</a:t>
            </a:r>
            <a:endParaRPr lang="ru-RU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2114476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Высокая ресурсоемкость (время, люди, деньги, техническая база, вкл. разработку сайтов и пр.)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Зависимость от внешних условий (погода, пробки и пр.)</a:t>
            </a:r>
            <a:endParaRPr lang="en-US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Риск уйти в </a:t>
            </a:r>
            <a:r>
              <a:rPr lang="en-US" dirty="0" smtClean="0">
                <a:latin typeface="+mj-lt"/>
              </a:rPr>
              <a:t>PR </a:t>
            </a:r>
            <a:r>
              <a:rPr lang="ru-RU" dirty="0" smtClean="0">
                <a:latin typeface="+mj-lt"/>
              </a:rPr>
              <a:t>вместо </a:t>
            </a:r>
            <a:r>
              <a:rPr lang="ru-RU" dirty="0" err="1" smtClean="0">
                <a:latin typeface="+mj-lt"/>
              </a:rPr>
              <a:t>фандрайзинга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13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6" t="10786" r="23703" b="28652"/>
          <a:stretch/>
        </p:blipFill>
        <p:spPr bwMode="auto">
          <a:xfrm>
            <a:off x="1836872" y="1006587"/>
            <a:ext cx="5472608" cy="386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6872" y="4956185"/>
            <a:ext cx="6265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Собрано более 3.2 млн. рублей</a:t>
            </a:r>
          </a:p>
          <a:p>
            <a:r>
              <a:rPr lang="ru-RU" dirty="0" smtClean="0">
                <a:latin typeface="+mj-lt"/>
              </a:rPr>
              <a:t>Вложено в организацию – около 800 </a:t>
            </a:r>
            <a:r>
              <a:rPr lang="ru-RU" dirty="0" err="1" smtClean="0">
                <a:latin typeface="+mj-lt"/>
              </a:rPr>
              <a:t>тыс</a:t>
            </a:r>
            <a:r>
              <a:rPr lang="ru-RU" dirty="0" smtClean="0">
                <a:latin typeface="+mj-lt"/>
              </a:rPr>
              <a:t> рублей</a:t>
            </a:r>
          </a:p>
          <a:p>
            <a:r>
              <a:rPr lang="ru-RU" dirty="0" smtClean="0">
                <a:latin typeface="+mj-lt"/>
              </a:rPr>
              <a:t>Участвовали в организации: около 300 добровольцев</a:t>
            </a:r>
          </a:p>
          <a:p>
            <a:r>
              <a:rPr lang="ru-RU" dirty="0" smtClean="0">
                <a:latin typeface="+mj-lt"/>
              </a:rPr>
              <a:t>Пришли на праздник: около 6 тыс. человек</a:t>
            </a:r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260648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9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539552" y="908720"/>
            <a:ext cx="58326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Акция в поддержку патронажной службы 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+mj-lt"/>
              </a:rPr>
              <a:t>«Защити беззащитного!»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Место и время: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Ашан-Химки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22 февраля.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Собрано средств: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65 тыс. руб. и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ок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 10 мешков гигиенических принадлежностей и сопутствующих товаров.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39552" y="2336106"/>
            <a:ext cx="54980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Акция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поддержку многодетных семей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+mj-lt"/>
              </a:rPr>
              <a:t>«Соберем детей в школу»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Место и время: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ТЦ Смоленский, 31 августа и 1 сентября.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Собрано средств: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160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тыс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руб. и 15 тележек с канцтоварами.</a:t>
            </a: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539552" y="3416226"/>
            <a:ext cx="25202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Акция в поддержку благотворительной программы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+mj-lt"/>
              </a:rPr>
              <a:t>«Сиделки».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Место и время: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Ашан-Химки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19 октября.</a:t>
            </a: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Собрано средств:</a:t>
            </a:r>
          </a:p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ок.65 тыс. руб. и 29 мешков необходимых товаров.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0" name="Рисунок 9" descr="акция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4169530"/>
            <a:ext cx="2664296" cy="1779750"/>
          </a:xfrm>
          <a:prstGeom prst="rect">
            <a:avLst/>
          </a:prstGeom>
        </p:spPr>
      </p:pic>
      <p:pic>
        <p:nvPicPr>
          <p:cNvPr id="11" name="Рисунок 10" descr="акция 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3880479"/>
            <a:ext cx="3097008" cy="2068801"/>
          </a:xfrm>
          <a:prstGeom prst="rect">
            <a:avLst/>
          </a:prstGeom>
        </p:spPr>
      </p:pic>
      <p:pic>
        <p:nvPicPr>
          <p:cNvPr id="12" name="Рисунок 11" descr="акция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516216" y="1052736"/>
            <a:ext cx="2448272" cy="226076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5616" y="260648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10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2" descr="Вырезка экрана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736" y="1052736"/>
            <a:ext cx="8784976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539552" y="3219941"/>
            <a:ext cx="410445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Продолжительность:  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около 1 месяца</a:t>
            </a:r>
          </a:p>
          <a:p>
            <a:pPr eaLnBrk="1" hangingPunct="1">
              <a:defRPr/>
            </a:pPr>
            <a:endParaRPr lang="ru-RU" b="1" dirty="0" smtClean="0">
              <a:solidFill>
                <a:schemeClr val="bg2">
                  <a:lumMod val="75000"/>
                </a:schemeClr>
              </a:solidFill>
              <a:latin typeface="+mj-lt"/>
            </a:endParaRPr>
          </a:p>
          <a:p>
            <a:pPr eaLnBrk="1" hangingPunct="1">
              <a:defRPr/>
            </a:pPr>
            <a:r>
              <a:rPr lang="ru-RU" b="1" dirty="0" smtClean="0">
                <a:solidFill>
                  <a:srgbClr val="E60000"/>
                </a:solidFill>
                <a:latin typeface="+mj-lt"/>
              </a:rPr>
              <a:t>Рождество </a:t>
            </a:r>
            <a:r>
              <a:rPr lang="en-US" b="1" dirty="0" smtClean="0">
                <a:solidFill>
                  <a:srgbClr val="E60000"/>
                </a:solidFill>
                <a:latin typeface="+mj-lt"/>
              </a:rPr>
              <a:t>201</a:t>
            </a:r>
            <a:r>
              <a:rPr lang="ru-RU" b="1" dirty="0">
                <a:solidFill>
                  <a:srgbClr val="E60000"/>
                </a:solidFill>
                <a:latin typeface="+mj-lt"/>
              </a:rPr>
              <a:t>4</a:t>
            </a:r>
            <a:r>
              <a:rPr lang="ru-RU" b="1" dirty="0" smtClean="0">
                <a:solidFill>
                  <a:srgbClr val="E60000"/>
                </a:solidFill>
                <a:latin typeface="+mj-lt"/>
              </a:rPr>
              <a:t> года:</a:t>
            </a:r>
          </a:p>
          <a:p>
            <a:pPr eaLnBrk="1" hangingPunct="1">
              <a:defRPr/>
            </a:pPr>
            <a:endParaRPr lang="ru-RU" b="1" dirty="0" smtClean="0">
              <a:solidFill>
                <a:srgbClr val="E60000"/>
              </a:solidFill>
              <a:latin typeface="+mj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Участвовало 27 городов России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Собран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44 431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подарок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ru-RU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9" name="Picture 9" descr="\\Ns-server\neskuchniysad\ФАНДРАЙЗИНГ и МАРКЕТИНГ\Программы для юр лиц\Презентация - акции\IMG_34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140968"/>
            <a:ext cx="377255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587573" y="260648"/>
            <a:ext cx="5864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акции - </a:t>
            </a:r>
            <a:r>
              <a:rPr lang="ru-RU" sz="2800" i="1" dirty="0" err="1" smtClean="0">
                <a:solidFill>
                  <a:srgbClr val="FF0000"/>
                </a:solidFill>
                <a:latin typeface="+mj-lt"/>
              </a:rPr>
              <a:t>онлайн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9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" descr="Вырезка экрана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24744"/>
            <a:ext cx="8028384" cy="136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\\Ns-server\neskuchniysad\ФАНДРАЙЗИНГ и МАРКЕТИНГ\Программы для юр лиц\Презентация - акции\pozdra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7720" y="2924944"/>
            <a:ext cx="430977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20440" y="3068960"/>
            <a:ext cx="446405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E60000"/>
                </a:solidFill>
              </a:rPr>
              <a:t>ПАСХА </a:t>
            </a:r>
            <a:r>
              <a:rPr lang="en-US" b="1" dirty="0" smtClean="0">
                <a:solidFill>
                  <a:srgbClr val="E60000"/>
                </a:solidFill>
              </a:rPr>
              <a:t>201</a:t>
            </a:r>
            <a:r>
              <a:rPr lang="ru-RU" b="1" dirty="0" smtClean="0">
                <a:solidFill>
                  <a:srgbClr val="E60000"/>
                </a:solidFill>
              </a:rPr>
              <a:t>4 года:</a:t>
            </a:r>
            <a:endParaRPr lang="ru-RU" b="1" dirty="0">
              <a:solidFill>
                <a:srgbClr val="E60000"/>
              </a:solidFill>
            </a:endParaRPr>
          </a:p>
          <a:p>
            <a:pPr>
              <a:defRPr/>
            </a:pPr>
            <a:r>
              <a:rPr lang="ru-RU" b="1" dirty="0" smtClean="0">
                <a:solidFill>
                  <a:srgbClr val="5F5F5F"/>
                </a:solidFill>
              </a:rPr>
              <a:t> </a:t>
            </a:r>
            <a:endParaRPr lang="ru-RU" b="1" dirty="0">
              <a:solidFill>
                <a:srgbClr val="5F5F5F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23 070 пасхальных подарков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1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761  719 рублей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стоимость подарка – около 60 руб.</a:t>
            </a:r>
          </a:p>
          <a:p>
            <a:pPr>
              <a:defRPr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7573" y="260648"/>
            <a:ext cx="5864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акции - </a:t>
            </a:r>
            <a:r>
              <a:rPr lang="ru-RU" sz="2800" i="1" dirty="0" err="1" smtClean="0">
                <a:solidFill>
                  <a:srgbClr val="FF0000"/>
                </a:solidFill>
                <a:latin typeface="+mj-lt"/>
              </a:rPr>
              <a:t>онлайн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076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4888" y="1268760"/>
            <a:ext cx="7511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Важно:</a:t>
            </a:r>
          </a:p>
          <a:p>
            <a:pPr algn="just"/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Собирайте не только деньги, но и вещи. Устраивайте акции по сбору одежды, продуктов, средств гигиены, даже мебели и медицинской техники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Собирайте на мероприятиях базу данных жертвователей. Используйте анкеты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Используйте приглашения на мероприятия как подарок благотворителям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Используйте мероприятия для </a:t>
            </a:r>
            <a:r>
              <a:rPr lang="en-US" dirty="0" smtClean="0">
                <a:latin typeface="+mj-lt"/>
              </a:rPr>
              <a:t>PR</a:t>
            </a:r>
            <a:r>
              <a:rPr lang="ru-RU" dirty="0" smtClean="0">
                <a:latin typeface="+mj-lt"/>
              </a:rPr>
              <a:t>а</a:t>
            </a:r>
            <a:r>
              <a:rPr lang="en-US" dirty="0" smtClean="0">
                <a:latin typeface="+mj-lt"/>
              </a:rPr>
              <a:t> – </a:t>
            </a:r>
            <a:r>
              <a:rPr lang="ru-RU" dirty="0" smtClean="0">
                <a:latin typeface="+mj-lt"/>
              </a:rPr>
              <a:t>приглашайте СМИ (например, местные газеты, кабельные каналы, представителей сайта района или города)</a:t>
            </a:r>
          </a:p>
          <a:p>
            <a:pPr algn="just"/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385500"/>
            <a:ext cx="6970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+mj-lt"/>
              </a:rPr>
              <a:t>Благотворительные мероприятия и акции</a:t>
            </a:r>
            <a:endParaRPr lang="ru-RU" sz="2800" i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90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1720" y="332656"/>
            <a:ext cx="5404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Адресные (почтовые) рассылки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23528" y="1063546"/>
            <a:ext cx="9039448" cy="106613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ctr"/>
            <a:endParaRPr lang="ru-RU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1990581"/>
            <a:ext cx="31683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Источник самых лояльных жертвователей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4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Хорошо рассчитываемая эффективность</a:t>
            </a:r>
            <a:endParaRPr lang="ru-RU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412776"/>
            <a:ext cx="1657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+mj-lt"/>
              </a:rPr>
              <a:t>Плюсы:</a:t>
            </a:r>
            <a:endParaRPr lang="ru-RU" sz="24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6454" y="2034714"/>
            <a:ext cx="40864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Дороговизна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4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Требует много времени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4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Часто работает со 2го или 3го раза</a:t>
            </a:r>
          </a:p>
          <a:p>
            <a:endParaRPr lang="ru-RU" sz="2400" dirty="0" smtClean="0">
              <a:latin typeface="+mj-lt"/>
            </a:endParaRPr>
          </a:p>
          <a:p>
            <a:endParaRPr lang="ru-RU" sz="2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56453" y="1412776"/>
            <a:ext cx="1884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+mj-lt"/>
              </a:rPr>
              <a:t>Минусы: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9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23528" y="1063546"/>
            <a:ext cx="9039448" cy="106613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ctr"/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74584" y="1412776"/>
            <a:ext cx="770485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+mj-lt"/>
              </a:rPr>
              <a:t>Важно:</a:t>
            </a:r>
          </a:p>
          <a:p>
            <a:pPr algn="just"/>
            <a:endParaRPr lang="ru-RU" sz="2000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Создавайте свою базу данных жертвователей. Собирайте контакты везде, где можете (легально </a:t>
            </a:r>
            <a:r>
              <a:rPr lang="ru-RU" sz="2000" dirty="0" smtClean="0">
                <a:latin typeface="+mj-lt"/>
                <a:sym typeface="Wingdings" pitchFamily="2" charset="2"/>
              </a:rPr>
              <a:t>).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2000" dirty="0" smtClean="0">
              <a:latin typeface="+mj-lt"/>
              <a:sym typeface="Wingdings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>
                <a:latin typeface="+mj-lt"/>
              </a:rPr>
              <a:t>В письмо нужно обязательно вкладывать готовую квитанцию или инфо о других удобных способах – смс, онлайн пожертвования, киви и пр</a:t>
            </a:r>
            <a:r>
              <a:rPr lang="ru-RU" sz="2000" dirty="0" smtClean="0">
                <a:latin typeface="+mj-lt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20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>
                <a:latin typeface="+mj-lt"/>
              </a:rPr>
              <a:t>Письмо должно быть в конверте. Иначе </a:t>
            </a:r>
            <a:r>
              <a:rPr lang="ru-RU" sz="2000" dirty="0" smtClean="0">
                <a:latin typeface="+mj-lt"/>
              </a:rPr>
              <a:t>будет </a:t>
            </a:r>
            <a:r>
              <a:rPr lang="ru-RU" sz="2000" dirty="0">
                <a:latin typeface="+mj-lt"/>
              </a:rPr>
              <a:t>тут же </a:t>
            </a:r>
            <a:r>
              <a:rPr lang="ru-RU" sz="2000" dirty="0" smtClean="0">
                <a:latin typeface="+mj-lt"/>
              </a:rPr>
              <a:t>выброшено</a:t>
            </a:r>
            <a:endParaRPr lang="ru-RU" sz="2000" dirty="0" smtClean="0">
              <a:latin typeface="+mj-lt"/>
              <a:sym typeface="Wingdings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ru-RU" sz="2000" dirty="0" smtClean="0">
              <a:latin typeface="+mj-lt"/>
              <a:sym typeface="Wingdings" pitchFamily="2" charset="2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 Помните, что холодные рассылки очень малоэффективны. Нередки случаи негативной реакции.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2000" dirty="0" smtClean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704" y="332656"/>
            <a:ext cx="5404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Адресные (почтовые) рассылки</a:t>
            </a:r>
            <a:endParaRPr lang="ru-RU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2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Общие принципы сбора частных пожертвований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1052736"/>
            <a:ext cx="72728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Просите о пожертвовании в тот момент, когда люди получают или отдают деньги (принцип </a:t>
            </a:r>
            <a:r>
              <a:rPr lang="ru-RU" dirty="0" err="1" smtClean="0">
                <a:latin typeface="+mj-lt"/>
              </a:rPr>
              <a:t>прикассовой</a:t>
            </a:r>
            <a:r>
              <a:rPr lang="ru-RU" dirty="0" smtClean="0">
                <a:latin typeface="+mj-lt"/>
              </a:rPr>
              <a:t> зоны)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Визуализируйте цель – разместите фотографию подопечного или квартиры, нуждающейся в ремонте. Пробудите в людях эмоции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Грамотно обрисовывайте проблематику - нечто конкретное, с понятной целью и сроками реализации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Сделайте так, чтобы человеку было удобно жертвовать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 smtClean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Обязательно отчитывайтесь перед благотворителями. Не только в виде таблиц, но и с помощью фото и видеоотчетов, сообщений в </a:t>
            </a:r>
            <a:r>
              <a:rPr lang="ru-RU" dirty="0" err="1" smtClean="0">
                <a:latin typeface="+mj-lt"/>
              </a:rPr>
              <a:t>соцсетях</a:t>
            </a:r>
            <a:r>
              <a:rPr lang="ru-RU" dirty="0" smtClean="0">
                <a:latin typeface="+mj-lt"/>
              </a:rPr>
              <a:t>, объявлений на досках и т.п.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Работайте над лояльностью жертвователей. Объясняйте, насколько важны регулярные пожертвования. Создавайте и поддерживайте сообщества «друзей милосердия»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8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556792"/>
            <a:ext cx="535435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+mj-lt"/>
              </a:rPr>
              <a:t> «Чистая» благотворительность</a:t>
            </a:r>
          </a:p>
          <a:p>
            <a:pPr>
              <a:buFont typeface="Wingdings" pitchFamily="2" charset="2"/>
              <a:buChar char="q"/>
            </a:pPr>
            <a:endParaRPr lang="ru-RU" sz="28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+mj-lt"/>
              </a:rPr>
              <a:t> Партнерство</a:t>
            </a:r>
          </a:p>
          <a:p>
            <a:pPr>
              <a:buFont typeface="Wingdings" pitchFamily="2" charset="2"/>
              <a:buChar char="q"/>
            </a:pPr>
            <a:endParaRPr lang="ru-RU" sz="28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+mj-lt"/>
              </a:rPr>
              <a:t> Спонсорство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124744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+mj-lt"/>
              </a:rPr>
              <a:t>Этапы работы с </a:t>
            </a:r>
            <a:r>
              <a:rPr lang="ru-RU" sz="2400" b="1" dirty="0" err="1" smtClean="0">
                <a:latin typeface="+mj-lt"/>
              </a:rPr>
              <a:t>бизнес-компаниями</a:t>
            </a:r>
            <a:r>
              <a:rPr lang="ru-RU" sz="2400" b="1" dirty="0" smtClean="0">
                <a:latin typeface="+mj-lt"/>
              </a:rPr>
              <a:t>:</a:t>
            </a:r>
          </a:p>
          <a:p>
            <a:pPr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+mj-lt"/>
              </a:rPr>
              <a:t> Поиск</a:t>
            </a:r>
          </a:p>
          <a:p>
            <a:pPr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+mj-lt"/>
              </a:rPr>
              <a:t> Переговоры</a:t>
            </a:r>
          </a:p>
          <a:p>
            <a:pPr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+mj-lt"/>
              </a:rPr>
              <a:t> Заключение договора/получение разового пожертвования</a:t>
            </a:r>
          </a:p>
          <a:p>
            <a:pPr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+mj-lt"/>
              </a:rPr>
              <a:t> Благодарность и отчет</a:t>
            </a:r>
          </a:p>
          <a:p>
            <a:pPr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+mj-lt"/>
              </a:rPr>
              <a:t> Поддержание отношений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124744"/>
            <a:ext cx="78488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000" b="1" dirty="0" smtClean="0">
                <a:latin typeface="+mj-lt"/>
              </a:rPr>
              <a:t> </a:t>
            </a:r>
            <a:r>
              <a:rPr lang="ru-RU" sz="2800" b="1" dirty="0" smtClean="0">
                <a:latin typeface="+mj-lt"/>
              </a:rPr>
              <a:t>Поиск</a:t>
            </a:r>
            <a:endParaRPr lang="ru-RU" sz="2000" b="1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/>
            <a:r>
              <a:rPr lang="ru-RU" sz="2000" b="1" dirty="0" smtClean="0">
                <a:latin typeface="+mj-lt"/>
              </a:rPr>
              <a:t>Шаги: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+mj-lt"/>
              </a:rPr>
              <a:t>Хорошо разберитесь в своем бюджете, поймите, что именно и в каком объеме нужно. Разделите чисто денежные потребности (например, </a:t>
            </a:r>
            <a:r>
              <a:rPr lang="ru-RU" sz="2000" dirty="0" err="1" smtClean="0">
                <a:latin typeface="+mj-lt"/>
              </a:rPr>
              <a:t>з</a:t>
            </a:r>
            <a:r>
              <a:rPr lang="ru-RU" sz="2000" dirty="0" smtClean="0">
                <a:latin typeface="+mj-lt"/>
              </a:rPr>
              <a:t>/</a:t>
            </a:r>
            <a:r>
              <a:rPr lang="ru-RU" sz="2000" dirty="0" err="1" smtClean="0">
                <a:latin typeface="+mj-lt"/>
              </a:rPr>
              <a:t>п</a:t>
            </a:r>
            <a:r>
              <a:rPr lang="ru-RU" sz="2000" dirty="0" smtClean="0">
                <a:latin typeface="+mj-lt"/>
              </a:rPr>
              <a:t>) и «</a:t>
            </a:r>
            <a:r>
              <a:rPr lang="ru-RU" sz="2000" dirty="0" err="1" smtClean="0">
                <a:latin typeface="+mj-lt"/>
              </a:rPr>
              <a:t>неденежные</a:t>
            </a:r>
            <a:r>
              <a:rPr lang="ru-RU" sz="2000" dirty="0" smtClean="0">
                <a:latin typeface="+mj-lt"/>
              </a:rPr>
              <a:t>» материальные потребности – товары, услуги и т.п.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+mj-lt"/>
              </a:rPr>
              <a:t> Разбейте бюджет на понятные блоки расходов, ограниченных по времени и сумме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+mj-lt"/>
              </a:rPr>
              <a:t>Составьте список потенциальных благотворителей. Включите производителей, поставщиков из соответствующих сфер: магазины детских товаров, аптеки, </a:t>
            </a:r>
            <a:r>
              <a:rPr lang="ru-RU" sz="2000" dirty="0" err="1" smtClean="0">
                <a:latin typeface="+mj-lt"/>
              </a:rPr>
              <a:t>логистические</a:t>
            </a:r>
            <a:r>
              <a:rPr lang="ru-RU" sz="2000" dirty="0" smtClean="0">
                <a:latin typeface="+mj-lt"/>
              </a:rPr>
              <a:t> компании и т.п.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+mj-lt"/>
              </a:rPr>
              <a:t>Поймите, что вы можете предложить в ответ: размещение логотипа/баннера, благодарственное письмо, материалы о сотрудничестве в СМИ и т.п.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764704"/>
            <a:ext cx="784887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800" b="1" dirty="0" smtClean="0">
                <a:latin typeface="+mj-lt"/>
              </a:rPr>
              <a:t> Переговоры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/>
            <a:r>
              <a:rPr lang="ru-RU" sz="2000" b="1" dirty="0" smtClean="0">
                <a:latin typeface="+mj-lt"/>
              </a:rPr>
              <a:t>Шаги:</a:t>
            </a:r>
          </a:p>
          <a:p>
            <a:pPr marL="457200" indent="-457200" algn="just">
              <a:buFont typeface="Courier New" pitchFamily="49" charset="0"/>
              <a:buChar char="o"/>
            </a:pPr>
            <a:r>
              <a:rPr lang="ru-RU" sz="2000" dirty="0" smtClean="0">
                <a:latin typeface="+mj-lt"/>
              </a:rPr>
              <a:t>Письмо (почтой  либо </a:t>
            </a:r>
            <a:r>
              <a:rPr lang="en-US" sz="2000" dirty="0" smtClean="0">
                <a:latin typeface="+mj-lt"/>
              </a:rPr>
              <a:t>e-mail)</a:t>
            </a:r>
            <a:r>
              <a:rPr lang="ru-RU" sz="2000" dirty="0" smtClean="0">
                <a:latin typeface="+mj-lt"/>
              </a:rPr>
              <a:t> + звонок</a:t>
            </a:r>
            <a:endParaRPr lang="en-US" sz="2000" dirty="0" smtClean="0">
              <a:latin typeface="+mj-lt"/>
            </a:endParaRPr>
          </a:p>
          <a:p>
            <a:pPr marL="457200" indent="-457200" algn="just">
              <a:buFont typeface="Courier New" pitchFamily="49" charset="0"/>
              <a:buChar char="o"/>
            </a:pPr>
            <a:r>
              <a:rPr lang="ru-RU" sz="2000" dirty="0" smtClean="0">
                <a:latin typeface="+mj-lt"/>
              </a:rPr>
              <a:t>Личная встреча + презентация</a:t>
            </a:r>
          </a:p>
          <a:p>
            <a:pPr marL="457200" indent="-457200" algn="just">
              <a:buFont typeface="Courier New" pitchFamily="49" charset="0"/>
              <a:buChar char="o"/>
            </a:pPr>
            <a:r>
              <a:rPr lang="ru-RU" sz="2000" dirty="0" smtClean="0">
                <a:latin typeface="+mj-lt"/>
              </a:rPr>
              <a:t>Представление на благотворительном или </a:t>
            </a:r>
            <a:r>
              <a:rPr lang="ru-RU" sz="2000" dirty="0" err="1" smtClean="0">
                <a:latin typeface="+mj-lt"/>
              </a:rPr>
              <a:t>бизнес-мероприятии</a:t>
            </a:r>
            <a:endParaRPr lang="ru-RU" sz="2000" dirty="0" smtClean="0">
              <a:latin typeface="+mj-lt"/>
            </a:endParaRPr>
          </a:p>
          <a:p>
            <a:pPr marL="457200" indent="-457200" algn="just">
              <a:buFont typeface="Courier New" pitchFamily="49" charset="0"/>
              <a:buChar char="o"/>
            </a:pPr>
            <a:r>
              <a:rPr lang="ru-RU" sz="2000" dirty="0" smtClean="0">
                <a:latin typeface="+mj-lt"/>
              </a:rPr>
              <a:t>Привлечение известных людей либо людей с широким кругом знакомств</a:t>
            </a:r>
          </a:p>
          <a:p>
            <a:pPr marL="457200" indent="-457200" algn="just">
              <a:buAutoNum type="arabicPeriod"/>
            </a:pPr>
            <a:endParaRPr lang="ru-RU" sz="2000" dirty="0" smtClean="0">
              <a:latin typeface="+mj-lt"/>
            </a:endParaRPr>
          </a:p>
          <a:p>
            <a:pPr marL="457200" indent="-457200" algn="just"/>
            <a:r>
              <a:rPr lang="ru-RU" sz="2000" b="1" dirty="0" smtClean="0">
                <a:latin typeface="+mj-lt"/>
              </a:rPr>
              <a:t>Важно: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Понять интересы организации, в которую вы обратились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Не говорить все время, не «давить на жалость», не «перегибать палку» с описанием «ужасов»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Дать возможность высказаться другой стороне, услышать возможные сомнения и возражения, спокойно и грамотно ответить на них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2000" dirty="0" smtClean="0">
                <a:latin typeface="+mj-lt"/>
              </a:rPr>
              <a:t>Вне зависимости от результата – поблагодарить за время и внимание</a:t>
            </a:r>
          </a:p>
          <a:p>
            <a:pPr marL="457200" indent="-457200" algn="just"/>
            <a:endParaRPr lang="ru-RU" sz="2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980728"/>
            <a:ext cx="74888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400" b="1" dirty="0" smtClean="0">
                <a:latin typeface="+mj-lt"/>
              </a:rPr>
              <a:t> Заключение договора/получение разового пожертвования</a:t>
            </a:r>
          </a:p>
          <a:p>
            <a:pPr algn="just"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  <a:p>
            <a:pPr algn="just"/>
            <a:r>
              <a:rPr lang="ru-RU" sz="2400" dirty="0" smtClean="0">
                <a:latin typeface="+mj-lt"/>
              </a:rPr>
              <a:t>С помощью юриста </a:t>
            </a:r>
            <a:r>
              <a:rPr lang="ru-RU" sz="2400" b="1" dirty="0" smtClean="0">
                <a:latin typeface="+mj-lt"/>
              </a:rPr>
              <a:t>заранее</a:t>
            </a:r>
            <a:r>
              <a:rPr lang="ru-RU" sz="2400" dirty="0" smtClean="0">
                <a:latin typeface="+mj-lt"/>
              </a:rPr>
              <a:t> составьте базовые документы:</a:t>
            </a:r>
          </a:p>
          <a:p>
            <a:pPr algn="just"/>
            <a:endParaRPr lang="ru-RU" sz="2400" dirty="0" smtClean="0">
              <a:latin typeface="+mj-lt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 Договор денежного пожертвования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 Договор на установку ящика для пожертвования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 Договор об оказании безвозмездных услуг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 Форму письма с просьбой сделать пожертвование на фирменном бланке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 Бланк с вашими реквизитами в электронном и печатном виде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124744"/>
            <a:ext cx="74888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+mj-lt"/>
              </a:rPr>
              <a:t>Этапы работы с </a:t>
            </a:r>
            <a:r>
              <a:rPr lang="ru-RU" sz="2400" b="1" dirty="0" err="1" smtClean="0">
                <a:latin typeface="+mj-lt"/>
              </a:rPr>
              <a:t>бизнес-компаниями</a:t>
            </a:r>
            <a:r>
              <a:rPr lang="ru-RU" sz="2400" b="1" dirty="0" smtClean="0">
                <a:latin typeface="+mj-lt"/>
              </a:rPr>
              <a:t>:</a:t>
            </a:r>
          </a:p>
          <a:p>
            <a:pPr algn="just"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Благодарность и отчет</a:t>
            </a:r>
          </a:p>
          <a:p>
            <a:pPr algn="just">
              <a:buFont typeface="Wingdings" pitchFamily="2" charset="2"/>
              <a:buChar char="q"/>
            </a:pPr>
            <a:endParaRPr lang="ru-RU" sz="2400" b="1" dirty="0" smtClean="0">
              <a:latin typeface="+mj-lt"/>
            </a:endParaRPr>
          </a:p>
          <a:p>
            <a:pPr algn="just"/>
            <a:r>
              <a:rPr lang="ru-RU" sz="2400" b="1" dirty="0" smtClean="0">
                <a:latin typeface="+mj-lt"/>
              </a:rPr>
              <a:t>Обязательно включают в себя: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Благодарственное письмо на фирменном бланке с подписью руководителя организации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Финансовый отчет, включающий копии оплаченных счетов, чеков и других «первичных» документов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Живой, эмоциональный отчет - фото и видео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Выполнение взятых на себя обязательств – размещение баннера, логотипа, приглашение на мероприятие, годовой отчет и т.п.</a:t>
            </a:r>
          </a:p>
          <a:p>
            <a:pPr algn="just">
              <a:buFont typeface="Wingdings" pitchFamily="2" charset="2"/>
              <a:buChar char="q"/>
            </a:pPr>
            <a:endParaRPr lang="ru-RU" sz="2400" b="1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endParaRPr lang="ru-RU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124744"/>
            <a:ext cx="74888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+mj-lt"/>
              </a:rPr>
              <a:t>Этапы работы с </a:t>
            </a:r>
            <a:r>
              <a:rPr lang="ru-RU" sz="2200" b="1" dirty="0" err="1" smtClean="0">
                <a:latin typeface="+mj-lt"/>
              </a:rPr>
              <a:t>бизнес-компаниями</a:t>
            </a:r>
            <a:r>
              <a:rPr lang="ru-RU" sz="2200" b="1" dirty="0" smtClean="0">
                <a:latin typeface="+mj-lt"/>
              </a:rPr>
              <a:t>:</a:t>
            </a:r>
          </a:p>
          <a:p>
            <a:pPr>
              <a:buFont typeface="Wingdings" pitchFamily="2" charset="2"/>
              <a:buChar char="q"/>
            </a:pPr>
            <a:endParaRPr lang="ru-RU" sz="22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200" dirty="0" smtClean="0">
                <a:latin typeface="+mj-lt"/>
              </a:rPr>
              <a:t> </a:t>
            </a:r>
            <a:r>
              <a:rPr lang="ru-RU" sz="2200" b="1" dirty="0" smtClean="0">
                <a:latin typeface="+mj-lt"/>
              </a:rPr>
              <a:t>Поддержание отношений</a:t>
            </a:r>
          </a:p>
          <a:p>
            <a:pPr>
              <a:buFont typeface="Wingdings" pitchFamily="2" charset="2"/>
              <a:buChar char="q"/>
            </a:pPr>
            <a:endParaRPr lang="ru-RU" sz="2200" b="1" dirty="0" smtClean="0">
              <a:latin typeface="+mj-lt"/>
            </a:endParaRPr>
          </a:p>
          <a:p>
            <a:r>
              <a:rPr lang="ru-RU" sz="2200" b="1" dirty="0" smtClean="0">
                <a:latin typeface="+mj-lt"/>
              </a:rPr>
              <a:t>Включает в себя: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+mj-lt"/>
              </a:rPr>
              <a:t>Благодарность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+mj-lt"/>
              </a:rPr>
              <a:t>Своевременную, качественную отчетность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+mj-lt"/>
              </a:rPr>
              <a:t>Поздравления с праздниками и важными личными событиями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+mj-lt"/>
              </a:rPr>
              <a:t>Рассылки с новостями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+mj-lt"/>
              </a:rPr>
              <a:t>Приглашения на мероприятия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+mj-lt"/>
              </a:rPr>
              <a:t>Обращение с просьбами в рамках оговоренных/негласных временных и денежных ограничений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+mj-lt"/>
              </a:rPr>
              <a:t>Искренний, человеческий интерес </a:t>
            </a:r>
            <a:r>
              <a:rPr lang="ru-RU" sz="2200" dirty="0" smtClean="0">
                <a:latin typeface="+mj-lt"/>
                <a:sym typeface="Wingdings" pitchFamily="2" charset="2"/>
              </a:rPr>
              <a:t></a:t>
            </a:r>
            <a:endParaRPr lang="ru-RU" sz="22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Привлечение денег бизнеса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980728"/>
            <a:ext cx="74888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latin typeface="+mj-lt"/>
              </a:rPr>
              <a:t>Важно:</a:t>
            </a:r>
          </a:p>
          <a:p>
            <a:pPr algn="just"/>
            <a:endParaRPr lang="ru-RU" sz="2200" b="1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200" dirty="0" smtClean="0">
                <a:latin typeface="+mj-lt"/>
              </a:rPr>
              <a:t>Наличие внутри </a:t>
            </a:r>
            <a:r>
              <a:rPr lang="ru-RU" sz="2200" dirty="0" err="1" smtClean="0">
                <a:latin typeface="+mj-lt"/>
              </a:rPr>
              <a:t>бизнес-структуры</a:t>
            </a:r>
            <a:r>
              <a:rPr lang="ru-RU" sz="2200" dirty="0" smtClean="0">
                <a:latin typeface="+mj-lt"/>
              </a:rPr>
              <a:t> </a:t>
            </a:r>
            <a:r>
              <a:rPr lang="ru-RU" sz="2200" b="1" dirty="0" smtClean="0">
                <a:latin typeface="+mj-lt"/>
              </a:rPr>
              <a:t>энтузиаста </a:t>
            </a:r>
            <a:r>
              <a:rPr lang="ru-RU" sz="2200" dirty="0" smtClean="0">
                <a:latin typeface="+mj-lt"/>
              </a:rPr>
              <a:t>– человека, готового продвигать идеи благотворительности,</a:t>
            </a:r>
            <a:r>
              <a:rPr lang="ru-RU" sz="2200" b="1" dirty="0" smtClean="0">
                <a:latin typeface="+mj-lt"/>
              </a:rPr>
              <a:t> </a:t>
            </a:r>
            <a:r>
              <a:rPr lang="ru-RU" sz="2200" dirty="0" smtClean="0">
                <a:latin typeface="+mj-lt"/>
              </a:rPr>
              <a:t>предпринимать усилия по преодолению возможных препятствий и способного оказать влияние на принятие решений</a:t>
            </a:r>
          </a:p>
          <a:p>
            <a:pPr algn="just">
              <a:buFont typeface="Wingdings" pitchFamily="2" charset="2"/>
              <a:buChar char="q"/>
            </a:pPr>
            <a:endParaRPr lang="ru-RU" sz="22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200" dirty="0" smtClean="0">
                <a:latin typeface="+mj-lt"/>
              </a:rPr>
              <a:t>Понимание специфики крупного и малого бизнеса. Ограничений международных компаний (как правило, не работают с религиозными организациями)</a:t>
            </a:r>
          </a:p>
          <a:p>
            <a:pPr algn="just">
              <a:buFont typeface="Wingdings" pitchFamily="2" charset="2"/>
              <a:buChar char="q"/>
            </a:pPr>
            <a:endParaRPr lang="ru-RU" sz="22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200" dirty="0" smtClean="0">
                <a:latin typeface="+mj-lt"/>
              </a:rPr>
              <a:t>Начинайте взаимодействие заранее! Внутри солидных компании всегда требуется соблюдение ряда процедур</a:t>
            </a: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Частные фонды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1340768"/>
            <a:ext cx="77768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Важно:</a:t>
            </a:r>
          </a:p>
          <a:p>
            <a:endParaRPr lang="ru-RU" sz="20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Соответствие проекта одному из приоритетных направлений деятельности фонда</a:t>
            </a:r>
          </a:p>
          <a:p>
            <a:pPr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000" dirty="0" err="1" smtClean="0">
                <a:latin typeface="+mj-lt"/>
              </a:rPr>
              <a:t>Креативность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000" dirty="0" err="1" smtClean="0">
                <a:latin typeface="+mj-lt"/>
              </a:rPr>
              <a:t>инновационность</a:t>
            </a:r>
            <a:r>
              <a:rPr lang="ru-RU" sz="2000" dirty="0" smtClean="0">
                <a:latin typeface="+mj-lt"/>
              </a:rPr>
              <a:t> проекта, возможность его дальнейшего расширения и тиражирования</a:t>
            </a:r>
          </a:p>
          <a:p>
            <a:pPr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Наличие возможностей для </a:t>
            </a:r>
            <a:r>
              <a:rPr lang="ru-RU" sz="2000" dirty="0" err="1" smtClean="0">
                <a:latin typeface="+mj-lt"/>
              </a:rPr>
              <a:t>со-финансирования</a:t>
            </a:r>
            <a:r>
              <a:rPr lang="ru-RU" sz="2000" dirty="0" smtClean="0">
                <a:latin typeface="+mj-lt"/>
              </a:rPr>
              <a:t> проекта</a:t>
            </a:r>
          </a:p>
          <a:p>
            <a:pPr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Наличие рекомендаций – писем поддержки, публикаций в прессе и т.п.</a:t>
            </a:r>
          </a:p>
          <a:p>
            <a:pPr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Своевременная отчетность в соответствии с требованиями </a:t>
            </a:r>
            <a:r>
              <a:rPr lang="ru-RU" sz="2000" dirty="0" err="1" smtClean="0">
                <a:latin typeface="+mj-lt"/>
              </a:rPr>
              <a:t>грантодателя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Государственная поддержка НКО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1299532"/>
            <a:ext cx="74168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+mj-lt"/>
              </a:rPr>
              <a:t>Формы поддержки:</a:t>
            </a:r>
          </a:p>
          <a:p>
            <a:pPr algn="just"/>
            <a:endParaRPr lang="ru-RU" sz="2000" b="1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Финансовая – субсидии, гранты. Поддержка проведения массовых мероприятий при своевременном включении в план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Информационная – бесплатное размещение социальной рекламы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Имущественная – предоставление льгот на аренду помещений 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Образовательная – бесплатные обучающие семинары для НКО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Ресурсная – </a:t>
            </a:r>
            <a:r>
              <a:rPr lang="en-US" sz="2000" dirty="0" smtClean="0">
                <a:latin typeface="+mj-lt"/>
              </a:rPr>
              <a:t>sms7715.ru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Государственная поддержка НКО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836712"/>
            <a:ext cx="741682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+mj-lt"/>
              </a:rPr>
              <a:t>При участии в конкурсе на гранты и субсидии важно:</a:t>
            </a:r>
          </a:p>
          <a:p>
            <a:pPr algn="just"/>
            <a:endParaRPr lang="ru-RU" sz="2000" b="1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Соответствие проекта хотя бы одному из приоритетных направлений конкурса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Очевидная общественная польза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Большой охват </a:t>
            </a:r>
            <a:r>
              <a:rPr lang="ru-RU" sz="2000" dirty="0" err="1" smtClean="0">
                <a:latin typeface="+mj-lt"/>
              </a:rPr>
              <a:t>благополучателей</a:t>
            </a: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Экономическая обоснованность статей затрат в бюджете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Надежность НКО – большой опыт успешной реализации проектов в данной сфере</a:t>
            </a:r>
          </a:p>
          <a:p>
            <a:pPr algn="just">
              <a:buFont typeface="Wingdings" pitchFamily="2" charset="2"/>
              <a:buChar char="q"/>
            </a:pPr>
            <a:endParaRPr lang="ru-RU" sz="2000" dirty="0" smtClean="0"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000" dirty="0" smtClean="0">
                <a:latin typeface="+mj-lt"/>
              </a:rPr>
              <a:t> Результативность (качественная и количественная) и ограниченность по времени реализации (как правило, от одного до трех лет)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9039448" cy="1066130"/>
          </a:xfrm>
        </p:spPr>
        <p:txBody>
          <a:bodyPr bIns="91440" anchor="b" anchorCtr="0">
            <a:no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cs typeface="Arial" charset="0"/>
              </a:rPr>
              <a:t>И еще пару слов о </a:t>
            </a:r>
            <a:r>
              <a:rPr lang="ru-RU" sz="3000" b="1" dirty="0" err="1" smtClean="0">
                <a:solidFill>
                  <a:srgbClr val="FF0000"/>
                </a:solidFill>
                <a:cs typeface="Arial" charset="0"/>
              </a:rPr>
              <a:t>фандрайзинге</a:t>
            </a:r>
            <a:endParaRPr lang="ru-RU" sz="30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987675" y="3981450"/>
            <a:ext cx="6156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ru-RU" sz="1600">
                <a:solidFill>
                  <a:srgbClr val="262626"/>
                </a:solidFill>
                <a:latin typeface="Verdana" pitchFamily="34" charset="0"/>
                <a:ea typeface="Times New Roman" pitchFamily="18" charset="0"/>
                <a:cs typeface="Calibri" pitchFamily="34" charset="0"/>
              </a:rPr>
            </a:br>
            <a:endParaRPr lang="ru-RU" sz="1000">
              <a:solidFill>
                <a:srgbClr val="262626"/>
              </a:solidFill>
              <a:latin typeface="Verdana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251520" y="6477000"/>
            <a:ext cx="6913562" cy="287338"/>
          </a:xfrm>
          <a:prstGeom prst="rect">
            <a:avLst/>
          </a:prstGeom>
          <a:solidFill>
            <a:srgbClr val="F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5127" name="Picture 10" descr="Р—РЅР°Рє-miloserdie_logo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7" y="6446664"/>
            <a:ext cx="1849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9" y="1628800"/>
            <a:ext cx="7128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+mj-lt"/>
              </a:rPr>
              <a:t>Ваш сайт </a:t>
            </a:r>
            <a:r>
              <a:rPr lang="ru-RU" sz="2000" dirty="0" smtClean="0">
                <a:latin typeface="+mj-lt"/>
              </a:rPr>
              <a:t>– большая красная кнопка «Помочь» справа вверху</a:t>
            </a:r>
          </a:p>
          <a:p>
            <a:pPr algn="just"/>
            <a:endParaRPr lang="ru-RU" sz="2000" dirty="0" smtClean="0">
              <a:latin typeface="+mj-lt"/>
            </a:endParaRPr>
          </a:p>
          <a:p>
            <a:pPr algn="just"/>
            <a:r>
              <a:rPr lang="ru-RU" sz="2000" b="1" dirty="0" smtClean="0">
                <a:latin typeface="+mj-lt"/>
              </a:rPr>
              <a:t>Социальные сети </a:t>
            </a:r>
            <a:r>
              <a:rPr lang="ru-RU" sz="2000" dirty="0" smtClean="0">
                <a:latin typeface="+mj-lt"/>
              </a:rPr>
              <a:t>– отражение активности ваших проектов</a:t>
            </a:r>
          </a:p>
          <a:p>
            <a:pPr algn="just"/>
            <a:endParaRPr lang="ru-RU" sz="2000" dirty="0" smtClean="0">
              <a:latin typeface="+mj-lt"/>
            </a:endParaRPr>
          </a:p>
          <a:p>
            <a:pPr algn="just"/>
            <a:r>
              <a:rPr lang="ru-RU" sz="2000" b="1" dirty="0" smtClean="0">
                <a:latin typeface="+mj-lt"/>
              </a:rPr>
              <a:t>Новостные рассылки по электронной почте </a:t>
            </a:r>
            <a:r>
              <a:rPr lang="ru-RU" sz="2000" dirty="0" smtClean="0">
                <a:latin typeface="+mj-lt"/>
              </a:rPr>
              <a:t>– рассказывайте о себе, благодарите, приглашайте</a:t>
            </a:r>
          </a:p>
          <a:p>
            <a:pPr algn="just"/>
            <a:endParaRPr lang="ru-RU" sz="2000" dirty="0" smtClean="0">
              <a:latin typeface="+mj-lt"/>
            </a:endParaRPr>
          </a:p>
          <a:p>
            <a:pPr algn="just"/>
            <a:r>
              <a:rPr lang="ru-RU" sz="2000" b="1" dirty="0" smtClean="0">
                <a:latin typeface="+mj-lt"/>
              </a:rPr>
              <a:t>Добровольцы </a:t>
            </a:r>
            <a:r>
              <a:rPr lang="ru-RU" sz="2000" dirty="0" smtClean="0">
                <a:latin typeface="+mj-lt"/>
              </a:rPr>
              <a:t>– не только ваш трудовой ресурс, но и рупор проекта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7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6" descr="подложка - крест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7837" r="8741"/>
          <a:stretch/>
        </p:blipFill>
        <p:spPr bwMode="auto">
          <a:xfrm>
            <a:off x="225975" y="243840"/>
            <a:ext cx="1249681" cy="93510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1127756" y="1400433"/>
            <a:ext cx="7016216" cy="21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ru-RU" sz="2800" b="1" dirty="0" smtClean="0">
              <a:solidFill>
                <a:srgbClr val="9D9D9D"/>
              </a:solidFill>
              <a:latin typeface="+mj-lt"/>
              <a:ea typeface="+mj-ea"/>
              <a:cs typeface="Arial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ru-RU" sz="4800" b="1" dirty="0" smtClean="0">
                <a:solidFill>
                  <a:srgbClr val="9D9D9D"/>
                </a:solidFill>
                <a:latin typeface="+mj-lt"/>
                <a:ea typeface="+mj-ea"/>
                <a:cs typeface="Arial" charset="0"/>
              </a:rPr>
              <a:t>СПАСИБО </a:t>
            </a:r>
            <a:r>
              <a:rPr lang="ru-RU" sz="4800" b="1" dirty="0">
                <a:solidFill>
                  <a:srgbClr val="9D9D9D"/>
                </a:solidFill>
                <a:latin typeface="+mj-lt"/>
                <a:ea typeface="+mj-ea"/>
                <a:cs typeface="Arial" charset="0"/>
              </a:rPr>
              <a:t>ЗА ВНИМАНИЕ!</a:t>
            </a:r>
          </a:p>
          <a:p>
            <a:pPr algn="ctr" eaLnBrk="1" hangingPunct="1">
              <a:lnSpc>
                <a:spcPct val="150000"/>
              </a:lnSpc>
            </a:pP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558924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717032"/>
            <a:ext cx="2343912" cy="163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1600" y="5589240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+mj-lt"/>
              </a:rPr>
              <a:t>При подготовке презентации использованы материалы </a:t>
            </a:r>
          </a:p>
          <a:p>
            <a:pPr algn="ctr"/>
            <a:r>
              <a:rPr lang="ru-RU" sz="1600" i="1" dirty="0" smtClean="0">
                <a:latin typeface="+mj-lt"/>
              </a:rPr>
              <a:t> Центра Развития Некоммерческих Организаций, а также брошюра </a:t>
            </a:r>
            <a:r>
              <a:rPr lang="ru-RU" sz="1600" i="1" dirty="0" err="1" smtClean="0">
                <a:latin typeface="+mj-lt"/>
              </a:rPr>
              <a:t>Д.Даушева</a:t>
            </a:r>
            <a:r>
              <a:rPr lang="ru-RU" sz="1600" i="1" dirty="0" smtClean="0">
                <a:latin typeface="+mj-lt"/>
              </a:rPr>
              <a:t> «Как продать моральное удовлетворение»</a:t>
            </a:r>
            <a:endParaRPr lang="ru-RU" sz="1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04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5523</TotalTime>
  <Words>1917</Words>
  <Application>Microsoft Office PowerPoint</Application>
  <PresentationFormat>Экран (4:3)</PresentationFormat>
  <Paragraphs>405</Paragraphs>
  <Slides>38</Slides>
  <Notes>37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Справедливость</vt:lpstr>
      <vt:lpstr>Презентация PowerPoint</vt:lpstr>
      <vt:lpstr>Терминология</vt:lpstr>
      <vt:lpstr>Терминология</vt:lpstr>
      <vt:lpstr>Терминология</vt:lpstr>
      <vt:lpstr>Источники поступления средств</vt:lpstr>
      <vt:lpstr>Цикл фандрайзинга</vt:lpstr>
      <vt:lpstr>Правила фандрайзинга</vt:lpstr>
      <vt:lpstr>Правила фандрайзинга</vt:lpstr>
      <vt:lpstr>Презентация PowerPoint</vt:lpstr>
      <vt:lpstr>Правила фандрайзинга</vt:lpstr>
      <vt:lpstr>Правила фандрайзинга</vt:lpstr>
      <vt:lpstr>Правила фандрайзинга</vt:lpstr>
      <vt:lpstr>Основные виды фандрайзинга</vt:lpstr>
      <vt:lpstr>Привлечение частных пожертвований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Общие принципы сбора частных пожертвований</vt:lpstr>
      <vt:lpstr>Привлечение денег бизнеса</vt:lpstr>
      <vt:lpstr>Привлечение денег бизнеса</vt:lpstr>
      <vt:lpstr>Привлечение денег бизнеса</vt:lpstr>
      <vt:lpstr>Привлечение денег бизнеса</vt:lpstr>
      <vt:lpstr>Привлечение денег бизнеса</vt:lpstr>
      <vt:lpstr>Привлечение денег бизнеса</vt:lpstr>
      <vt:lpstr>Привлечение денег бизнеса</vt:lpstr>
      <vt:lpstr>Привлечение денег бизнеса</vt:lpstr>
      <vt:lpstr>Частные фонды</vt:lpstr>
      <vt:lpstr>Государственная поддержка НКО</vt:lpstr>
      <vt:lpstr>Государственная поддержка НКО</vt:lpstr>
      <vt:lpstr>И еще пару слов о фандрайзинге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Владлена Калашникова</dc:creator>
  <cp:lastModifiedBy>Владлена Калашникова</cp:lastModifiedBy>
  <cp:revision>419</cp:revision>
  <dcterms:modified xsi:type="dcterms:W3CDTF">2014-06-05T07:54:49Z</dcterms:modified>
</cp:coreProperties>
</file>