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6729E-E5B8-4CE0-A6FB-58EBEA6AE6ED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EACA4-09D4-4040-9DE4-9D200B99B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39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F8CD2-E3C3-4F4B-B203-217AC3C02D06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07DDC-0C6F-441E-B18B-316441EE1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28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26B2B-AE58-4F9E-AF09-AFA644284903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49874-765A-45C9-AD34-A028F5715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99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DF9BE-5A7B-4095-94A4-23133479C0AF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E0B6E-8112-4F53-B8A4-8983C7854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668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8F289-F45D-4BE2-A51E-B73D67D685FE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2B120-150E-4FDC-838C-D32200BAC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63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DE0CC-77E2-4237-AE49-884FD5F2592E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A5D72-86C3-4CD7-975B-01843F003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47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71C55-C022-4A00-899E-D5DA8A2540FC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273BF-2760-48E0-A100-1285CC7D9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3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68BA8-8049-4C28-9C47-BB45CF946C46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6152-510F-40E6-9094-553CFD502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351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F22E9-E61E-42F4-98C4-118691342D0D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FE7A4-4C0D-40AC-A670-DC5247907D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598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3330D-9DCA-4646-A17B-243857E8877E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30871-56DE-4D0F-8D57-0DD5D230B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61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2413B-13CF-4989-AF41-2A73195CE028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8FFAE-AB14-4537-803A-C37D34BBA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7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776247-75F3-42E8-B800-D382129F2B50}" type="datetimeFigureOut">
              <a:rPr lang="ru-RU"/>
              <a:pPr>
                <a:defRPr/>
              </a:pPr>
              <a:t>03.06.2014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353ECA-DDB3-46C7-93A8-B8BDC6EBC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472488" cy="1714500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Первичное консультирование </a:t>
            </a: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родственников алкоголиков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600325"/>
            <a:ext cx="6858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66775"/>
          </a:xfrm>
        </p:spPr>
        <p:txBody>
          <a:bodyPr/>
          <a:lstStyle/>
          <a:p>
            <a:pPr algn="ctr"/>
            <a:r>
              <a:rPr lang="ru-RU" altLang="ru-RU" b="1" smtClean="0"/>
              <a:t>Две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5700" dirty="0" smtClean="0">
                <a:latin typeface="+mj-lt"/>
              </a:rPr>
              <a:t>Проблема №1 </a:t>
            </a:r>
            <a:r>
              <a:rPr lang="ru-RU" sz="5700" dirty="0" err="1" smtClean="0">
                <a:latin typeface="+mj-lt"/>
              </a:rPr>
              <a:t>алкоголе-зависимого</a:t>
            </a:r>
            <a:endParaRPr lang="ru-RU" sz="5700" dirty="0" smtClean="0">
              <a:latin typeface="+mj-lt"/>
            </a:endParaRPr>
          </a:p>
          <a:p>
            <a:pPr marL="0" indent="179388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4000" dirty="0" smtClean="0">
              <a:latin typeface="+mj-lt"/>
            </a:endParaRPr>
          </a:p>
          <a:p>
            <a:pPr marL="0" indent="179388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500" dirty="0" smtClean="0">
                <a:latin typeface="+mj-lt"/>
              </a:rPr>
              <a:t>Как правило, алкоголизм расцветает пышным цветом только там, где есть для этого условия, там, где есть рядом </a:t>
            </a:r>
            <a:r>
              <a:rPr lang="ru-RU" sz="4500" dirty="0" err="1" smtClean="0">
                <a:latin typeface="+mj-lt"/>
              </a:rPr>
              <a:t>созависимый</a:t>
            </a:r>
            <a:r>
              <a:rPr lang="ru-RU" sz="4500" dirty="0" smtClean="0">
                <a:latin typeface="+mj-lt"/>
              </a:rPr>
              <a:t> родственник.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Проблема №2 </a:t>
            </a:r>
            <a:r>
              <a:rPr lang="ru-RU" sz="3600" dirty="0" err="1" smtClean="0">
                <a:latin typeface="+mj-lt"/>
              </a:rPr>
              <a:t>созависимого</a:t>
            </a:r>
            <a:r>
              <a:rPr lang="ru-RU" sz="3600" dirty="0" smtClean="0">
                <a:latin typeface="+mj-lt"/>
              </a:rPr>
              <a:t> родственника</a:t>
            </a:r>
          </a:p>
          <a:p>
            <a:pPr marL="0" indent="179388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500" dirty="0" smtClean="0">
              <a:latin typeface="+mj-lt"/>
            </a:endParaRPr>
          </a:p>
          <a:p>
            <a:pPr marL="0" indent="179388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err="1" smtClean="0">
                <a:latin typeface="+mj-lt"/>
              </a:rPr>
              <a:t>Созависимый</a:t>
            </a:r>
            <a:r>
              <a:rPr lang="ru-RU" sz="2800" dirty="0" smtClean="0">
                <a:latin typeface="+mj-lt"/>
              </a:rPr>
              <a:t> не видит своей проблемы, он </a:t>
            </a:r>
            <a:r>
              <a:rPr lang="ru-RU" sz="2800" dirty="0" err="1" smtClean="0">
                <a:latin typeface="+mj-lt"/>
              </a:rPr>
              <a:t>уве-рен</a:t>
            </a:r>
            <a:r>
              <a:rPr lang="ru-RU" sz="2800" dirty="0" smtClean="0">
                <a:latin typeface="+mj-lt"/>
              </a:rPr>
              <a:t>, что если алкоголик перестанет пить, то все его (</a:t>
            </a:r>
            <a:r>
              <a:rPr lang="ru-RU" sz="2800" dirty="0" err="1" smtClean="0">
                <a:latin typeface="+mj-lt"/>
              </a:rPr>
              <a:t>созависимого</a:t>
            </a:r>
            <a:r>
              <a:rPr lang="ru-RU" sz="2800" dirty="0" smtClean="0">
                <a:latin typeface="+mj-lt"/>
              </a:rPr>
              <a:t>) </a:t>
            </a:r>
            <a:r>
              <a:rPr lang="ru-RU" sz="2800" dirty="0" err="1" smtClean="0">
                <a:latin typeface="+mj-lt"/>
              </a:rPr>
              <a:t>про-блемы</a:t>
            </a:r>
            <a:r>
              <a:rPr lang="ru-RU" sz="2800" dirty="0" smtClean="0">
                <a:latin typeface="+mj-lt"/>
              </a:rPr>
              <a:t> решатся, поэтому надо решать проблему алкоголика, а не свою.</a:t>
            </a:r>
          </a:p>
        </p:txBody>
      </p:sp>
      <p:pic>
        <p:nvPicPr>
          <p:cNvPr id="5" name="Рисунок 4" descr="Уважаешь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 descr="Созависимость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7384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63" y="1357313"/>
            <a:ext cx="6715125" cy="7953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Проблема №1 </a:t>
            </a:r>
            <a:r>
              <a:rPr lang="ru-RU" dirty="0" err="1" smtClean="0"/>
              <a:t>алкоголезависимого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75"/>
            <a:ext cx="8229600" cy="314325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>
                <a:latin typeface="+mj-lt"/>
              </a:rPr>
              <a:t>Задача священника: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1. помочь приобрести знания о алкоголизме,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2. помочь создать трезвую среду вокруг пьющего,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3. осмыслить эту проблему с духовной точки зрения,</a:t>
            </a: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286250" y="704850"/>
            <a:ext cx="4400550" cy="652463"/>
          </a:xfrm>
        </p:spPr>
        <p:txBody>
          <a:bodyPr/>
          <a:lstStyle/>
          <a:p>
            <a:pPr algn="r"/>
            <a:r>
              <a:rPr lang="ru-RU" altLang="ru-RU" sz="3600" smtClean="0"/>
              <a:t>Знания о алкоголизме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485775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b="1" dirty="0" smtClean="0">
                <a:latin typeface="+mj-lt"/>
              </a:rPr>
              <a:t>Алкоголизм</a:t>
            </a:r>
            <a:r>
              <a:rPr lang="ru-RU" sz="2800" dirty="0" smtClean="0">
                <a:latin typeface="+mj-lt"/>
              </a:rPr>
              <a:t> – это </a:t>
            </a:r>
            <a:r>
              <a:rPr lang="ru-RU" sz="2800" dirty="0" err="1" smtClean="0">
                <a:latin typeface="+mj-lt"/>
              </a:rPr>
              <a:t>биопсихосоциодуховное</a:t>
            </a:r>
            <a:r>
              <a:rPr lang="ru-RU" sz="2800" dirty="0" smtClean="0">
                <a:latin typeface="+mj-lt"/>
              </a:rPr>
              <a:t> заболевание.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1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БИО – личная трезвость (без «культурного» пития)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ПСИХО – решение личностных проблем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СОЦИО – создание трезвого пространства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ДУХОВНОЕ – решение духовных проблем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4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Знания о развитии алкоголизма (стадии)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800" dirty="0" smtClean="0">
                <a:latin typeface="+mj-lt"/>
              </a:rPr>
              <a:t>        (Зайцев С.Н. Мой алкоголизм)</a:t>
            </a:r>
            <a:endParaRPr lang="ru-RU" sz="2800" dirty="0">
              <a:latin typeface="+mj-lt"/>
            </a:endParaRP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57438" y="831850"/>
            <a:ext cx="1857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Проблема </a:t>
            </a: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№1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/>
          <a:lstStyle/>
          <a:p>
            <a:pPr algn="r"/>
            <a:r>
              <a:rPr lang="ru-RU" altLang="ru-RU" sz="3600" smtClean="0"/>
              <a:t>Трезвое пространство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Вылечиться: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dirty="0" smtClean="0">
                <a:latin typeface="+mj-lt"/>
              </a:rPr>
              <a:t>чтобы пить как все?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dirty="0" smtClean="0">
                <a:latin typeface="+mj-lt"/>
              </a:rPr>
              <a:t>чтобы быть трезвым как все?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err="1" smtClean="0">
                <a:latin typeface="+mj-lt"/>
              </a:rPr>
              <a:t>Тревость</a:t>
            </a:r>
            <a:r>
              <a:rPr lang="ru-RU" sz="3600" dirty="0" smtClean="0">
                <a:latin typeface="+mj-lt"/>
              </a:rPr>
              <a:t> – норма жизни</a:t>
            </a:r>
            <a:endParaRPr lang="ru-RU" sz="3600" dirty="0">
              <a:latin typeface="+mj-lt"/>
            </a:endParaRP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57438" y="831850"/>
            <a:ext cx="1857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Проблема </a:t>
            </a: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№1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63"/>
          </a:xfrm>
        </p:spPr>
        <p:txBody>
          <a:bodyPr>
            <a:normAutofit fontScale="9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4000" dirty="0" smtClean="0"/>
              <a:t>Осмыслить проблемы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Пьет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Водит друзей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Сожительствует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dirty="0" smtClean="0">
                <a:latin typeface="+mj-lt"/>
              </a:rPr>
              <a:t>Пропивает вещи</a:t>
            </a:r>
          </a:p>
        </p:txBody>
      </p:sp>
      <p:pic>
        <p:nvPicPr>
          <p:cNvPr id="4" name="Рисунок 3" descr="Уважаешь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5743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57438" y="831850"/>
            <a:ext cx="1857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Проблема </a:t>
            </a:r>
            <a:endParaRPr lang="ru-RU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№1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3088" y="1633538"/>
            <a:ext cx="7015162" cy="7953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Проблема №2 </a:t>
            </a:r>
            <a:br>
              <a:rPr lang="ru-RU" dirty="0" smtClean="0"/>
            </a:br>
            <a:r>
              <a:rPr lang="ru-RU" dirty="0" err="1" smtClean="0"/>
              <a:t>созависимого</a:t>
            </a:r>
            <a:r>
              <a:rPr lang="ru-RU" dirty="0" smtClean="0"/>
              <a:t> родственника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8"/>
            <a:ext cx="8229600" cy="414337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dirty="0" smtClean="0">
                <a:latin typeface="+mj-lt"/>
              </a:rPr>
              <a:t>Задача священника: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1. помочь приобрести знания о </a:t>
            </a:r>
            <a:r>
              <a:rPr lang="ru-RU" sz="2800" dirty="0" err="1" smtClean="0">
                <a:latin typeface="+mj-lt"/>
              </a:rPr>
              <a:t>созависимости</a:t>
            </a:r>
            <a:r>
              <a:rPr lang="ru-RU" sz="2800" dirty="0" smtClean="0">
                <a:latin typeface="+mj-lt"/>
              </a:rPr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2. направить в место, где будет оказана полноценная помощь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3. помочь  обрести силы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latin typeface="+mj-lt"/>
              </a:rPr>
              <a:t>4. осмыслить свои проблемы с духовной точки зрения</a:t>
            </a: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500438" y="1214438"/>
            <a:ext cx="5186362" cy="500062"/>
          </a:xfrm>
        </p:spPr>
        <p:txBody>
          <a:bodyPr/>
          <a:lstStyle/>
          <a:p>
            <a:pPr algn="r"/>
            <a:r>
              <a:rPr lang="ru-RU" altLang="ru-RU" sz="3600" smtClean="0"/>
              <a:t>Знания о созависимости</a:t>
            </a:r>
            <a:endParaRPr lang="ru-RU" alt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latin typeface="+mj-lt"/>
              </a:rPr>
              <a:t>«</a:t>
            </a:r>
            <a:r>
              <a:rPr lang="ru-RU" dirty="0" err="1" smtClean="0">
                <a:latin typeface="+mj-lt"/>
              </a:rPr>
              <a:t>Созависимость</a:t>
            </a:r>
            <a:r>
              <a:rPr lang="ru-RU" dirty="0" smtClean="0">
                <a:latin typeface="+mj-lt"/>
              </a:rPr>
              <a:t> — это устойчивая личностная дисфункция, связанная с отчуждением, неприятием своих собственных чувств, мыслей, желаний, потребностей, с устойчивой потребностью восполнения своей личности личностью другого человека, с полной зависимостью своего настроения и душевного состояния от настроения и состояния другого». </a:t>
            </a:r>
          </a:p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1600" i="1" dirty="0" smtClean="0">
                <a:latin typeface="+mj-lt"/>
              </a:rPr>
              <a:t>С.Н. </a:t>
            </a:r>
            <a:r>
              <a:rPr lang="en-US" sz="1600" i="1" dirty="0" err="1" smtClean="0">
                <a:latin typeface="+mj-lt"/>
              </a:rPr>
              <a:t>Зайцев</a:t>
            </a:r>
            <a:r>
              <a:rPr lang="en-US" sz="1600" dirty="0" smtClean="0">
                <a:latin typeface="+mj-lt"/>
              </a:rPr>
              <a:t>. </a:t>
            </a:r>
            <a:r>
              <a:rPr lang="en-US" sz="1600" dirty="0" err="1" smtClean="0">
                <a:latin typeface="+mj-lt"/>
              </a:rPr>
              <a:t>Созависимость</a:t>
            </a:r>
            <a:r>
              <a:rPr lang="en-US" sz="1600" dirty="0" smtClean="0">
                <a:latin typeface="+mj-lt"/>
              </a:rPr>
              <a:t> – </a:t>
            </a:r>
            <a:r>
              <a:rPr lang="en-US" sz="1600" dirty="0" err="1" smtClean="0">
                <a:latin typeface="+mj-lt"/>
              </a:rPr>
              <a:t>умение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любить</a:t>
            </a:r>
            <a:r>
              <a:rPr lang="en-US" sz="1600" dirty="0" smtClean="0">
                <a:latin typeface="+mj-lt"/>
              </a:rPr>
              <a:t>. </a:t>
            </a:r>
            <a:r>
              <a:rPr lang="en-US" sz="1600" dirty="0" err="1" smtClean="0">
                <a:latin typeface="+mj-lt"/>
              </a:rPr>
              <a:t>Пособие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для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родных</a:t>
            </a:r>
            <a:r>
              <a:rPr lang="en-US" sz="1600" dirty="0" smtClean="0">
                <a:latin typeface="+mj-lt"/>
              </a:rPr>
              <a:t> и </a:t>
            </a:r>
            <a:r>
              <a:rPr lang="en-US" sz="1600" dirty="0" err="1" smtClean="0">
                <a:latin typeface="+mj-lt"/>
              </a:rPr>
              <a:t>близких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наркомана</a:t>
            </a:r>
            <a:r>
              <a:rPr lang="en-US" sz="1600" dirty="0" smtClean="0">
                <a:latin typeface="+mj-lt"/>
              </a:rPr>
              <a:t>, </a:t>
            </a:r>
            <a:r>
              <a:rPr lang="en-US" sz="1600" dirty="0" err="1" smtClean="0">
                <a:latin typeface="+mj-lt"/>
              </a:rPr>
              <a:t>алкоголика</a:t>
            </a:r>
            <a:r>
              <a:rPr lang="en-US" sz="1600" dirty="0" smtClean="0">
                <a:latin typeface="+mj-lt"/>
              </a:rPr>
              <a:t>. </a:t>
            </a:r>
            <a:r>
              <a:rPr lang="ru-RU" sz="1600" dirty="0" smtClean="0">
                <a:latin typeface="+mj-lt"/>
              </a:rPr>
              <a:t>Нижний Новгород, 2004. </a:t>
            </a:r>
            <a:endParaRPr lang="ru-RU" dirty="0" smtClean="0">
              <a:latin typeface="+mj-lt"/>
            </a:endParaRPr>
          </a:p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latin typeface="+mj-lt"/>
              </a:rPr>
              <a:t>«</a:t>
            </a:r>
            <a:r>
              <a:rPr lang="ru-RU" dirty="0" err="1" smtClean="0">
                <a:latin typeface="+mj-lt"/>
              </a:rPr>
              <a:t>Созависимый</a:t>
            </a:r>
            <a:r>
              <a:rPr lang="ru-RU" dirty="0" smtClean="0">
                <a:latin typeface="+mj-lt"/>
              </a:rPr>
              <a:t> человек – это тот, кто полностью поглощен тем, чтобы управлять поведением другого человека и совершенно не заботится об удовлетворении собственных жизненно важных потребностей». </a:t>
            </a:r>
          </a:p>
          <a:p>
            <a:pPr marL="0" indent="26987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1700" i="1" dirty="0" smtClean="0">
                <a:latin typeface="+mj-lt"/>
              </a:rPr>
              <a:t>В.Д. </a:t>
            </a:r>
            <a:r>
              <a:rPr lang="en-US" sz="1700" i="1" dirty="0" err="1" smtClean="0">
                <a:latin typeface="+mj-lt"/>
              </a:rPr>
              <a:t>Москаленко</a:t>
            </a:r>
            <a:r>
              <a:rPr lang="en-US" sz="1700" dirty="0" smtClean="0">
                <a:latin typeface="+mj-lt"/>
              </a:rPr>
              <a:t>. </a:t>
            </a:r>
            <a:r>
              <a:rPr lang="en-US" sz="1700" dirty="0" err="1" smtClean="0">
                <a:latin typeface="+mj-lt"/>
              </a:rPr>
              <a:t>Зависимость</a:t>
            </a:r>
            <a:r>
              <a:rPr lang="en-US" sz="1700" dirty="0" smtClean="0">
                <a:latin typeface="+mj-lt"/>
              </a:rPr>
              <a:t>: </a:t>
            </a:r>
            <a:r>
              <a:rPr lang="en-US" sz="1700" dirty="0" err="1" smtClean="0">
                <a:latin typeface="+mj-lt"/>
              </a:rPr>
              <a:t>семейная</a:t>
            </a:r>
            <a:r>
              <a:rPr lang="en-US" sz="1700" dirty="0" smtClean="0">
                <a:latin typeface="+mj-lt"/>
              </a:rPr>
              <a:t> </a:t>
            </a:r>
            <a:r>
              <a:rPr lang="en-US" sz="1700" dirty="0" err="1" smtClean="0">
                <a:latin typeface="+mj-lt"/>
              </a:rPr>
              <a:t>болезнь</a:t>
            </a:r>
            <a:r>
              <a:rPr lang="en-US" sz="1700" dirty="0" smtClean="0">
                <a:latin typeface="+mj-lt"/>
              </a:rPr>
              <a:t>. М.: ПЕР СЕ, 2011. С.39</a:t>
            </a:r>
            <a:endParaRPr lang="ru-RU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857625" y="919163"/>
            <a:ext cx="4829175" cy="652462"/>
          </a:xfrm>
        </p:spPr>
        <p:txBody>
          <a:bodyPr/>
          <a:lstStyle/>
          <a:p>
            <a:pPr algn="r"/>
            <a:r>
              <a:rPr lang="ru-RU" altLang="ru-RU" sz="3600" smtClean="0"/>
              <a:t>Направить за помощью</a:t>
            </a:r>
            <a:endParaRPr lang="ru-RU" alt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2214562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latin typeface="+mj-lt"/>
              </a:rPr>
              <a:t>к психологу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latin typeface="+mj-lt"/>
              </a:rPr>
              <a:t>к наркологу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latin typeface="+mj-lt"/>
              </a:rPr>
              <a:t>в группу самопомощи (группы </a:t>
            </a:r>
            <a:r>
              <a:rPr lang="ru-RU" sz="3200" dirty="0" err="1" smtClean="0">
                <a:latin typeface="+mj-lt"/>
              </a:rPr>
              <a:t>Ал-Анон</a:t>
            </a:r>
            <a:r>
              <a:rPr lang="ru-RU" sz="3200" dirty="0" smtClean="0">
                <a:latin typeface="+mj-lt"/>
              </a:rPr>
              <a:t>, семейные клубы)</a:t>
            </a:r>
            <a:endParaRPr lang="ru-RU" sz="3200" dirty="0">
              <a:latin typeface="+mj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4338" y="3929063"/>
            <a:ext cx="8229600" cy="652462"/>
          </a:xfrm>
          <a:prstGeom prst="rect">
            <a:avLst/>
          </a:prstGeom>
        </p:spPr>
        <p:txBody>
          <a:bodyPr lIns="0" rIns="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Помочь обрести силы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625" y="4714875"/>
            <a:ext cx="8229600" cy="1428750"/>
          </a:xfrm>
          <a:prstGeom prst="rect">
            <a:avLst/>
          </a:prstGeom>
        </p:spPr>
        <p:txBody>
          <a:bodyPr lIns="0" rIns="0" bIns="0" anchor="b"/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latin typeface="+mj-lt"/>
                <a:cs typeface="+mn-cs"/>
              </a:rPr>
              <a:t>Пожить  в монастыре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latin typeface="+mj-lt"/>
                <a:cs typeface="+mn-cs"/>
              </a:rPr>
              <a:t>Отправиться в паломничество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latin typeface="+mj-lt"/>
                <a:cs typeface="+mn-cs"/>
              </a:rPr>
              <a:t>Уехать в санаторий…</a:t>
            </a:r>
          </a:p>
        </p:txBody>
      </p:sp>
      <p:pic>
        <p:nvPicPr>
          <p:cNvPr id="6" name="Рисунок 4" descr="Созависимость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929063" y="704850"/>
            <a:ext cx="4757737" cy="1143000"/>
          </a:xfrm>
        </p:spPr>
        <p:txBody>
          <a:bodyPr/>
          <a:lstStyle/>
          <a:p>
            <a:pPr algn="r"/>
            <a:r>
              <a:rPr lang="ru-RU" altLang="ru-RU" sz="3600" smtClean="0"/>
              <a:t>Осмыслить проблемы</a:t>
            </a:r>
            <a:endParaRPr lang="ru-RU" alt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отсутствие представления о себе как о личности (понятие о </a:t>
            </a:r>
            <a:r>
              <a:rPr lang="ru-RU" sz="2900" dirty="0" err="1" smtClean="0">
                <a:latin typeface="+mj-lt"/>
              </a:rPr>
              <a:t>самоценности</a:t>
            </a:r>
            <a:r>
              <a:rPr lang="ru-RU" sz="2900" dirty="0" smtClean="0">
                <a:latin typeface="+mj-lt"/>
              </a:rPr>
              <a:t> и самооценке, неумение «любить себя»)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отказ от своей личной жизни (не видит границ своей и чужой личности)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err="1" smtClean="0">
                <a:latin typeface="+mj-lt"/>
              </a:rPr>
              <a:t>сверхответственность</a:t>
            </a:r>
            <a:r>
              <a:rPr lang="ru-RU" sz="2900" dirty="0" smtClean="0">
                <a:latin typeface="+mj-lt"/>
              </a:rPr>
              <a:t> (попытка нести ответственность за чужие мысли и поступки)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ложное смирение (перед болезнью, а не перед личностью)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ложное терпение (истощение, срыв из «любви» в ненависть).</a:t>
            </a:r>
            <a:endParaRPr lang="ru-RU" sz="2900" dirty="0"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571875" y="704850"/>
            <a:ext cx="5114925" cy="1143000"/>
          </a:xfrm>
        </p:spPr>
        <p:txBody>
          <a:bodyPr/>
          <a:lstStyle/>
          <a:p>
            <a:pPr algn="r"/>
            <a:r>
              <a:rPr lang="ru-RU" altLang="ru-RU" sz="3600" smtClean="0"/>
              <a:t>Осмыслить проблемы</a:t>
            </a:r>
            <a:endParaRPr lang="ru-RU" altLang="ru-RU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900" dirty="0" smtClean="0">
                <a:latin typeface="+mj-lt"/>
              </a:rPr>
              <a:t>в отношении к пьющему: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 дает право на ошибку (манипуляция)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 дает возможности задуматься («Мама, может мне не пойти в храм/на группу?» Ошибка: и «да», и «нет». Правильно: «Не знаю, дорогой, решай сам»),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при исправлении даже мешает исправляться.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000" dirty="0" smtClean="0">
                <a:latin typeface="+mj-lt"/>
              </a:rPr>
              <a:t>в отношении к Богу: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неверие (Бог без меня его не спасет),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молитва только об алкоголике, нет ни вечерних, ни утренних,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700" dirty="0" smtClean="0">
                <a:latin typeface="+mj-lt"/>
              </a:rPr>
              <a:t>нет общения с Богом.</a:t>
            </a:r>
            <a:endParaRPr lang="ru-RU" sz="2700" dirty="0">
              <a:latin typeface="+mj-lt"/>
            </a:endParaRPr>
          </a:p>
        </p:txBody>
      </p:sp>
      <p:pic>
        <p:nvPicPr>
          <p:cNvPr id="4" name="Рисунок 4" descr="Созависимость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384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537</Words>
  <Application>Microsoft Office PowerPoint</Application>
  <PresentationFormat>Экран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Constantia</vt:lpstr>
      <vt:lpstr>Arial</vt:lpstr>
      <vt:lpstr>Calibri</vt:lpstr>
      <vt:lpstr>Wingdings 2</vt:lpstr>
      <vt:lpstr>Поток</vt:lpstr>
      <vt:lpstr>Презентация PowerPoint</vt:lpstr>
      <vt:lpstr>Две проблемы</vt:lpstr>
      <vt:lpstr>Проблема №1 алкоголезависимого</vt:lpstr>
      <vt:lpstr>Знания о алкоголизме</vt:lpstr>
      <vt:lpstr>Трезвое пространство</vt:lpstr>
      <vt:lpstr>Осмыслить проблемы</vt:lpstr>
      <vt:lpstr>Проблема №2  созависимого родственника</vt:lpstr>
      <vt:lpstr>Знания о созависимости</vt:lpstr>
      <vt:lpstr>Направить за помощью</vt:lpstr>
      <vt:lpstr>Осмыслить проблемы</vt:lpstr>
      <vt:lpstr>Осмыслить проблемы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Первичное консультирование родственников алкоголиков</dc:title>
  <dc:creator>User</dc:creator>
  <cp:lastModifiedBy>ОЦБСС РПЦ (МП)</cp:lastModifiedBy>
  <cp:revision>3</cp:revision>
  <dcterms:created xsi:type="dcterms:W3CDTF">2012-06-11T19:11:53Z</dcterms:created>
  <dcterms:modified xsi:type="dcterms:W3CDTF">2014-06-03T09:48:50Z</dcterms:modified>
</cp:coreProperties>
</file>