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8" r:id="rId1"/>
  </p:sldMasterIdLst>
  <p:notesMasterIdLst>
    <p:notesMasterId r:id="rId17"/>
  </p:notesMasterIdLst>
  <p:sldIdLst>
    <p:sldId id="258" r:id="rId2"/>
    <p:sldId id="369" r:id="rId3"/>
    <p:sldId id="373" r:id="rId4"/>
    <p:sldId id="378" r:id="rId5"/>
    <p:sldId id="379" r:id="rId6"/>
    <p:sldId id="380" r:id="rId7"/>
    <p:sldId id="381" r:id="rId8"/>
    <p:sldId id="384" r:id="rId9"/>
    <p:sldId id="385" r:id="rId10"/>
    <p:sldId id="371" r:id="rId11"/>
    <p:sldId id="386" r:id="rId12"/>
    <p:sldId id="365" r:id="rId13"/>
    <p:sldId id="383" r:id="rId14"/>
    <p:sldId id="376" r:id="rId15"/>
    <p:sldId id="377" r:id="rId16"/>
  </p:sldIdLst>
  <p:sldSz cx="9144000" cy="6858000" type="screen4x3"/>
  <p:notesSz cx="7099300" cy="102346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F5F5F"/>
    <a:srgbClr val="494949"/>
    <a:srgbClr val="FF0D0D"/>
    <a:srgbClr val="E50D0D"/>
    <a:srgbClr val="FF3300"/>
    <a:srgbClr val="FF6600"/>
    <a:srgbClr val="F21A1A"/>
    <a:srgbClr val="FFC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0094" autoAdjust="0"/>
    <p:restoredTop sz="94146" autoAdjust="0"/>
  </p:normalViewPr>
  <p:slideViewPr>
    <p:cSldViewPr>
      <p:cViewPr>
        <p:scale>
          <a:sx n="101" d="100"/>
          <a:sy n="101" d="100"/>
        </p:scale>
        <p:origin x="-252" y="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874" y="-84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D90557-BAF7-4468-90F2-0A5E02062184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537EDF-6671-47C4-9C90-459D95AB356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C00000"/>
              </a:solidFill>
            </a:rPr>
            <a:t>Цель проекта – оказание гуманитарной (вещевой) помощи социально-незащищенным категориям граждан, кроме категории БЕЗДОМНЫЕ</a:t>
          </a:r>
          <a:endParaRPr lang="ru-RU" dirty="0">
            <a:solidFill>
              <a:srgbClr val="C00000"/>
            </a:solidFill>
          </a:endParaRPr>
        </a:p>
      </dgm:t>
    </dgm:pt>
    <dgm:pt modelId="{F23B884B-3914-4E50-A94D-AA9A5B30A4A4}" type="parTrans" cxnId="{D7718BE6-4246-404E-B486-3333ECDB4EB8}">
      <dgm:prSet/>
      <dgm:spPr/>
      <dgm:t>
        <a:bodyPr/>
        <a:lstStyle/>
        <a:p>
          <a:endParaRPr lang="ru-RU"/>
        </a:p>
      </dgm:t>
    </dgm:pt>
    <dgm:pt modelId="{73CF5D3C-BEEA-4DB0-B01A-3F881AAA181E}" type="sibTrans" cxnId="{D7718BE6-4246-404E-B486-3333ECDB4EB8}">
      <dgm:prSet/>
      <dgm:spPr/>
      <dgm:t>
        <a:bodyPr/>
        <a:lstStyle/>
        <a:p>
          <a:endParaRPr lang="ru-RU"/>
        </a:p>
      </dgm:t>
    </dgm:pt>
    <dgm:pt modelId="{E1250492-D5D7-4708-A0BC-A764AE6A1A77}" type="pres">
      <dgm:prSet presAssocID="{DED90557-BAF7-4468-90F2-0A5E020621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6E4D69-4AAE-4CD4-8566-76A099F991F3}" type="pres">
      <dgm:prSet presAssocID="{7F537EDF-6671-47C4-9C90-459D95AB356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B88C01-7B58-4E59-BABC-CBF33EBA2F7D}" type="presOf" srcId="{DED90557-BAF7-4468-90F2-0A5E02062184}" destId="{E1250492-D5D7-4708-A0BC-A764AE6A1A77}" srcOrd="0" destOrd="0" presId="urn:microsoft.com/office/officeart/2005/8/layout/vList2"/>
    <dgm:cxn modelId="{D7718BE6-4246-404E-B486-3333ECDB4EB8}" srcId="{DED90557-BAF7-4468-90F2-0A5E02062184}" destId="{7F537EDF-6671-47C4-9C90-459D95AB3567}" srcOrd="0" destOrd="0" parTransId="{F23B884B-3914-4E50-A94D-AA9A5B30A4A4}" sibTransId="{73CF5D3C-BEEA-4DB0-B01A-3F881AAA181E}"/>
    <dgm:cxn modelId="{C9A365BB-AFEB-4227-9728-DA0CB1661DEB}" type="presOf" srcId="{7F537EDF-6671-47C4-9C90-459D95AB3567}" destId="{7F6E4D69-4AAE-4CD4-8566-76A099F991F3}" srcOrd="0" destOrd="0" presId="urn:microsoft.com/office/officeart/2005/8/layout/vList2"/>
    <dgm:cxn modelId="{43EBC879-2C57-496B-BE20-DD4D56486ABA}" type="presParOf" srcId="{E1250492-D5D7-4708-A0BC-A764AE6A1A77}" destId="{7F6E4D69-4AAE-4CD4-8566-76A099F991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E4D69-4AAE-4CD4-8566-76A099F991F3}">
      <dsp:nvSpPr>
        <dsp:cNvPr id="0" name=""/>
        <dsp:cNvSpPr/>
      </dsp:nvSpPr>
      <dsp:spPr>
        <a:xfrm>
          <a:off x="0" y="153959"/>
          <a:ext cx="8568951" cy="7722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Цель проекта – оказание гуманитарной (вещевой) помощи социально-незащищенным категориям граждан, кроме категории БЕЗДОМНЫЕ</a:t>
          </a:r>
          <a:endParaRPr lang="ru-RU" sz="2000" kern="1200" dirty="0">
            <a:solidFill>
              <a:srgbClr val="C00000"/>
            </a:solidFill>
          </a:endParaRPr>
        </a:p>
      </dsp:txBody>
      <dsp:txXfrm>
        <a:off x="37696" y="191655"/>
        <a:ext cx="8493559" cy="696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cs typeface="+mn-cs"/>
              </a:defRPr>
            </a:lvl1pPr>
          </a:lstStyle>
          <a:p>
            <a:pPr>
              <a:defRPr/>
            </a:pPr>
            <a:fld id="{D0D7E7CD-7779-4890-8D9B-EEA76F198A3D}" type="datetimeFigureOut">
              <a:rPr lang="ru-RU"/>
              <a:pPr>
                <a:defRPr/>
              </a:pPr>
              <a:t>27.05.2014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cs typeface="+mn-cs"/>
              </a:defRPr>
            </a:lvl1pPr>
          </a:lstStyle>
          <a:p>
            <a:pPr>
              <a:defRPr/>
            </a:pPr>
            <a:fld id="{8D80CF84-3B2D-4C4C-86DB-57EF1797FD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84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D52F106-29DA-4619-9CBD-598FCADB0AD7}" type="slidenum">
              <a:rPr lang="ru-RU" smtClean="0"/>
              <a:pPr eaLnBrk="1" hangingPunct="1"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4820" name="Номер слайда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9" tIns="47380" rIns="94759" bIns="47380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604F0AF-16C5-43C4-B68D-B903E5CE7DAA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5844" name="Номер слайда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9" tIns="47380" rIns="94759" bIns="47380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BBB4DD5-DFD0-48A4-9B94-9D79FB1D1C2B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6868" name="Номер слайда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9" tIns="47380" rIns="94759" bIns="47380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D55F370-A9B3-4526-81CC-51128A26DA3F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7892" name="Номер слайда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9" tIns="47380" rIns="94759" bIns="47380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A981B3-8D87-4CCD-B10A-D08ED7062B62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8916" name="Номер слайда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9" tIns="47380" rIns="94759" bIns="47380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A768DC6-19CD-4AFD-950D-DFBB937349EA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40" name="Номер слайда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9" tIns="47380" rIns="94759" bIns="47380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822088F-F74B-4095-9B1E-08B964480717}" type="slidenum">
              <a:rPr lang="ru-RU" altLang="ru-RU">
                <a:solidFill>
                  <a:srgbClr val="000000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9" tIns="47380" rIns="94759" bIns="47380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E53481-B762-4972-8718-F1A5882CAC07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Overla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6" name="TextBox 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0FD35E9-0363-4A51-B223-1B86FA6FCA9D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AEDA2E5-A1B6-4AC6-949A-C9CAE034F2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588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13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4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684A2-9C68-4E98-BA21-245D48ECE87F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34241-EBC4-428E-BC8B-2538F54C03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077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over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173163" y="2887663"/>
            <a:ext cx="6778625" cy="923925"/>
            <a:chOff x="1172584" y="1381459"/>
            <a:chExt cx="6779110" cy="92333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9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10800000">
              <a:off x="4832033" y="1927207"/>
              <a:ext cx="3119661" cy="158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A07B5-0AD0-4C53-8A1D-70F2E11A341A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E2128-3561-4937-B60C-60976810E32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0934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1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08AC6-3590-4D29-922B-66EE0E9F6BE2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9CEA9-B6EC-4AA0-8E82-242F751D505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677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9" name="Straight Connector 1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7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8DC35-97F3-4507-AFA8-3D5F245B8976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F13E5-5A34-47EB-80AF-7D5EA18B73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605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5" name="Straight Connector 1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499A0-B749-4470-B270-FF81CC654E25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5494-D641-4DD7-9ED0-D54485A3A8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986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6E781-BEAF-420F-BE88-80B3F01BE28F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3533B-7032-4F11-9887-28373B7570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34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02B84-7784-4244-81D7-92ABAF961D47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4AA67-7E19-49C1-9383-6A8A39E883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420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36D8D-759B-47F9-A414-CBBC93F76010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A2CF4-D4A0-4CB8-90DF-CEE812359E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45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15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6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0E3A9-209E-4670-91F4-40BE6E918CD2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FF00D-8C16-45E4-AF9D-5414D85C46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117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 rot="5400000">
            <a:off x="3908425" y="2881313"/>
            <a:ext cx="5481637" cy="922338"/>
            <a:chOff x="1815339" y="1381459"/>
            <a:chExt cx="5480154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6745" y="1381458"/>
              <a:ext cx="87765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12"/>
            <p:cNvCxnSpPr/>
            <p:nvPr/>
          </p:nvCxnSpPr>
          <p:spPr>
            <a:xfrm flipH="1" flipV="1">
              <a:off x="1815339" y="1924967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3"/>
            <p:cNvCxnSpPr/>
            <p:nvPr/>
          </p:nvCxnSpPr>
          <p:spPr>
            <a:xfrm rot="10800000">
              <a:off x="4826011" y="1928146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A4B6E-36E9-4DD3-976E-CA9CA88679A8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F6F14-E843-4847-A774-CE3C886F98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259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9AB8662-D0AF-405A-A7EB-1CB3653F7F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7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266DD50-B78E-474A-BFD2-A6736577F9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577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EEBC6B21-7C68-46CC-87D0-B0FD9CA756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879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E6B6641F-CF84-4039-AEBD-9B09CD2395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883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EEBBC29B-1FBB-41D2-A114-895893FA96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087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404CEAAB-606D-447E-AD26-A7C890E409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082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02397D06-81EC-438D-A61C-37494987F1D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41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88975" y="569913"/>
            <a:ext cx="77565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8500" y="2247900"/>
            <a:ext cx="7747000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63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062E3E4-83A7-43B9-BA02-AEEEAF9828D1}" type="datetime1">
              <a:rPr lang="ru-RU"/>
              <a:pPr>
                <a:defRPr/>
              </a:pPr>
              <a:t>27.05.2014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0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8925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A9F4374-E63B-4153-A49B-0053DFE607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14" r:id="rId7"/>
    <p:sldLayoutId id="2147483915" r:id="rId8"/>
    <p:sldLayoutId id="2147483916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125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76288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"/>
        <a:defRPr sz="22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2000" kern="1200">
          <a:solidFill>
            <a:srgbClr val="262626"/>
          </a:solidFill>
          <a:latin typeface="+mn-lt"/>
          <a:ea typeface="+mn-ea"/>
          <a:cs typeface="+mn-cs"/>
        </a:defRPr>
      </a:lvl3pPr>
      <a:lvl4pPr marL="1508125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kern="1200">
          <a:solidFill>
            <a:srgbClr val="262626"/>
          </a:solidFill>
          <a:latin typeface="+mn-lt"/>
          <a:ea typeface="+mn-ea"/>
          <a:cs typeface="+mn-cs"/>
        </a:defRPr>
      </a:lvl4pPr>
      <a:lvl5pPr marL="1828800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1600" kern="1200">
          <a:solidFill>
            <a:srgbClr val="262626"/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9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jpeg"/><Relationship Id="rId4" Type="http://schemas.openxmlformats.org/officeDocument/2006/relationships/diagramData" Target="../diagrams/data1.xml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Microsoft_Excel_Chart2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png"/><Relationship Id="rId4" Type="http://schemas.openxmlformats.org/officeDocument/2006/relationships/oleObject" Target="../embeddings/Microsoft_Excel_Char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C:\Users\ЦГП\Desktop\14-06-2013-4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251951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92275" y="333375"/>
            <a:ext cx="6838950" cy="101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+mn-cs"/>
              </a:rPr>
              <a:t>ПРАВОСЛАВНАЯ СЛУЖБА ПОМОЩИ </a:t>
            </a:r>
            <a:b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+mn-cs"/>
              </a:rPr>
            </a:br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+mn-cs"/>
              </a:rPr>
              <a:t>«МИЛОСЕРДИЕ»</a:t>
            </a:r>
          </a:p>
        </p:txBody>
      </p:sp>
      <p:sp>
        <p:nvSpPr>
          <p:cNvPr id="19459" name="TextBox 6"/>
          <p:cNvSpPr txBox="1">
            <a:spLocks noChangeArrowheads="1"/>
          </p:cNvSpPr>
          <p:nvPr/>
        </p:nvSpPr>
        <p:spPr bwMode="auto">
          <a:xfrm>
            <a:off x="1692275" y="3860800"/>
            <a:ext cx="6838950" cy="22463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b="1" dirty="0" err="1" smtClean="0">
                <a:solidFill>
                  <a:srgbClr val="5F5F5F"/>
                </a:solidFill>
                <a:latin typeface="Verdana" pitchFamily="34" charset="0"/>
              </a:rPr>
              <a:t>Студеникин</a:t>
            </a:r>
            <a:r>
              <a:rPr lang="ru-RU" altLang="ru-RU" b="1" dirty="0" smtClean="0">
                <a:solidFill>
                  <a:srgbClr val="5F5F5F"/>
                </a:solidFill>
                <a:latin typeface="Verdana" pitchFamily="34" charset="0"/>
              </a:rPr>
              <a:t> Иван Михайлович  </a:t>
            </a:r>
          </a:p>
          <a:p>
            <a:pPr algn="r" eaLnBrk="1" hangingPunct="1">
              <a:defRPr/>
            </a:pPr>
            <a:r>
              <a:rPr lang="ru-RU" altLang="ru-RU" b="1" dirty="0" smtClean="0">
                <a:solidFill>
                  <a:srgbClr val="5F5F5F"/>
                </a:solidFill>
                <a:latin typeface="Verdana" pitchFamily="34" charset="0"/>
              </a:rPr>
              <a:t>Координатор</a:t>
            </a:r>
          </a:p>
          <a:p>
            <a:pPr algn="r" eaLnBrk="1" hangingPunct="1">
              <a:defRPr/>
            </a:pPr>
            <a:r>
              <a:rPr lang="ru-RU" altLang="ru-RU" b="1" dirty="0" err="1" smtClean="0">
                <a:solidFill>
                  <a:srgbClr val="5F5F5F"/>
                </a:solidFill>
                <a:latin typeface="Verdana" pitchFamily="34" charset="0"/>
              </a:rPr>
              <a:t>Можеева</a:t>
            </a:r>
            <a:r>
              <a:rPr lang="ru-RU" altLang="ru-RU" b="1" dirty="0" smtClean="0">
                <a:solidFill>
                  <a:srgbClr val="5F5F5F"/>
                </a:solidFill>
                <a:latin typeface="Verdana" pitchFamily="34" charset="0"/>
              </a:rPr>
              <a:t> Майя Владимировна</a:t>
            </a:r>
          </a:p>
          <a:p>
            <a:pPr algn="r" eaLnBrk="1" hangingPunct="1">
              <a:defRPr/>
            </a:pPr>
            <a:r>
              <a:rPr lang="ru-RU" altLang="ru-RU" b="1" dirty="0" smtClean="0">
                <a:solidFill>
                  <a:srgbClr val="5F5F5F"/>
                </a:solidFill>
                <a:latin typeface="Verdana" pitchFamily="34" charset="0"/>
              </a:rPr>
              <a:t>Координатор</a:t>
            </a:r>
          </a:p>
          <a:p>
            <a:pPr algn="r" eaLnBrk="1" hangingPunct="1">
              <a:defRPr/>
            </a:pPr>
            <a:endParaRPr lang="ru-RU" altLang="ru-RU" sz="2000" b="1" dirty="0" smtClean="0">
              <a:solidFill>
                <a:srgbClr val="5F5F5F"/>
              </a:solidFill>
              <a:latin typeface="Verdana" pitchFamily="34" charset="0"/>
            </a:endParaRPr>
          </a:p>
          <a:p>
            <a:pPr algn="r" eaLnBrk="1" hangingPunct="1">
              <a:defRPr/>
            </a:pPr>
            <a:r>
              <a:rPr lang="ru-RU" altLang="ru-RU" sz="1600" b="1" dirty="0" smtClean="0">
                <a:solidFill>
                  <a:srgbClr val="5F5F5F"/>
                </a:solidFill>
                <a:latin typeface="Verdana" pitchFamily="34" charset="0"/>
              </a:rPr>
              <a:t>РОО «Милосердие», Отдел по церковной благотворительности и </a:t>
            </a:r>
            <a:r>
              <a:rPr lang="ru-RU" altLang="ru-RU" sz="1600" b="1" dirty="0" err="1" smtClean="0">
                <a:solidFill>
                  <a:srgbClr val="5F5F5F"/>
                </a:solidFill>
                <a:latin typeface="Verdana" pitchFamily="34" charset="0"/>
              </a:rPr>
              <a:t>соц</a:t>
            </a:r>
            <a:r>
              <a:rPr lang="ru-RU" altLang="ru-RU" sz="1600" b="1" dirty="0" smtClean="0">
                <a:solidFill>
                  <a:srgbClr val="5F5F5F"/>
                </a:solidFill>
                <a:latin typeface="Verdana" pitchFamily="34" charset="0"/>
              </a:rPr>
              <a:t> служению </a:t>
            </a:r>
            <a:r>
              <a:rPr lang="ru-RU" altLang="ru-RU" sz="1400" b="1" dirty="0" smtClean="0">
                <a:solidFill>
                  <a:srgbClr val="5F5F5F"/>
                </a:solidFill>
                <a:latin typeface="Verdana" pitchFamily="34" charset="0"/>
              </a:rPr>
              <a:t>+7 495-972-97-02 </a:t>
            </a:r>
            <a:r>
              <a:rPr lang="en-US" altLang="ru-RU" sz="1600" b="1" dirty="0" smtClean="0">
                <a:solidFill>
                  <a:srgbClr val="5F5F5F"/>
                </a:solidFill>
                <a:latin typeface="Verdana" pitchFamily="34" charset="0"/>
              </a:rPr>
              <a:t>maya_mozheevaa@mail.ru</a:t>
            </a:r>
            <a:endParaRPr lang="ru-RU" altLang="ru-RU" sz="1600" b="1" dirty="0" smtClean="0">
              <a:solidFill>
                <a:srgbClr val="5F5F5F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2275" y="2205038"/>
            <a:ext cx="6838950" cy="7381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+mj-lt"/>
                <a:cs typeface="+mn-cs"/>
              </a:rPr>
              <a:t>Центр гуманитарной помощи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C:\2013\Фото_Официальное\Фотографии\ване\DSCN440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2284498"/>
            <a:ext cx="3923928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7175" y="188913"/>
            <a:ext cx="5083175" cy="5762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smtClean="0">
                <a:solidFill>
                  <a:srgbClr val="C00000"/>
                </a:solidFill>
                <a:cs typeface="Arial" charset="0"/>
              </a:rPr>
              <a:t>Центр гуманитарной помощи</a:t>
            </a: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467544" y="5445224"/>
          <a:ext cx="8568951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103" name="Picture 7" descr="C:\2013\Фото_Официальное\Фотографии\ване\DSC_2098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3168351" cy="5112568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2013\Фото_Официальное\Фотографии\ване\15-03-2013-1-4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969372"/>
            <a:ext cx="3240360" cy="26302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2013\Фото_Официальное\Фотографии\ване\14-06-2013-4-2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3933056"/>
            <a:ext cx="1800200" cy="129614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4163" y="188913"/>
            <a:ext cx="7596187" cy="10525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  <a:cs typeface="Arial" charset="0"/>
              </a:rPr>
              <a:t>О ПРОЕКТЕ</a:t>
            </a:r>
            <a:br>
              <a:rPr lang="ru-RU" sz="2000" b="1" dirty="0" smtClean="0">
                <a:solidFill>
                  <a:srgbClr val="C00000"/>
                </a:solidFill>
                <a:cs typeface="Arial" charset="0"/>
              </a:rPr>
            </a:br>
            <a:r>
              <a:rPr lang="ru-RU" sz="2000" b="1" dirty="0" smtClean="0">
                <a:solidFill>
                  <a:srgbClr val="C00000"/>
                </a:solidFill>
                <a:cs typeface="Arial" charset="0"/>
              </a:rPr>
              <a:t>«Центр гуманитарной помощи»</a:t>
            </a:r>
            <a:br>
              <a:rPr lang="ru-RU" sz="2000" b="1" dirty="0" smtClean="0">
                <a:solidFill>
                  <a:srgbClr val="C00000"/>
                </a:solidFill>
                <a:cs typeface="Arial" charset="0"/>
              </a:rPr>
            </a:br>
            <a:r>
              <a:rPr lang="ru-RU" sz="2000" b="1" dirty="0">
                <a:solidFill>
                  <a:srgbClr val="C00000"/>
                </a:solidFill>
                <a:cs typeface="Arial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cs typeface="Arial" charset="0"/>
              </a:rPr>
            </a:br>
            <a:r>
              <a:rPr lang="ru-RU" sz="2000" b="1" dirty="0" smtClean="0">
                <a:solidFill>
                  <a:srgbClr val="C00000"/>
                </a:solidFill>
                <a:cs typeface="Arial" charset="0"/>
              </a:rPr>
              <a:t>Наши подопечные:</a:t>
            </a: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9459" name="Прямоугольник 24"/>
          <p:cNvSpPr>
            <a:spLocks noChangeArrowheads="1"/>
          </p:cNvSpPr>
          <p:nvPr/>
        </p:nvSpPr>
        <p:spPr bwMode="auto">
          <a:xfrm>
            <a:off x="3635375" y="1989138"/>
            <a:ext cx="496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494949"/>
                </a:solidFill>
                <a:latin typeface="Verdana" pitchFamily="34" charset="0"/>
              </a:rPr>
              <a:t>Многодетные семьи, матери – одиночки, семьи с доходом меньше прожиточного минимума, семьи иностранных граждан</a:t>
            </a:r>
          </a:p>
        </p:txBody>
      </p:sp>
      <p:sp>
        <p:nvSpPr>
          <p:cNvPr id="19460" name="Прямоугольник 25"/>
          <p:cNvSpPr>
            <a:spLocks noChangeArrowheads="1"/>
          </p:cNvSpPr>
          <p:nvPr/>
        </p:nvSpPr>
        <p:spPr bwMode="auto">
          <a:xfrm>
            <a:off x="179388" y="3851275"/>
            <a:ext cx="28797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494949"/>
                </a:solidFill>
                <a:latin typeface="Verdana" pitchFamily="34" charset="0"/>
              </a:rPr>
              <a:t>Пенсионеры, инвалиды всех групп, люди, попавшие в трудную жизненную ситуацию</a:t>
            </a:r>
          </a:p>
        </p:txBody>
      </p:sp>
      <p:pic>
        <p:nvPicPr>
          <p:cNvPr id="5134" name="Picture 14" descr="C:\Users\ЦГП\Desktop\20130105_115901[1]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3" y="1556792"/>
            <a:ext cx="3168351" cy="2215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7" name="Picture 17" descr="C:\Users\ЦГП\Desktop\P105041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1760" y="4077072"/>
            <a:ext cx="2088232" cy="24113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C:\Users\ЦГП\Desktop\P105043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4163" y="4036562"/>
            <a:ext cx="3192333" cy="2492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DDCD6BC8-BA70-4768-8F97-26DEBB7C76AD}" type="slidenum">
              <a:rPr lang="ru-RU" altLang="ru-RU" sz="1200" smtClean="0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ru-RU" altLang="ru-RU" sz="1200" smtClean="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0483" name="Диаграмма 4"/>
          <p:cNvGraphicFramePr>
            <a:graphicFrameLocks/>
          </p:cNvGraphicFramePr>
          <p:nvPr/>
        </p:nvGraphicFramePr>
        <p:xfrm>
          <a:off x="2233613" y="65088"/>
          <a:ext cx="6942137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r:id="rId4" imgW="6943946" imgH="3054361" progId="Excel.Chart.8">
                  <p:embed/>
                </p:oleObj>
              </mc:Choice>
              <mc:Fallback>
                <p:oleObj r:id="rId4" imgW="6943946" imgH="3054361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3613" y="65088"/>
                        <a:ext cx="6942137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Диаграмма 5"/>
          <p:cNvGraphicFramePr>
            <a:graphicFrameLocks/>
          </p:cNvGraphicFramePr>
          <p:nvPr/>
        </p:nvGraphicFramePr>
        <p:xfrm>
          <a:off x="-50800" y="3162300"/>
          <a:ext cx="7013575" cy="348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r:id="rId7" imgW="7011008" imgH="3487214" progId="Excel.Chart.8">
                  <p:embed/>
                </p:oleObj>
              </mc:Choice>
              <mc:Fallback>
                <p:oleObj r:id="rId7" imgW="7011008" imgH="3487214" progId="Excel.Chart.8">
                  <p:embed/>
                  <p:pic>
                    <p:nvPicPr>
                      <p:cNvPr id="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3162300"/>
                        <a:ext cx="7013575" cy="348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ctrTitle"/>
          </p:nvPr>
        </p:nvSpPr>
        <p:spPr>
          <a:xfrm>
            <a:off x="2916238" y="549275"/>
            <a:ext cx="5688012" cy="920750"/>
          </a:xfrm>
        </p:spPr>
        <p:txBody>
          <a:bodyPr/>
          <a:lstStyle/>
          <a:p>
            <a:pPr eaLnBrk="1" hangingPunct="1"/>
            <a:r>
              <a:rPr lang="ru-RU" altLang="ru-RU" sz="4400" smtClean="0"/>
              <a:t>Виды помощи:</a:t>
            </a:r>
          </a:p>
        </p:txBody>
      </p:sp>
      <p:sp>
        <p:nvSpPr>
          <p:cNvPr id="21507" name="Номер слайда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15B6E55-925D-4179-B927-2F9731DBD5BC}" type="slidenum">
              <a:rPr lang="ru-RU" altLang="ru-RU" sz="1200" smtClean="0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ru-RU" altLang="ru-RU" sz="12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9154" name="Picture 2" descr="C:\Users\ЦГП\Desktop\DSCN431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55" y="1124744"/>
            <a:ext cx="3888432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5" name="Picture 3" descr="C:\Users\ЦГП\Desktop\DSCN435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1700213"/>
            <a:ext cx="3243263" cy="482917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4"/>
          <p:cNvSpPr txBox="1">
            <a:spLocks noChangeArrowheads="1"/>
          </p:cNvSpPr>
          <p:nvPr/>
        </p:nvSpPr>
        <p:spPr bwMode="auto">
          <a:xfrm>
            <a:off x="7164388" y="1989138"/>
            <a:ext cx="143986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Одежда,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обувь,  игрушки, средства гигиены, бытовая техника, книги и прочее…</a:t>
            </a:r>
          </a:p>
        </p:txBody>
      </p:sp>
      <p:pic>
        <p:nvPicPr>
          <p:cNvPr id="21511" name="Picture 6" descr="C:\Users\ЦГП\Desktop\P105043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9925" y="4549775"/>
            <a:ext cx="1944688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7" descr="C:\Users\ЦГП\Desktop\DSCN1669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" y="3860800"/>
            <a:ext cx="34559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4" descr="C:\Users\ЦГП\Desktop\DSCN157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2276871"/>
            <a:ext cx="1979711" cy="1728449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5EEC810-C95D-42F9-BD9E-F63A20D5D5BD}" type="slidenum">
              <a:rPr lang="ru-RU" altLang="ru-RU" sz="1200" smtClean="0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ru-RU" altLang="ru-RU" sz="12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2531" name="Picture 2" descr="C:\Users\ЦГП\Desktop\DSC_17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1554163"/>
            <a:ext cx="26638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" descr="C:\Users\ЦГП\Desktop\z_dc63437b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1554163"/>
            <a:ext cx="26733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712" y="681324"/>
            <a:ext cx="637417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Сотрудники</a:t>
            </a:r>
          </a:p>
        </p:txBody>
      </p:sp>
      <p:sp>
        <p:nvSpPr>
          <p:cNvPr id="22534" name="TextBox 4"/>
          <p:cNvSpPr txBox="1">
            <a:spLocks noChangeArrowheads="1"/>
          </p:cNvSpPr>
          <p:nvPr/>
        </p:nvSpPr>
        <p:spPr bwMode="auto">
          <a:xfrm>
            <a:off x="900113" y="5876925"/>
            <a:ext cx="2663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Студеникин И.М.</a:t>
            </a:r>
          </a:p>
        </p:txBody>
      </p:sp>
      <p:sp>
        <p:nvSpPr>
          <p:cNvPr id="22535" name="TextBox 5"/>
          <p:cNvSpPr txBox="1">
            <a:spLocks noChangeArrowheads="1"/>
          </p:cNvSpPr>
          <p:nvPr/>
        </p:nvSpPr>
        <p:spPr bwMode="auto">
          <a:xfrm>
            <a:off x="4716463" y="5876925"/>
            <a:ext cx="267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Можеева М.В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7B105269-CA19-4A7B-B376-6F5592F1A606}" type="slidenum">
              <a:rPr lang="ru-RU" altLang="ru-RU" sz="1200" smtClean="0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ru-RU" altLang="ru-RU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736" y="476672"/>
            <a:ext cx="352839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добровольцы</a:t>
            </a:r>
          </a:p>
        </p:txBody>
      </p:sp>
      <p:pic>
        <p:nvPicPr>
          <p:cNvPr id="51202" name="Picture 2" descr="C:\Users\ЦГП\Desktop\DSC_16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2070088" cy="3017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3" descr="C:\Users\ЦГП\Desktop\DSC_164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4216400"/>
            <a:ext cx="3240087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4" descr="C:\Users\ЦГП\Desktop\DSC_167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125" y="1125538"/>
            <a:ext cx="2305050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0" y="4724400"/>
            <a:ext cx="16192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Павел</a:t>
            </a:r>
          </a:p>
        </p:txBody>
      </p:sp>
      <p:sp>
        <p:nvSpPr>
          <p:cNvPr id="23560" name="TextBox 8"/>
          <p:cNvSpPr txBox="1">
            <a:spLocks noChangeArrowheads="1"/>
          </p:cNvSpPr>
          <p:nvPr/>
        </p:nvSpPr>
        <p:spPr bwMode="auto">
          <a:xfrm>
            <a:off x="1763713" y="6381750"/>
            <a:ext cx="2303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Майя</a:t>
            </a:r>
          </a:p>
        </p:txBody>
      </p:sp>
      <p:sp>
        <p:nvSpPr>
          <p:cNvPr id="23561" name="TextBox 9"/>
          <p:cNvSpPr txBox="1">
            <a:spLocks noChangeArrowheads="1"/>
          </p:cNvSpPr>
          <p:nvPr/>
        </p:nvSpPr>
        <p:spPr bwMode="auto">
          <a:xfrm>
            <a:off x="7451725" y="2708275"/>
            <a:ext cx="1441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Алексей</a:t>
            </a:r>
          </a:p>
        </p:txBody>
      </p:sp>
      <p:pic>
        <p:nvPicPr>
          <p:cNvPr id="23562" name="Picture 5" descr="C:\Users\ЦГП\Desktop\DSC_171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1725" y="3213100"/>
            <a:ext cx="1585913" cy="23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TextBox 10"/>
          <p:cNvSpPr txBox="1">
            <a:spLocks noChangeArrowheads="1"/>
          </p:cNvSpPr>
          <p:nvPr/>
        </p:nvSpPr>
        <p:spPr bwMode="auto">
          <a:xfrm>
            <a:off x="7451725" y="5732463"/>
            <a:ext cx="1441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Ольга</a:t>
            </a:r>
          </a:p>
        </p:txBody>
      </p:sp>
      <p:pic>
        <p:nvPicPr>
          <p:cNvPr id="51206" name="Picture 6" descr="C:\Users\ЦГП\Desktop\DSCN161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5150" y="1904574"/>
            <a:ext cx="2725387" cy="1978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07" name="Picture 7" descr="C:\Users\ЦГП\Desktop\DSC_2176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725006" y="2998098"/>
            <a:ext cx="4114705" cy="25865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6" name="TextBox 11"/>
          <p:cNvSpPr txBox="1">
            <a:spLocks noChangeArrowheads="1"/>
          </p:cNvSpPr>
          <p:nvPr/>
        </p:nvSpPr>
        <p:spPr bwMode="auto">
          <a:xfrm>
            <a:off x="4716463" y="6415088"/>
            <a:ext cx="2447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Марина</a:t>
            </a:r>
          </a:p>
        </p:txBody>
      </p:sp>
      <p:sp>
        <p:nvSpPr>
          <p:cNvPr id="23567" name="TextBox 12"/>
          <p:cNvSpPr txBox="1">
            <a:spLocks noChangeArrowheads="1"/>
          </p:cNvSpPr>
          <p:nvPr/>
        </p:nvSpPr>
        <p:spPr bwMode="auto">
          <a:xfrm>
            <a:off x="2268538" y="3933825"/>
            <a:ext cx="1798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Алексей</a:t>
            </a:r>
          </a:p>
        </p:txBody>
      </p:sp>
      <p:pic>
        <p:nvPicPr>
          <p:cNvPr id="23568" name="Picture 8" descr="C:\Users\ЦГП\Desktop\W3C67bYLqzQ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000" y="3284538"/>
            <a:ext cx="1195388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9" name="TextBox 15"/>
          <p:cNvSpPr txBox="1">
            <a:spLocks noChangeArrowheads="1"/>
          </p:cNvSpPr>
          <p:nvPr/>
        </p:nvSpPr>
        <p:spPr bwMode="auto">
          <a:xfrm>
            <a:off x="1035050" y="5445125"/>
            <a:ext cx="944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Лев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ctrTitle"/>
          </p:nvPr>
        </p:nvSpPr>
        <p:spPr>
          <a:xfrm>
            <a:off x="2051050" y="115888"/>
            <a:ext cx="7092950" cy="792162"/>
          </a:xfrm>
        </p:spPr>
        <p:txBody>
          <a:bodyPr/>
          <a:lstStyle/>
          <a:p>
            <a:pPr eaLnBrk="1" hangingPunct="1"/>
            <a:r>
              <a:rPr lang="ru-RU" altLang="ru-RU" sz="4000" smtClean="0"/>
              <a:t>Жизнь текущего года</a:t>
            </a:r>
          </a:p>
        </p:txBody>
      </p:sp>
      <p:sp>
        <p:nvSpPr>
          <p:cNvPr id="24579" name="Номер слайда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556308E-04A3-45C2-9293-E8D1746528FC}" type="slidenum">
              <a:rPr lang="ru-RU" altLang="ru-RU" sz="1200" smtClean="0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ru-RU" altLang="ru-RU" sz="12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73730" name="Picture 2" descr="F:\фотот стройка\DSC_216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55784"/>
            <a:ext cx="2736304" cy="230425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1" name="Picture 3" descr="F:\фотот стройка\DSC_220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853699" y="1708935"/>
            <a:ext cx="3836169" cy="27200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3732" name="Picture 4" descr="F:\фотот стройка\DSC_220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3332115" cy="2386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4583" name="Picture 5" descr="F:\фотот стройка\DSC_221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1150938"/>
            <a:ext cx="3024187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6" descr="F:\фотот стройка\DSC_2162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5425" y="2700338"/>
            <a:ext cx="2568575" cy="4157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5" name="Picture 8" descr="F:\фотот стройка\DSCN1707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063" y="3108325"/>
            <a:ext cx="2160587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7" name="Picture 9" descr="F:\фотот стройка\DSCN1708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1175" y="4652963"/>
            <a:ext cx="3673475" cy="2205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C:\Users\ЦГП\Desktop\DSC_2221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75" y="4508500"/>
            <a:ext cx="1681163" cy="2349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341438"/>
            <a:ext cx="2843213" cy="646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/>
              <a:t>Ремонт и переоборудование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DE310A9-64FF-424A-98ED-BAC3637C0B66}" type="slidenum">
              <a:rPr lang="ru-RU" altLang="ru-RU" sz="1200" smtClean="0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 sz="12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74755" name="Picture 3" descr="C:\Users\ЦГП\Desktop\DSCN158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116" y="1965603"/>
            <a:ext cx="4208234" cy="3023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2013\Фото_Официальное\отправки\DSCN160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4159250"/>
            <a:ext cx="4276725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5" descr="C:\2013\Фото_Официальное\отправки\DSCN162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116" y="5094820"/>
            <a:ext cx="2695903" cy="17631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8" name="Picture 6" descr="C:\2013\Фото_Официальное\ральф рингер\DSCN161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4118" y="2219350"/>
            <a:ext cx="3672408" cy="19225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5607" name="Picture 7" descr="C:\2013\Фото_Официальное\дезики\DSCN1576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775" y="4614863"/>
            <a:ext cx="2520950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341438"/>
            <a:ext cx="3563938" cy="646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/>
              <a:t>Отправки </a:t>
            </a:r>
            <a:r>
              <a:rPr lang="ru-RU" b="1" dirty="0" err="1"/>
              <a:t>гум</a:t>
            </a:r>
            <a:r>
              <a:rPr lang="ru-RU" b="1" dirty="0"/>
              <a:t> помощи в регионы</a:t>
            </a:r>
          </a:p>
        </p:txBody>
      </p:sp>
      <p:pic>
        <p:nvPicPr>
          <p:cNvPr id="74763" name="Picture 11" descr="C:\2013\Фото_Официальное\Фотографии\ване\DSCN4363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6426"/>
            <a:ext cx="3275856" cy="221292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0" name="Picture 12" descr="F:\чипсы\DSC_2146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565150"/>
            <a:ext cx="201612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4163" y="188913"/>
            <a:ext cx="7596187" cy="10525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9D9D9D"/>
                </a:solidFill>
                <a:cs typeface="Arial" charset="0"/>
              </a:rPr>
              <a:t>«Центр гуманитарной помощи» </a:t>
            </a:r>
            <a:br>
              <a:rPr lang="ru-RU" sz="2000" b="1" dirty="0" smtClean="0">
                <a:solidFill>
                  <a:srgbClr val="9D9D9D"/>
                </a:solidFill>
                <a:cs typeface="Arial" charset="0"/>
              </a:rPr>
            </a:br>
            <a:endParaRPr lang="ru-RU" sz="2000" b="1" dirty="0" smtClean="0">
              <a:solidFill>
                <a:srgbClr val="E50D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55650" y="1397000"/>
          <a:ext cx="7777164" cy="510063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888582"/>
                <a:gridCol w="3888582"/>
              </a:tblGrid>
              <a:tr h="44609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ПРОБЛЕМЫ</a:t>
                      </a:r>
                      <a:r>
                        <a:rPr lang="ru-RU" sz="1800" baseline="0" dirty="0" smtClean="0"/>
                        <a:t> И СЛОЖНОСТИ</a:t>
                      </a:r>
                      <a:endParaRPr lang="ru-RU" sz="1800" dirty="0"/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ВОЗМОЖНЫЕ РЕШЕНИЯ</a:t>
                      </a:r>
                      <a:endParaRPr lang="ru-RU" sz="1800" dirty="0"/>
                    </a:p>
                  </a:txBody>
                  <a:tcPr marL="91444" marR="91444" marT="45724" marB="45724"/>
                </a:tc>
              </a:tr>
              <a:tr h="3108998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800" baseline="0" dirty="0" smtClean="0"/>
                        <a:t>Отсутствие своего помещения. Отсутствие складского отдельного помещения. Вытекающие отсюда сложности: зависимость от владельца; приостановление деятельности Центра, ставшее регулярным; переезды; ремонты; переоборудование; отсутствие уверенности в будущем развитии и существовании Центра; </a:t>
                      </a:r>
                      <a:endParaRPr lang="ru-RU" sz="1800" baseline="0" dirty="0" smtClean="0">
                        <a:solidFill>
                          <a:srgbClr val="494949"/>
                        </a:solidFill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Письменное обращение к </a:t>
                      </a:r>
                      <a:r>
                        <a:rPr lang="ru-RU" sz="1800" baseline="0" dirty="0" smtClean="0"/>
                        <a:t>уполномоченным лицам; размещение информации о проблеме в </a:t>
                      </a:r>
                      <a:r>
                        <a:rPr lang="ru-RU" sz="1800" baseline="0" dirty="0" err="1" smtClean="0"/>
                        <a:t>соцсетях</a:t>
                      </a:r>
                      <a:r>
                        <a:rPr lang="ru-RU" sz="1800" baseline="0" dirty="0" smtClean="0"/>
                        <a:t> и прочих СМИ. 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44" marR="91444" marT="45724" marB="45724"/>
                </a:tc>
              </a:tr>
              <a:tr h="154554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2.   Малое</a:t>
                      </a:r>
                      <a:r>
                        <a:rPr lang="ru-RU" sz="1800" baseline="0" dirty="0" smtClean="0"/>
                        <a:t> количество добровольцев.  Одна из причин - специфика работы Центра. </a:t>
                      </a:r>
                      <a:endParaRPr lang="ru-RU" sz="1800" dirty="0" smtClean="0"/>
                    </a:p>
                    <a:p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Организация </a:t>
                      </a:r>
                      <a:r>
                        <a:rPr lang="ru-RU" sz="1800" baseline="0" dirty="0" smtClean="0"/>
                        <a:t>благоприятных для деятельности условий; организация поощрительных программ для добровольцев: грамоты, совместные поездки и пр.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44" marR="91444" marT="45724" marB="45724"/>
                </a:tc>
              </a:tr>
            </a:tbl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4163" y="188913"/>
            <a:ext cx="7596187" cy="10525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9D9D9D"/>
                </a:solidFill>
                <a:cs typeface="Arial" charset="0"/>
              </a:rPr>
              <a:t>«Центр гуманитарной помощи» </a:t>
            </a:r>
            <a:br>
              <a:rPr lang="ru-RU" sz="2000" b="1" dirty="0" smtClean="0">
                <a:solidFill>
                  <a:srgbClr val="9D9D9D"/>
                </a:solidFill>
                <a:cs typeface="Arial" charset="0"/>
              </a:rPr>
            </a:br>
            <a:endParaRPr lang="ru-RU" sz="2000" b="1" dirty="0" smtClean="0">
              <a:solidFill>
                <a:srgbClr val="E50D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55650" y="1397000"/>
          <a:ext cx="7777164" cy="469582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888582"/>
                <a:gridCol w="3888582"/>
              </a:tblGrid>
              <a:tr h="44604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ПРОБЛЕМЫ</a:t>
                      </a:r>
                      <a:r>
                        <a:rPr lang="ru-RU" sz="1800" baseline="0" dirty="0" smtClean="0"/>
                        <a:t> И СЛОЖНОСТИ</a:t>
                      </a:r>
                      <a:endParaRPr lang="ru-RU" sz="1800" dirty="0"/>
                    </a:p>
                  </a:txBody>
                  <a:tcPr marL="91444" marR="91444" marT="45719" marB="4571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ВОЗМОЖНЫЕ РЕШЕНИЯ</a:t>
                      </a:r>
                      <a:endParaRPr lang="ru-RU" sz="1800" dirty="0"/>
                    </a:p>
                  </a:txBody>
                  <a:tcPr marL="91444" marR="91444" marT="45719" marB="45719"/>
                </a:tc>
              </a:tr>
              <a:tr h="27044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800" baseline="0" dirty="0" smtClean="0"/>
                        <a:t>3. Затянутый процесс  отчетности региональных организаций о получившей от нас гуманитарной помощи. (причины: регион далеко расположен; раздача происходит поэтапно; отсутствие интернета и </a:t>
                      </a:r>
                      <a:r>
                        <a:rPr lang="ru-RU" sz="1800" baseline="0" dirty="0" err="1" smtClean="0"/>
                        <a:t>тп</a:t>
                      </a:r>
                      <a:r>
                        <a:rPr lang="ru-RU" sz="1800" baseline="0" dirty="0" smtClean="0"/>
                        <a:t>;)</a:t>
                      </a:r>
                      <a:endParaRPr lang="ru-RU" sz="1800" baseline="0" dirty="0" smtClean="0">
                        <a:solidFill>
                          <a:srgbClr val="494949"/>
                        </a:solidFill>
                      </a:endParaRPr>
                    </a:p>
                  </a:txBody>
                  <a:tcPr marL="91444" marR="91444" marT="45719" marB="4571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3. Постоянный</a:t>
                      </a:r>
                      <a:r>
                        <a:rPr lang="ru-RU" sz="1800" baseline="0" dirty="0" smtClean="0"/>
                        <a:t> контроль организаций (звонить, писать, надоедать…)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44" marR="91444" marT="45719" marB="45719"/>
                </a:tc>
              </a:tr>
              <a:tr h="154537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4. </a:t>
                      </a:r>
                      <a:r>
                        <a:rPr lang="ru-RU" sz="1800" dirty="0" err="1" smtClean="0"/>
                        <a:t>Дезобработка</a:t>
                      </a:r>
                      <a:r>
                        <a:rPr lang="ru-RU" sz="1800" dirty="0" smtClean="0"/>
                        <a:t> вещей. Очень </a:t>
                      </a:r>
                      <a:r>
                        <a:rPr lang="ru-RU" sz="1800" dirty="0" err="1" smtClean="0"/>
                        <a:t>затратно</a:t>
                      </a:r>
                      <a:r>
                        <a:rPr lang="ru-RU" sz="1800" dirty="0" smtClean="0"/>
                        <a:t>.</a:t>
                      </a:r>
                    </a:p>
                    <a:p>
                      <a:r>
                        <a:rPr lang="ru-RU" sz="1800" dirty="0" smtClean="0"/>
                        <a:t>5. Отсутствие автотранспорта.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44" marR="91444" marT="45719" marB="4571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4. Вопрос открыт</a:t>
                      </a:r>
                    </a:p>
                    <a:p>
                      <a:endParaRPr lang="ru-RU" sz="1800" dirty="0" smtClean="0"/>
                    </a:p>
                    <a:p>
                      <a:r>
                        <a:rPr lang="ru-RU" sz="1800" dirty="0" smtClean="0"/>
                        <a:t>5. Вопрос открыт.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44" marR="91444" marT="45719" marB="45719"/>
                </a:tc>
              </a:tr>
            </a:tbl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4163" y="188913"/>
            <a:ext cx="7596187" cy="10525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9D9D9D"/>
                </a:solidFill>
                <a:cs typeface="Arial" charset="0"/>
              </a:rPr>
              <a:t>«Центр гуманитарной помощи»</a:t>
            </a:r>
            <a:br>
              <a:rPr lang="ru-RU" sz="2000" b="1" dirty="0" smtClean="0">
                <a:solidFill>
                  <a:srgbClr val="9D9D9D"/>
                </a:solidFill>
                <a:cs typeface="Arial" charset="0"/>
              </a:rPr>
            </a:br>
            <a:r>
              <a:rPr lang="ru-RU" sz="2000" b="1" dirty="0" smtClean="0">
                <a:solidFill>
                  <a:srgbClr val="9D9D9D"/>
                </a:solidFill>
                <a:cs typeface="Arial" charset="0"/>
              </a:rPr>
              <a:t>Планы на 2014 год</a:t>
            </a:r>
            <a:endParaRPr lang="ru-RU" sz="2000" b="1" dirty="0" smtClean="0">
              <a:solidFill>
                <a:srgbClr val="E50D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323850" y="1700213"/>
            <a:ext cx="5761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</a:rPr>
              <a:t>1. Решение вопроса о помещении Центра</a:t>
            </a:r>
          </a:p>
        </p:txBody>
      </p:sp>
      <p:pic>
        <p:nvPicPr>
          <p:cNvPr id="24583" name="Picture 7" descr="C:\Users\ЦГП\Desktop\DSCN170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070140"/>
            <a:ext cx="8568952" cy="4671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D2926A3-E0C1-44B4-A1B2-D18C09787844}" type="slidenum">
              <a:rPr lang="ru-RU" altLang="ru-RU" sz="1200" smtClean="0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ru-RU" altLang="ru-RU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554163" y="188913"/>
            <a:ext cx="7596187" cy="10525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9D9D9D"/>
                </a:solidFill>
                <a:cs typeface="Arial" charset="0"/>
              </a:rPr>
              <a:t>«Центр гуманитарной помощи» </a:t>
            </a:r>
            <a:br>
              <a:rPr lang="ru-RU" sz="2000" b="1" dirty="0" smtClean="0">
                <a:solidFill>
                  <a:srgbClr val="9D9D9D"/>
                </a:solidFill>
                <a:cs typeface="Arial" charset="0"/>
              </a:rPr>
            </a:br>
            <a:r>
              <a:rPr lang="ru-RU" sz="2000" b="1" dirty="0" smtClean="0">
                <a:solidFill>
                  <a:srgbClr val="9D9D9D"/>
                </a:solidFill>
                <a:cs typeface="Arial" charset="0"/>
              </a:rPr>
              <a:t>Планы на 2014 год</a:t>
            </a:r>
            <a:endParaRPr lang="ru-RU" sz="2000" b="1" dirty="0" smtClean="0">
              <a:solidFill>
                <a:srgbClr val="E50D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539750" y="1700213"/>
            <a:ext cx="8135938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>
                <a:solidFill>
                  <a:srgbClr val="262626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>
                <a:solidFill>
                  <a:srgbClr val="262626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>
                <a:solidFill>
                  <a:srgbClr val="262626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>
                <a:solidFill>
                  <a:srgbClr val="262626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"/>
              <a:defRPr sz="1600">
                <a:solidFill>
                  <a:srgbClr val="262626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solidFill>
                  <a:schemeClr val="tx1"/>
                </a:solidFill>
                <a:latin typeface="Arial" charset="0"/>
              </a:rPr>
              <a:t>2. Привлечение новых добровольцев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solidFill>
                  <a:schemeClr val="tx1"/>
                </a:solidFill>
                <a:latin typeface="Arial" charset="0"/>
              </a:rPr>
              <a:t>3. Усовершенствование системы внутренней организации Центра; взаимодействия с различными службами Отдела и православной службой Милосердие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>
                <a:solidFill>
                  <a:schemeClr val="tx1"/>
                </a:solidFill>
                <a:latin typeface="Arial" charset="0"/>
              </a:rPr>
              <a:t>4. Усовершенствование взаимодействия с организациями, получающими помощь Центра (региональные НКО, различные Фонды, храмовые приходы в регионах…)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4163" y="188913"/>
            <a:ext cx="7596187" cy="10525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9D9D9D"/>
                </a:solidFill>
                <a:cs typeface="Arial" charset="0"/>
              </a:rPr>
              <a:t>«Центр гуманитарной помощи» </a:t>
            </a:r>
            <a:br>
              <a:rPr lang="ru-RU" sz="2000" b="1" dirty="0" smtClean="0">
                <a:solidFill>
                  <a:srgbClr val="9D9D9D"/>
                </a:solidFill>
                <a:cs typeface="Arial" charset="0"/>
              </a:rPr>
            </a:br>
            <a:r>
              <a:rPr lang="ru-RU" sz="2000" b="1" dirty="0" smtClean="0">
                <a:solidFill>
                  <a:srgbClr val="9D9D9D"/>
                </a:solidFill>
                <a:cs typeface="Arial" charset="0"/>
              </a:rPr>
              <a:t>БЮДЖЕТ НА 2014 ГОД</a:t>
            </a:r>
            <a:endParaRPr lang="ru-RU" sz="2000" b="1" dirty="0" smtClean="0">
              <a:solidFill>
                <a:srgbClr val="E50D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188" y="1341438"/>
          <a:ext cx="7848600" cy="441166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536504"/>
                <a:gridCol w="3312096"/>
              </a:tblGrid>
              <a:tr h="55780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Статья расхода</a:t>
                      </a:r>
                      <a:endParaRPr lang="ru-RU" sz="1800" dirty="0"/>
                    </a:p>
                  </a:txBody>
                  <a:tcPr marL="91436" marR="91436" marT="45726" marB="457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D0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Сумма (руб.)</a:t>
                      </a:r>
                      <a:endParaRPr lang="ru-RU" sz="1800" dirty="0"/>
                    </a:p>
                  </a:txBody>
                  <a:tcPr marL="91436" marR="91436" marT="45726" marB="457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D0D"/>
                    </a:solidFill>
                  </a:tcPr>
                </a:tc>
              </a:tr>
              <a:tr h="4616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494949"/>
                          </a:solidFill>
                        </a:rPr>
                        <a:t>Фонд оплаты труда 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~</a:t>
                      </a:r>
                      <a:r>
                        <a:rPr lang="ru-RU" sz="1800" dirty="0" smtClean="0"/>
                        <a:t>34</a:t>
                      </a:r>
                      <a:r>
                        <a:rPr lang="ru-RU" sz="1800" baseline="0" dirty="0" smtClean="0"/>
                        <a:t> 000/месяц</a:t>
                      </a:r>
                      <a:endParaRPr lang="ru-RU" sz="1800" dirty="0"/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494949"/>
                          </a:solidFill>
                        </a:rPr>
                        <a:t>Оплата оборудования (стеллажи, корзины, тепловая завеса и прочее, в случае ремонта или </a:t>
                      </a:r>
                      <a:r>
                        <a:rPr lang="ru-RU" sz="1800" dirty="0" err="1" smtClean="0">
                          <a:solidFill>
                            <a:srgbClr val="494949"/>
                          </a:solidFill>
                        </a:rPr>
                        <a:t>др</a:t>
                      </a:r>
                      <a:r>
                        <a:rPr lang="ru-RU" sz="1800" dirty="0" smtClean="0">
                          <a:solidFill>
                            <a:srgbClr val="494949"/>
                          </a:solidFill>
                        </a:rPr>
                        <a:t>)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смете</a:t>
                      </a:r>
                      <a:endParaRPr lang="ru-RU" sz="1800" dirty="0"/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494949"/>
                          </a:solidFill>
                        </a:rPr>
                        <a:t>Ежемесячные</a:t>
                      </a:r>
                      <a:r>
                        <a:rPr lang="ru-RU" sz="1800" baseline="0" dirty="0" smtClean="0">
                          <a:solidFill>
                            <a:srgbClr val="494949"/>
                          </a:solidFill>
                        </a:rPr>
                        <a:t> расходы (канцелярские принадлежности, скотч, мусорные мешки и прочее)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  12 000/ месяц</a:t>
                      </a:r>
                      <a:endParaRPr lang="ru-RU" sz="1800" dirty="0"/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9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494949"/>
                          </a:solidFill>
                        </a:rPr>
                        <a:t>Оплата необходимых услуг (интернет,</a:t>
                      </a:r>
                      <a:r>
                        <a:rPr lang="ru-RU" sz="1800" baseline="0" dirty="0" smtClean="0">
                          <a:solidFill>
                            <a:srgbClr val="494949"/>
                          </a:solidFill>
                        </a:rPr>
                        <a:t> картридж…)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~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ru-RU" sz="1800" baseline="0" dirty="0" smtClean="0"/>
                        <a:t>17 000 /год</a:t>
                      </a:r>
                      <a:endParaRPr lang="ru-RU" sz="1800" dirty="0"/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6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494949"/>
                          </a:solidFill>
                        </a:rPr>
                        <a:t>Вывоз</a:t>
                      </a:r>
                      <a:r>
                        <a:rPr lang="ru-RU" sz="1800" baseline="0" dirty="0" smtClean="0">
                          <a:solidFill>
                            <a:srgbClr val="494949"/>
                          </a:solidFill>
                        </a:rPr>
                        <a:t> мусора</a:t>
                      </a:r>
                      <a:endParaRPr lang="ru-RU" sz="1800" dirty="0">
                        <a:solidFill>
                          <a:srgbClr val="494949"/>
                        </a:solidFill>
                      </a:endParaRPr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~ </a:t>
                      </a:r>
                      <a:r>
                        <a:rPr lang="ru-RU" sz="1800" dirty="0" smtClean="0"/>
                        <a:t>4000/месяц</a:t>
                      </a:r>
                      <a:endParaRPr lang="ru-RU" sz="1800" dirty="0"/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63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5F5F5F"/>
                          </a:solidFill>
                        </a:rPr>
                        <a:t>ИТОГО</a:t>
                      </a:r>
                      <a:endParaRPr lang="ru-RU" sz="1800" b="1" dirty="0">
                        <a:solidFill>
                          <a:srgbClr val="5F5F5F"/>
                        </a:solidFill>
                      </a:endParaRPr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~</a:t>
                      </a:r>
                      <a:r>
                        <a:rPr lang="ru-RU" sz="1800" dirty="0" smtClean="0"/>
                        <a:t>мин</a:t>
                      </a:r>
                      <a:r>
                        <a:rPr lang="ru-RU" sz="1800" baseline="0" dirty="0" smtClean="0"/>
                        <a:t> 50 000/</a:t>
                      </a:r>
                      <a:r>
                        <a:rPr lang="ru-RU" sz="1800" baseline="0" dirty="0" err="1" smtClean="0"/>
                        <a:t>мес</a:t>
                      </a:r>
                      <a:r>
                        <a:rPr lang="ru-RU" sz="1800" baseline="0" dirty="0" smtClean="0"/>
                        <a:t>(+17 000 в год)</a:t>
                      </a:r>
                      <a:endParaRPr lang="ru-RU" sz="1800" dirty="0"/>
                    </a:p>
                  </a:txBody>
                  <a:tcPr marL="91436" marR="91436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050" y="333375"/>
            <a:ext cx="6445250" cy="12239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9D9D9D"/>
                </a:solidFill>
                <a:cs typeface="Arial" charset="0"/>
              </a:rPr>
              <a:t>СПАСИБО ЗА ВНИМАНИЕ!</a:t>
            </a:r>
            <a:endParaRPr lang="ru-RU" sz="3200" b="1" dirty="0" smtClean="0">
              <a:solidFill>
                <a:srgbClr val="E50D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47813" y="4797425"/>
            <a:ext cx="7596187" cy="1052513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C00000"/>
                </a:solidFill>
                <a:cs typeface="Arial" charset="0"/>
              </a:rPr>
              <a:t>                              В ЭТОМ МИРЕ ЕСТЬ ЛЮБОВЬ</a:t>
            </a:r>
            <a:endPara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31748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138" y="2276475"/>
            <a:ext cx="28797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вердый переплет">
    <a:dk1>
      <a:sysClr val="windowText" lastClr="000000"/>
    </a:dk1>
    <a:lt1>
      <a:sysClr val="window" lastClr="FFFFFF"/>
    </a:lt1>
    <a:dk2>
      <a:srgbClr val="895D1D"/>
    </a:dk2>
    <a:lt2>
      <a:srgbClr val="ECE9C6"/>
    </a:lt2>
    <a:accent1>
      <a:srgbClr val="873624"/>
    </a:accent1>
    <a:accent2>
      <a:srgbClr val="D6862D"/>
    </a:accent2>
    <a:accent3>
      <a:srgbClr val="D0BE40"/>
    </a:accent3>
    <a:accent4>
      <a:srgbClr val="877F6C"/>
    </a:accent4>
    <a:accent5>
      <a:srgbClr val="972109"/>
    </a:accent5>
    <a:accent6>
      <a:srgbClr val="AEB795"/>
    </a:accent6>
    <a:hlink>
      <a:srgbClr val="CC99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9126</TotalTime>
  <Words>465</Words>
  <Application>Microsoft Office PowerPoint</Application>
  <PresentationFormat>Экран (4:3)</PresentationFormat>
  <Paragraphs>85</Paragraphs>
  <Slides>15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Times New Roman</vt:lpstr>
      <vt:lpstr>Wingdings</vt:lpstr>
      <vt:lpstr>Calibri</vt:lpstr>
      <vt:lpstr>Book Antiqua</vt:lpstr>
      <vt:lpstr>Verdana</vt:lpstr>
      <vt:lpstr>Твердый переплет</vt:lpstr>
      <vt:lpstr>Диаграмма Microsoft Excel</vt:lpstr>
      <vt:lpstr>Презентация PowerPoint</vt:lpstr>
      <vt:lpstr>Центр гуманитарной помощи</vt:lpstr>
      <vt:lpstr>О ПРОЕКТЕ «Центр гуманитарной помощи»  Наши подопечные:</vt:lpstr>
      <vt:lpstr>Презентация PowerPoint</vt:lpstr>
      <vt:lpstr>Виды помощи:</vt:lpstr>
      <vt:lpstr>Презентация PowerPoint</vt:lpstr>
      <vt:lpstr>Презентация PowerPoint</vt:lpstr>
      <vt:lpstr>Жизнь текущего года</vt:lpstr>
      <vt:lpstr>Презентация PowerPoint</vt:lpstr>
      <vt:lpstr>«Центр гуманитарной помощи»  </vt:lpstr>
      <vt:lpstr>«Центр гуманитарной помощи»  </vt:lpstr>
      <vt:lpstr>«Центр гуманитарной помощи» Планы на 2014 год</vt:lpstr>
      <vt:lpstr>«Центр гуманитарной помощи»  Планы на 2014 год</vt:lpstr>
      <vt:lpstr>«Центр гуманитарной помощи»  БЮДЖЕТ НА 2014 ГОД</vt:lpstr>
      <vt:lpstr>СПАСИБО ЗА ВНИМАНИЕ!</vt:lpstr>
    </vt:vector>
  </TitlesOfParts>
  <Company>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tzvereva</dc:creator>
  <cp:lastModifiedBy>ОЦБСС РПЦ (МП)</cp:lastModifiedBy>
  <cp:revision>755</cp:revision>
  <cp:lastPrinted>2012-04-24T11:25:37Z</cp:lastPrinted>
  <dcterms:created xsi:type="dcterms:W3CDTF">2011-06-29T07:21:29Z</dcterms:created>
  <dcterms:modified xsi:type="dcterms:W3CDTF">2014-05-27T10:21:09Z</dcterms:modified>
</cp:coreProperties>
</file>