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79" r:id="rId2"/>
    <p:sldId id="258" r:id="rId3"/>
    <p:sldId id="299" r:id="rId4"/>
    <p:sldId id="256" r:id="rId5"/>
    <p:sldId id="282" r:id="rId6"/>
    <p:sldId id="257" r:id="rId7"/>
    <p:sldId id="270" r:id="rId8"/>
    <p:sldId id="269" r:id="rId9"/>
    <p:sldId id="262" r:id="rId10"/>
    <p:sldId id="266" r:id="rId11"/>
    <p:sldId id="275" r:id="rId12"/>
    <p:sldId id="271" r:id="rId13"/>
    <p:sldId id="272" r:id="rId14"/>
    <p:sldId id="283" r:id="rId15"/>
    <p:sldId id="261" r:id="rId16"/>
    <p:sldId id="273" r:id="rId17"/>
    <p:sldId id="274" r:id="rId18"/>
    <p:sldId id="276" r:id="rId19"/>
    <p:sldId id="280" r:id="rId20"/>
    <p:sldId id="277" r:id="rId21"/>
    <p:sldId id="278" r:id="rId22"/>
    <p:sldId id="281" r:id="rId23"/>
    <p:sldId id="284" r:id="rId24"/>
    <p:sldId id="285" r:id="rId25"/>
    <p:sldId id="286" r:id="rId26"/>
    <p:sldId id="287" r:id="rId27"/>
    <p:sldId id="288" r:id="rId28"/>
    <p:sldId id="289" r:id="rId29"/>
    <p:sldId id="290" r:id="rId30"/>
    <p:sldId id="291" r:id="rId31"/>
    <p:sldId id="292" r:id="rId32"/>
    <p:sldId id="293" r:id="rId33"/>
    <p:sldId id="295" r:id="rId34"/>
    <p:sldId id="294" r:id="rId35"/>
    <p:sldId id="296" r:id="rId36"/>
    <p:sldId id="300" r:id="rId37"/>
    <p:sldId id="297" r:id="rId38"/>
    <p:sldId id="298"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92" autoAdjust="0"/>
  </p:normalViewPr>
  <p:slideViewPr>
    <p:cSldViewPr>
      <p:cViewPr varScale="1">
        <p:scale>
          <a:sx n="105" d="100"/>
          <a:sy n="105" d="100"/>
        </p:scale>
        <p:origin x="-14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C775C04C-34A6-4CDE-B68E-C6E50B9CD7FA}" type="datetimeFigureOut">
              <a:rPr lang="ru-RU" smtClean="0"/>
              <a:t>16.05.2014</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71E4B5B2-9DEE-4989-BB0C-28C38A03435D}" type="slidenum">
              <a:rPr lang="ru-RU" smtClean="0"/>
              <a:t>‹#›</a:t>
            </a:fld>
            <a:endParaRPr lang="ru-RU"/>
          </a:p>
        </p:txBody>
      </p:sp>
    </p:spTree>
    <p:extLst>
      <p:ext uri="{BB962C8B-B14F-4D97-AF65-F5344CB8AC3E}">
        <p14:creationId xmlns:p14="http://schemas.microsoft.com/office/powerpoint/2010/main" val="2541936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1E4B5B2-9DEE-4989-BB0C-28C38A03435D}" type="slidenum">
              <a:rPr lang="ru-RU" smtClean="0"/>
              <a:t>22</a:t>
            </a:fld>
            <a:endParaRPr lang="ru-RU"/>
          </a:p>
        </p:txBody>
      </p:sp>
    </p:spTree>
    <p:extLst>
      <p:ext uri="{BB962C8B-B14F-4D97-AF65-F5344CB8AC3E}">
        <p14:creationId xmlns:p14="http://schemas.microsoft.com/office/powerpoint/2010/main" val="1273313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1E4B5B2-9DEE-4989-BB0C-28C38A03435D}" type="slidenum">
              <a:rPr lang="ru-RU" smtClean="0"/>
              <a:t>32</a:t>
            </a:fld>
            <a:endParaRPr lang="ru-RU"/>
          </a:p>
        </p:txBody>
      </p:sp>
    </p:spTree>
    <p:extLst>
      <p:ext uri="{BB962C8B-B14F-4D97-AF65-F5344CB8AC3E}">
        <p14:creationId xmlns:p14="http://schemas.microsoft.com/office/powerpoint/2010/main" val="3058276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279A8631-E346-4B32-8C16-4D2EC7D32C46}" type="datetimeFigureOut">
              <a:rPr lang="ru-RU" smtClean="0"/>
              <a:t>16.05.2014</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CA9A2C3-26DE-4DA8-963B-902FB98A36A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16.05.2014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79A8631-E346-4B32-8C16-4D2EC7D32C46}" type="datetimeFigureOut">
              <a:rPr lang="ru-RU" smtClean="0"/>
              <a:t>16.05.2014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9A8631-E346-4B32-8C16-4D2EC7D32C46}" type="datetimeFigureOut">
              <a:rPr lang="ru-RU" smtClean="0"/>
              <a:t>16.05.2014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279A8631-E346-4B32-8C16-4D2EC7D32C46}" type="datetimeFigureOut">
              <a:rPr lang="ru-RU" smtClean="0"/>
              <a:t>16.05.2014</a:t>
            </a:fld>
            <a:endParaRPr lang="ru-RU"/>
          </a:p>
        </p:txBody>
      </p:sp>
      <p:sp>
        <p:nvSpPr>
          <p:cNvPr id="27" name="Номер слайда 26"/>
          <p:cNvSpPr>
            <a:spLocks noGrp="1"/>
          </p:cNvSpPr>
          <p:nvPr>
            <p:ph type="sldNum" sz="quarter" idx="11"/>
          </p:nvPr>
        </p:nvSpPr>
        <p:spPr/>
        <p:txBody>
          <a:bodyPr rtlCol="0"/>
          <a:lstStyle/>
          <a:p>
            <a:fld id="{6CA9A2C3-26DE-4DA8-963B-902FB98A36A1}"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279A8631-E346-4B32-8C16-4D2EC7D32C46}" type="datetimeFigureOut">
              <a:rPr lang="ru-RU" smtClean="0"/>
              <a:t>16.05.2014</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6CA9A2C3-26DE-4DA8-963B-902FB98A36A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9A8631-E346-4B32-8C16-4D2EC7D32C46}" type="datetimeFigureOut">
              <a:rPr lang="ru-RU" smtClean="0"/>
              <a:t>16.05.2014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9A8631-E346-4B32-8C16-4D2EC7D32C46}" type="datetimeFigureOut">
              <a:rPr lang="ru-RU" smtClean="0"/>
              <a:t>16.05.2014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79A8631-E346-4B32-8C16-4D2EC7D32C46}" type="datetimeFigureOut">
              <a:rPr lang="ru-RU" smtClean="0"/>
              <a:t>16.05.2014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16.05.2014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16.05.2014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79A8631-E346-4B32-8C16-4D2EC7D32C46}" type="datetimeFigureOut">
              <a:rPr lang="ru-RU" smtClean="0"/>
              <a:t>16.05.2014</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CA9A2C3-26DE-4DA8-963B-902FB98A36A1}"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consultantplus://offline/ref=342A0DA7B5D5E0DF203781B9FAE66BC4F19B55B5EC45CE0D7D1BB4D39CgFSFJ"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diaconia.ru/files/536b51/8a416d/a1c21a/8b4569/dogovor_o_sotrudnichestve_mezhdu_meditsinskoy_i_religioznoy_organizatsiey.pdf" TargetMode="External"/><Relationship Id="rId2" Type="http://schemas.openxmlformats.org/officeDocument/2006/relationships/hyperlink" Target="http://www.diaconia.ru/lawdoc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ПРАВОВЫЕ ОСНОВЫ </a:t>
            </a:r>
            <a:br>
              <a:rPr lang="ru-RU" dirty="0" smtClean="0"/>
            </a:br>
            <a:r>
              <a:rPr lang="ru-RU" dirty="0" smtClean="0"/>
              <a:t>ПОМОЩИ ИНВАЛИДАМ</a:t>
            </a:r>
            <a:endParaRPr lang="ru-RU" dirty="0"/>
          </a:p>
        </p:txBody>
      </p:sp>
      <p:sp>
        <p:nvSpPr>
          <p:cNvPr id="3" name="Подзаголовок 2"/>
          <p:cNvSpPr>
            <a:spLocks noGrp="1"/>
          </p:cNvSpPr>
          <p:nvPr>
            <p:ph type="subTitle" idx="1"/>
          </p:nvPr>
        </p:nvSpPr>
        <p:spPr/>
        <p:txBody>
          <a:bodyPr>
            <a:normAutofit/>
          </a:bodyPr>
          <a:lstStyle/>
          <a:p>
            <a:r>
              <a:rPr lang="ru-RU" dirty="0" smtClean="0"/>
              <a:t>Государственное регулирование вопросов социальной защиты инвалидов и организация церковной помощи инвалидам</a:t>
            </a:r>
            <a:endParaRPr lang="ru-RU" dirty="0"/>
          </a:p>
        </p:txBody>
      </p:sp>
    </p:spTree>
    <p:extLst>
      <p:ext uri="{BB962C8B-B14F-4D97-AF65-F5344CB8AC3E}">
        <p14:creationId xmlns:p14="http://schemas.microsoft.com/office/powerpoint/2010/main" val="297540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836712"/>
            <a:ext cx="8229600" cy="1512168"/>
          </a:xfrm>
          <a:solidFill>
            <a:schemeClr val="tx2">
              <a:lumMod val="20000"/>
              <a:lumOff val="80000"/>
            </a:schemeClr>
          </a:solidFill>
        </p:spPr>
        <p:txBody>
          <a:bodyPr>
            <a:normAutofit fontScale="90000"/>
          </a:bodyPr>
          <a:lstStyle/>
          <a:p>
            <a:r>
              <a:rPr lang="ru-RU" dirty="0" smtClean="0"/>
              <a:t>Инвалидность с </a:t>
            </a:r>
            <a:r>
              <a:rPr lang="ru-RU" dirty="0" smtClean="0"/>
              <a:t>точки зрения </a:t>
            </a:r>
            <a:r>
              <a:rPr lang="ru-RU" dirty="0" smtClean="0"/>
              <a:t>закона -  чем она отличается от бытового понимания?</a:t>
            </a:r>
            <a:endParaRPr lang="ru-RU" dirty="0"/>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8900" y="2468563"/>
            <a:ext cx="3886200" cy="3886200"/>
          </a:xfrm>
        </p:spPr>
      </p:pic>
    </p:spTree>
    <p:extLst>
      <p:ext uri="{BB962C8B-B14F-4D97-AF65-F5344CB8AC3E}">
        <p14:creationId xmlns:p14="http://schemas.microsoft.com/office/powerpoint/2010/main" val="4179151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Нормативно-правовые акты</a:t>
            </a:r>
            <a:endParaRPr lang="ru-RU" dirty="0"/>
          </a:p>
        </p:txBody>
      </p:sp>
      <p:sp>
        <p:nvSpPr>
          <p:cNvPr id="3" name="Объект 2"/>
          <p:cNvSpPr>
            <a:spLocks noGrp="1"/>
          </p:cNvSpPr>
          <p:nvPr>
            <p:ph idx="1"/>
          </p:nvPr>
        </p:nvSpPr>
        <p:spPr/>
        <p:txBody>
          <a:bodyPr>
            <a:normAutofit fontScale="55000" lnSpcReduction="20000"/>
          </a:bodyPr>
          <a:lstStyle/>
          <a:p>
            <a:r>
              <a:rPr lang="ru-RU" dirty="0"/>
              <a:t>Федеральный закон от 24.11.1995 г. № 181-ФЗ «О социальной защите инвалидов в РФ</a:t>
            </a:r>
            <a:r>
              <a:rPr lang="ru-RU" dirty="0" smtClean="0"/>
              <a:t>»</a:t>
            </a:r>
          </a:p>
          <a:p>
            <a:r>
              <a:rPr lang="ru-RU" dirty="0"/>
              <a:t>Правила признания лица инвалидом, утвержденные Постановлением Правительства Российской Федерации от 20 февраля 2006 г. № </a:t>
            </a:r>
            <a:r>
              <a:rPr lang="ru-RU" dirty="0" smtClean="0"/>
              <a:t>95</a:t>
            </a:r>
          </a:p>
          <a:p>
            <a:r>
              <a:rPr lang="ru-RU" dirty="0" smtClean="0"/>
              <a:t>Классификации </a:t>
            </a:r>
            <a:r>
              <a:rPr lang="ru-RU" dirty="0"/>
              <a:t>и критерии, используемые при осуществлении медико-социальной экспертизы граждан федеральными государственными учреждениями медико-социальной экспертизы, утвержденные Приказом Министерства здравоохранения и социального развития Российской Федерации от 23 декабря 2009 г. № </a:t>
            </a:r>
            <a:r>
              <a:rPr lang="ru-RU" dirty="0" smtClean="0"/>
              <a:t>1013н</a:t>
            </a:r>
          </a:p>
          <a:p>
            <a:r>
              <a:rPr lang="ru-RU" dirty="0"/>
              <a:t>Форма индивидуальной программы реабилитации инвалида, выдаваемой федеральными государственными учреждениями медико-социальной экспертизы,  Форма индивидуальной программы реабилитации ребенка-инвалида, выдаваемой федеральными государственными учреждениями медико-социальной экспертизы,  Порядок разработки и реализации индивидуальной программы реабилитации инвалида (ребенка-инвалида), утвержденные Приказом Министерства здравоохранения и социального развития Российской Федерации от 4 августа 2008 г. № 379н</a:t>
            </a:r>
          </a:p>
        </p:txBody>
      </p:sp>
    </p:spTree>
    <p:extLst>
      <p:ext uri="{BB962C8B-B14F-4D97-AF65-F5344CB8AC3E}">
        <p14:creationId xmlns:p14="http://schemas.microsoft.com/office/powerpoint/2010/main" val="23643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solidFill>
            <a:schemeClr val="tx2">
              <a:lumMod val="40000"/>
              <a:lumOff val="60000"/>
            </a:schemeClr>
          </a:solidFill>
        </p:spPr>
        <p:txBody>
          <a:bodyPr anchor="ctr">
            <a:normAutofit/>
          </a:bodyPr>
          <a:lstStyle/>
          <a:p>
            <a:pPr algn="ctr"/>
            <a:r>
              <a:rPr lang="ru-RU" sz="2800" dirty="0" smtClean="0"/>
              <a:t>ИНВАЛИД -</a:t>
            </a:r>
            <a:endParaRPr lang="ru-RU" sz="2800" dirty="0"/>
          </a:p>
        </p:txBody>
      </p:sp>
      <p:sp>
        <p:nvSpPr>
          <p:cNvPr id="6" name="Текст 5"/>
          <p:cNvSpPr>
            <a:spLocks noGrp="1"/>
          </p:cNvSpPr>
          <p:nvPr>
            <p:ph type="body" idx="2"/>
          </p:nvPr>
        </p:nvSpPr>
        <p:spPr>
          <a:xfrm>
            <a:off x="4788024" y="2010727"/>
            <a:ext cx="3948752" cy="4617720"/>
          </a:xfrm>
          <a:solidFill>
            <a:schemeClr val="tx2">
              <a:lumMod val="20000"/>
              <a:lumOff val="80000"/>
            </a:schemeClr>
          </a:solidFill>
        </p:spPr>
        <p:txBody>
          <a:bodyPr/>
          <a:lstStyle/>
          <a:p>
            <a:r>
              <a:rPr lang="ru-RU" sz="1800" b="1" dirty="0" smtClean="0"/>
              <a:t>- лицо, которое имеет нарушение здоровья со стойким расстройством функций организма, обусловленное заболеваниями, последствиями травм или дефектами, приводящее к ограничению жизнедеятельности и вызывающее необходимость его социальной защиты.</a:t>
            </a:r>
          </a:p>
          <a:p>
            <a:endParaRPr lang="ru-RU" sz="1800" dirty="0"/>
          </a:p>
        </p:txBody>
      </p:sp>
      <p:graphicFrame>
        <p:nvGraphicFramePr>
          <p:cNvPr id="8" name="Объект 7"/>
          <p:cNvGraphicFramePr>
            <a:graphicFrameLocks noGrp="1"/>
          </p:cNvGraphicFramePr>
          <p:nvPr>
            <p:ph sz="half" idx="1"/>
            <p:extLst>
              <p:ext uri="{D42A27DB-BD31-4B8C-83A1-F6EECF244321}">
                <p14:modId xmlns:p14="http://schemas.microsoft.com/office/powerpoint/2010/main" val="2386881236"/>
              </p:ext>
            </p:extLst>
          </p:nvPr>
        </p:nvGraphicFramePr>
        <p:xfrm>
          <a:off x="395536" y="836712"/>
          <a:ext cx="4310137" cy="5486400"/>
        </p:xfrm>
        <a:graphic>
          <a:graphicData uri="http://schemas.openxmlformats.org/drawingml/2006/table">
            <a:tbl>
              <a:tblPr firstRow="1" bandRow="1">
                <a:tableStyleId>{5C22544A-7EE6-4342-B048-85BDC9FD1C3A}</a:tableStyleId>
              </a:tblPr>
              <a:tblGrid>
                <a:gridCol w="4310137"/>
              </a:tblGrid>
              <a:tr h="370840">
                <a:tc>
                  <a:txBody>
                    <a:bodyPr/>
                    <a:lstStyle/>
                    <a:p>
                      <a:r>
                        <a:rPr lang="ru-RU" dirty="0" smtClean="0"/>
                        <a:t>а) нарушение здоровья со стойким расстройством функций организма, обусловленное заболеваниями, последствиями травм или дефектами;</a:t>
                      </a:r>
                    </a:p>
                    <a:p>
                      <a:endParaRPr lang="ru-RU" dirty="0"/>
                    </a:p>
                  </a:txBody>
                  <a:tcPr marL="91270" marR="91270"/>
                </a:tc>
              </a:tr>
              <a:tr h="370840">
                <a:tc>
                  <a:txBody>
                    <a:bodyPr/>
                    <a:lstStyle/>
                    <a:p>
                      <a:r>
                        <a:rPr lang="ru-RU" dirty="0" smtClean="0"/>
                        <a:t>б) ограничение жизнедеятельности (полная или частичная утрата гражданином способности или возможности осуществлять самообслуживание, самостоятельно передвигаться, ориентироваться, общаться, контролировать свое поведение, обучаться или заниматься трудовой деятельностью);</a:t>
                      </a:r>
                    </a:p>
                    <a:p>
                      <a:endParaRPr lang="ru-RU" dirty="0"/>
                    </a:p>
                  </a:txBody>
                  <a:tcPr marL="91270" marR="91270"/>
                </a:tc>
              </a:tr>
              <a:tr h="370840">
                <a:tc>
                  <a:txBody>
                    <a:bodyPr/>
                    <a:lstStyle/>
                    <a:p>
                      <a:r>
                        <a:rPr lang="ru-RU" dirty="0" smtClean="0"/>
                        <a:t>в) необходимость в мерах социальной защиты, включая реабилитацию.</a:t>
                      </a:r>
                    </a:p>
                  </a:txBody>
                  <a:tcPr marL="91270" marR="91270"/>
                </a:tc>
              </a:tr>
            </a:tbl>
          </a:graphicData>
        </a:graphic>
      </p:graphicFrame>
    </p:spTree>
    <p:extLst>
      <p:ext uri="{BB962C8B-B14F-4D97-AF65-F5344CB8AC3E}">
        <p14:creationId xmlns:p14="http://schemas.microsoft.com/office/powerpoint/2010/main" val="3047744914"/>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Группа инвалидности</a:t>
            </a:r>
            <a:endParaRPr lang="ru-RU" dirty="0"/>
          </a:p>
        </p:txBody>
      </p:sp>
      <p:sp>
        <p:nvSpPr>
          <p:cNvPr id="3" name="Объект 2"/>
          <p:cNvSpPr>
            <a:spLocks noGrp="1"/>
          </p:cNvSpPr>
          <p:nvPr>
            <p:ph idx="1"/>
          </p:nvPr>
        </p:nvSpPr>
        <p:spPr/>
        <p:txBody>
          <a:bodyPr/>
          <a:lstStyle/>
          <a:p>
            <a:r>
              <a:rPr lang="ru-RU" dirty="0"/>
              <a:t>В зависимости от степени расстройства функций организма и ограничения жизнедеятельности лицам, признанным инвалидами, устанавливается группа инвалидности, а лицам в возрасте до 18 лет устанавливается категория "ребенок-инвалид".</a:t>
            </a:r>
          </a:p>
          <a:p>
            <a:endParaRPr lang="ru-RU" dirty="0"/>
          </a:p>
        </p:txBody>
      </p:sp>
    </p:spTree>
    <p:extLst>
      <p:ext uri="{BB962C8B-B14F-4D97-AF65-F5344CB8AC3E}">
        <p14:creationId xmlns:p14="http://schemas.microsoft.com/office/powerpoint/2010/main" val="123053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01970"/>
            <a:ext cx="7765176" cy="877824"/>
          </a:xfrm>
          <a:solidFill>
            <a:schemeClr val="tx2">
              <a:lumMod val="20000"/>
              <a:lumOff val="80000"/>
            </a:schemeClr>
          </a:solidFill>
        </p:spPr>
        <p:txBody>
          <a:bodyPr>
            <a:normAutofit/>
          </a:bodyPr>
          <a:lstStyle/>
          <a:p>
            <a:r>
              <a:rPr lang="ru-RU" sz="2800" dirty="0" smtClean="0"/>
              <a:t>КАК ПОЛУЧАЮТ ИНВАЛИДНОСТЬ?</a:t>
            </a:r>
            <a:endParaRPr lang="ru-RU" sz="2800" dirty="0"/>
          </a:p>
        </p:txBody>
      </p:sp>
      <p:sp>
        <p:nvSpPr>
          <p:cNvPr id="5" name="Объект 4"/>
          <p:cNvSpPr>
            <a:spLocks noGrp="1"/>
          </p:cNvSpPr>
          <p:nvPr>
            <p:ph sz="half" idx="1"/>
          </p:nvPr>
        </p:nvSpPr>
        <p:spPr>
          <a:xfrm>
            <a:off x="1043608" y="2132856"/>
            <a:ext cx="7560840" cy="3660006"/>
          </a:xfrm>
        </p:spPr>
        <p:txBody>
          <a:bodyPr>
            <a:normAutofit fontScale="77500" lnSpcReduction="20000"/>
          </a:bodyPr>
          <a:lstStyle/>
          <a:p>
            <a:pPr marL="109728" indent="0">
              <a:buNone/>
            </a:pPr>
            <a:r>
              <a:rPr lang="ru-RU" dirty="0"/>
              <a:t>Признание гражданина инвалидом осуществляется при проведении медико-социальной экспертизы исходя из комплексной оценки состояния организма гражданина на основе анализа его клинико-функциональных, социально-бытовых, профессионально-трудовых и психологических данных с использованием классификаций и критериев, утверждаемых Министерством труда и социальной защиты Российской Федерации.</a:t>
            </a:r>
          </a:p>
          <a:p>
            <a:endParaRPr lang="ru-RU" dirty="0"/>
          </a:p>
          <a:p>
            <a:endParaRPr lang="ru-RU" dirty="0"/>
          </a:p>
        </p:txBody>
      </p:sp>
    </p:spTree>
    <p:extLst>
      <p:ext uri="{BB962C8B-B14F-4D97-AF65-F5344CB8AC3E}">
        <p14:creationId xmlns:p14="http://schemas.microsoft.com/office/powerpoint/2010/main" val="1295400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solidFill>
            <a:schemeClr val="tx2">
              <a:lumMod val="20000"/>
              <a:lumOff val="80000"/>
            </a:schemeClr>
          </a:solidFill>
        </p:spPr>
        <p:txBody>
          <a:bodyPr>
            <a:normAutofit fontScale="90000"/>
          </a:bodyPr>
          <a:lstStyle/>
          <a:p>
            <a:r>
              <a:rPr lang="ru-RU" dirty="0" smtClean="0"/>
              <a:t>Зачем нужна медико-социальная экспертиза?</a:t>
            </a:r>
            <a:endParaRPr lang="ru-RU" dirty="0"/>
          </a:p>
        </p:txBody>
      </p:sp>
      <p:sp>
        <p:nvSpPr>
          <p:cNvPr id="6" name="Прямоугольник 5"/>
          <p:cNvSpPr/>
          <p:nvPr/>
        </p:nvSpPr>
        <p:spPr>
          <a:xfrm>
            <a:off x="899592" y="2348880"/>
            <a:ext cx="7056784" cy="3539430"/>
          </a:xfrm>
          <a:prstGeom prst="rect">
            <a:avLst/>
          </a:prstGeom>
        </p:spPr>
        <p:txBody>
          <a:bodyPr wrap="square">
            <a:spAutoFit/>
          </a:bodyPr>
          <a:lstStyle/>
          <a:p>
            <a:pPr algn="ctr"/>
            <a:r>
              <a:rPr lang="ru-RU" sz="1400" b="1" dirty="0"/>
              <a:t>Медико-социальная экспертиза проводится для установления структуры и степени ограничения жизнедеятельности гражданина и его реабилитационного потенциала</a:t>
            </a:r>
            <a:r>
              <a:rPr lang="ru-RU" sz="1400" b="1" dirty="0" smtClean="0"/>
              <a:t>.</a:t>
            </a:r>
          </a:p>
          <a:p>
            <a:pPr algn="ctr"/>
            <a:endParaRPr lang="ru-RU" sz="1400" b="1" dirty="0"/>
          </a:p>
          <a:p>
            <a:r>
              <a:rPr lang="ru-RU" sz="1400" dirty="0"/>
              <a:t>На федеральные учреждения медико-социальной экспертизы возлагаются:</a:t>
            </a:r>
          </a:p>
          <a:p>
            <a:r>
              <a:rPr lang="ru-RU" sz="1400" dirty="0" smtClean="0"/>
              <a:t>1</a:t>
            </a:r>
            <a:r>
              <a:rPr lang="ru-RU" sz="1400" dirty="0"/>
              <a:t>) установление инвалидности, ее причин, сроков, времени наступления инвалидности, потребности инвалида в различных видах социальной защиты;</a:t>
            </a:r>
          </a:p>
          <a:p>
            <a:r>
              <a:rPr lang="ru-RU" sz="1400" dirty="0" smtClean="0"/>
              <a:t>2</a:t>
            </a:r>
            <a:r>
              <a:rPr lang="ru-RU" sz="1400" dirty="0"/>
              <a:t>) разработка индивидуальных программ реабилитации инвалидов;</a:t>
            </a:r>
          </a:p>
          <a:p>
            <a:r>
              <a:rPr lang="ru-RU" sz="1400" dirty="0"/>
              <a:t>3) изучение уровня и причин инвалидности населения;</a:t>
            </a:r>
          </a:p>
          <a:p>
            <a:r>
              <a:rPr lang="ru-RU" sz="1400" dirty="0"/>
              <a:t>4) участие в разработке комплексных программ реабилитации инвалидов, профилактики инвалидности и социальной защиты инвалидов;</a:t>
            </a:r>
          </a:p>
          <a:p>
            <a:r>
              <a:rPr lang="ru-RU" sz="1400" dirty="0" smtClean="0"/>
              <a:t>5</a:t>
            </a:r>
            <a:r>
              <a:rPr lang="ru-RU" sz="1400" dirty="0"/>
              <a:t>) определение степени утраты профессиональной трудоспособности;</a:t>
            </a:r>
          </a:p>
          <a:p>
            <a:r>
              <a:rPr lang="ru-RU" sz="1400" dirty="0" smtClean="0"/>
              <a:t>6</a:t>
            </a:r>
            <a:r>
              <a:rPr lang="ru-RU" sz="1400" dirty="0"/>
              <a:t>) определение причины смерти инвалида в случаях, когда законодательством Российской Федерации предусматривается предоставление мер социальной поддержки семье умершего.</a:t>
            </a:r>
          </a:p>
          <a:p>
            <a:endParaRPr lang="ru-RU" sz="1400" dirty="0"/>
          </a:p>
        </p:txBody>
      </p:sp>
    </p:spTree>
    <p:extLst>
      <p:ext uri="{BB962C8B-B14F-4D97-AF65-F5344CB8AC3E}">
        <p14:creationId xmlns:p14="http://schemas.microsoft.com/office/powerpoint/2010/main" val="190650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539552" y="332656"/>
            <a:ext cx="7772400" cy="1152128"/>
          </a:xfrm>
          <a:solidFill>
            <a:schemeClr val="tx2">
              <a:lumMod val="20000"/>
              <a:lumOff val="80000"/>
            </a:schemeClr>
          </a:solidFill>
        </p:spPr>
        <p:txBody>
          <a:bodyPr/>
          <a:lstStyle/>
          <a:p>
            <a:r>
              <a:rPr lang="ru-RU" dirty="0" smtClean="0"/>
              <a:t>Какие органы проводят МСЭ?</a:t>
            </a:r>
            <a:endParaRPr lang="ru-RU" dirty="0"/>
          </a:p>
        </p:txBody>
      </p:sp>
      <p:sp>
        <p:nvSpPr>
          <p:cNvPr id="5" name="Подзаголовок 4"/>
          <p:cNvSpPr>
            <a:spLocks noGrp="1"/>
          </p:cNvSpPr>
          <p:nvPr>
            <p:ph type="subTitle" idx="1"/>
          </p:nvPr>
        </p:nvSpPr>
        <p:spPr>
          <a:xfrm>
            <a:off x="539552" y="1700808"/>
            <a:ext cx="7776864" cy="4248472"/>
          </a:xfrm>
        </p:spPr>
        <p:txBody>
          <a:bodyPr>
            <a:noAutofit/>
          </a:bodyPr>
          <a:lstStyle/>
          <a:p>
            <a:r>
              <a:rPr lang="ru-RU" sz="1400" b="1" dirty="0"/>
              <a:t>Медико-социальная экспертиза осуществляется федеральными учреждениями медико-социальной экспертизы, подведомственными уполномоченному органу, определяемому Правительством Российской Федерации.</a:t>
            </a:r>
          </a:p>
          <a:p>
            <a:endParaRPr lang="ru-RU" sz="1400" dirty="0" smtClean="0">
              <a:solidFill>
                <a:schemeClr val="tx1"/>
              </a:solidFill>
            </a:endParaRPr>
          </a:p>
          <a:p>
            <a:r>
              <a:rPr lang="ru-RU" sz="1400" dirty="0" smtClean="0">
                <a:solidFill>
                  <a:schemeClr val="bg1"/>
                </a:solidFill>
              </a:rPr>
              <a:t>Учреждениями</a:t>
            </a:r>
            <a:r>
              <a:rPr lang="ru-RU" sz="1400" dirty="0">
                <a:solidFill>
                  <a:schemeClr val="bg1"/>
                </a:solidFill>
              </a:rPr>
              <a:t>, осуществляющими предоставление государственной услуги, являются Федеральное бюро медико-социальной экспертизы (далее - Федеральное бюро), главные бюро медико-социальной экспертизы по соответствующему субъекту Российской Федерации, главное бюро, осуществляющее медико-социальную экспертизу работников организаций отдельных отраслей промышленности с особо опасными условиями труда и </a:t>
            </a:r>
            <a:r>
              <a:rPr lang="ru-RU" sz="1400" dirty="0">
                <a:solidFill>
                  <a:schemeClr val="tx1"/>
                </a:solidFill>
              </a:rPr>
              <a:t>населения отдельных территорий (далее - главные бюро), имеющие филиалы - бюро медико-социальной экспертизы в городах и районах (далее - бюро).</a:t>
            </a:r>
          </a:p>
          <a:p>
            <a:r>
              <a:rPr lang="ru-RU" sz="1400" dirty="0">
                <a:solidFill>
                  <a:schemeClr val="tx1"/>
                </a:solidFill>
              </a:rPr>
              <a:t>В Федеральном бюро предоставление государственной услуги осуществляется в случае обжалования гражданином (его законным представителем) решения главного бюро, а также по направлению главного бюро в случаях, требующих особо сложных специальных видов обследования.</a:t>
            </a:r>
          </a:p>
          <a:p>
            <a:r>
              <a:rPr lang="ru-RU" sz="1400" dirty="0">
                <a:solidFill>
                  <a:schemeClr val="tx1"/>
                </a:solidFill>
              </a:rPr>
              <a:t>В главном бюро предоставление государственной услуги осуществляется в случае обжалования гражданином (его законным представителем) решения бюро, а также по направлению бюро в случаях, требующих специальных видов обследования.</a:t>
            </a:r>
          </a:p>
          <a:p>
            <a:endParaRPr lang="ru-RU" sz="1400" dirty="0"/>
          </a:p>
        </p:txBody>
      </p:sp>
    </p:spTree>
    <p:extLst>
      <p:ext uri="{BB962C8B-B14F-4D97-AF65-F5344CB8AC3E}">
        <p14:creationId xmlns:p14="http://schemas.microsoft.com/office/powerpoint/2010/main" val="255298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40741" y="692696"/>
            <a:ext cx="8229600" cy="1069848"/>
          </a:xfrm>
          <a:solidFill>
            <a:schemeClr val="tx2">
              <a:lumMod val="20000"/>
              <a:lumOff val="80000"/>
            </a:schemeClr>
          </a:solidFill>
        </p:spPr>
        <p:txBody>
          <a:bodyPr/>
          <a:lstStyle/>
          <a:p>
            <a:r>
              <a:rPr lang="ru-RU" dirty="0" smtClean="0"/>
              <a:t>Кто направляет на МСЭ?</a:t>
            </a:r>
            <a:endParaRPr lang="ru-RU" dirty="0"/>
          </a:p>
        </p:txBody>
      </p:sp>
      <p:sp>
        <p:nvSpPr>
          <p:cNvPr id="6" name="Прямоугольник 5"/>
          <p:cNvSpPr/>
          <p:nvPr/>
        </p:nvSpPr>
        <p:spPr>
          <a:xfrm>
            <a:off x="467544" y="1916832"/>
            <a:ext cx="8136904" cy="5047536"/>
          </a:xfrm>
          <a:prstGeom prst="rect">
            <a:avLst/>
          </a:prstGeom>
        </p:spPr>
        <p:txBody>
          <a:bodyPr wrap="square">
            <a:spAutoFit/>
          </a:bodyPr>
          <a:lstStyle/>
          <a:p>
            <a:r>
              <a:rPr lang="ru-RU" sz="1400" dirty="0"/>
              <a:t>Гражданин направляется на медико-социальную экспертизу организацией, оказывающей лечебно-профилактическую помощь, независимо от ее организационно-правовой формы, органом, осуществляющим пенсионное обеспечение, либо органом социальной защиты населения</a:t>
            </a:r>
            <a:r>
              <a:rPr lang="ru-RU" sz="1400" dirty="0" smtClean="0"/>
              <a:t>.</a:t>
            </a:r>
          </a:p>
          <a:p>
            <a:r>
              <a:rPr lang="ru-RU" sz="1400" dirty="0"/>
              <a:t>Организация, оказывающая лечебно-профилактическую помощь, направляет гражданина на медико-социальную экспертизу после проведения необходимых диагностических, лечебных и реабилитационных мероприятий при наличии данных, подтверждающих стойкое нарушение функций организма, обусловленное заболеваниями, последствиями травм или дефектами.</a:t>
            </a:r>
          </a:p>
          <a:p>
            <a:endParaRPr lang="ru-RU" sz="1400" dirty="0"/>
          </a:p>
          <a:p>
            <a:r>
              <a:rPr lang="ru-RU" sz="1400" dirty="0"/>
              <a:t>При этом в направлении на медико-социальную экспертизу, форма которого утверждается Министерством здравоохранения Российской Федерации, указываются данные о состоянии здоровья гражданина, отражающие степень нарушения функций органов и систем, состояние компенсаторных возможностей организма, а также результаты проведенных реабилитационных мероприятий</a:t>
            </a:r>
            <a:r>
              <a:rPr lang="ru-RU" sz="1400" dirty="0" smtClean="0"/>
              <a:t>.</a:t>
            </a:r>
          </a:p>
          <a:p>
            <a:endParaRPr lang="ru-RU" sz="1400" dirty="0" smtClean="0"/>
          </a:p>
          <a:p>
            <a:r>
              <a:rPr lang="ru-RU" sz="1400" dirty="0"/>
              <a:t>Орган, осуществляющий пенсионное обеспечение, а также орган социальной защиты населения вправе направлять на медико-социальную экспертизу гражданина, имеющего признаки ограничения жизнедеятельности и нуждающегося в социальной защите, при наличии у него медицинских документов, подтверждающих нарушения функций организма вследствие заболеваний, последствий травм или дефектов.</a:t>
            </a:r>
          </a:p>
          <a:p>
            <a:endParaRPr lang="ru-RU" sz="1400" dirty="0" smtClean="0"/>
          </a:p>
          <a:p>
            <a:endParaRPr lang="ru-RU" sz="1400" dirty="0"/>
          </a:p>
          <a:p>
            <a:endParaRPr lang="ru-RU" sz="1400" dirty="0"/>
          </a:p>
        </p:txBody>
      </p:sp>
    </p:spTree>
    <p:extLst>
      <p:ext uri="{BB962C8B-B14F-4D97-AF65-F5344CB8AC3E}">
        <p14:creationId xmlns:p14="http://schemas.microsoft.com/office/powerpoint/2010/main" val="2393711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6704" y="508465"/>
            <a:ext cx="8229600" cy="792088"/>
          </a:xfrm>
          <a:solidFill>
            <a:schemeClr val="tx2">
              <a:lumMod val="20000"/>
              <a:lumOff val="80000"/>
            </a:schemeClr>
          </a:solidFill>
        </p:spPr>
        <p:txBody>
          <a:bodyPr/>
          <a:lstStyle/>
          <a:p>
            <a:r>
              <a:rPr lang="ru-RU" dirty="0" smtClean="0"/>
              <a:t>Как проходит МСЭ?</a:t>
            </a:r>
            <a:endParaRPr lang="ru-RU" dirty="0"/>
          </a:p>
        </p:txBody>
      </p:sp>
      <p:sp>
        <p:nvSpPr>
          <p:cNvPr id="3" name="Прямоугольник 2"/>
          <p:cNvSpPr/>
          <p:nvPr/>
        </p:nvSpPr>
        <p:spPr>
          <a:xfrm>
            <a:off x="459749" y="1844824"/>
            <a:ext cx="8280920" cy="3693319"/>
          </a:xfrm>
          <a:prstGeom prst="rect">
            <a:avLst/>
          </a:prstGeom>
        </p:spPr>
        <p:txBody>
          <a:bodyPr wrap="square">
            <a:spAutoFit/>
          </a:bodyPr>
          <a:lstStyle/>
          <a:p>
            <a:r>
              <a:rPr lang="ru-RU" dirty="0"/>
              <a:t> </a:t>
            </a:r>
            <a:r>
              <a:rPr lang="ru-RU" sz="1200" dirty="0"/>
              <a:t>Медико-социальная экспертиза гражданина проводится в бюро по месту жительства (по месту пребывания, по месту нахождения пенсионного дела инвалида, выехавшего на постоянное жительство за пределы Российской Федерации).</a:t>
            </a:r>
          </a:p>
          <a:p>
            <a:r>
              <a:rPr lang="ru-RU" sz="1200" dirty="0"/>
              <a:t>Медико-социальная экспертиза может проводиться на </a:t>
            </a:r>
            <a:r>
              <a:rPr lang="ru-RU" sz="1200" dirty="0" smtClean="0"/>
              <a:t>дому, </a:t>
            </a:r>
            <a:r>
              <a:rPr lang="ru-RU" sz="1200" dirty="0"/>
              <a:t>или в стационаре, где гражданин находится на лечении, или заочно по решению соответствующего бюро.</a:t>
            </a:r>
          </a:p>
          <a:p>
            <a:r>
              <a:rPr lang="ru-RU" sz="1200" dirty="0" smtClean="0"/>
              <a:t>Медико-социальная </a:t>
            </a:r>
            <a:r>
              <a:rPr lang="ru-RU" sz="1200" dirty="0"/>
              <a:t>экспертиза проводится по заявлению гражданина (его законного представителя).</a:t>
            </a:r>
          </a:p>
          <a:p>
            <a:r>
              <a:rPr lang="ru-RU" sz="1200" dirty="0"/>
              <a:t>Заявление подается в бюро в письменной форме с приложением направления на медико-социальную </a:t>
            </a:r>
            <a:r>
              <a:rPr lang="ru-RU" sz="1200" dirty="0" smtClean="0"/>
              <a:t>экспертизу, </a:t>
            </a:r>
            <a:r>
              <a:rPr lang="ru-RU" sz="1200" dirty="0"/>
              <a:t>и медицинских документов, подтверждающих нарушение здоровья.</a:t>
            </a:r>
          </a:p>
          <a:p>
            <a:r>
              <a:rPr lang="ru-RU" sz="1200" dirty="0" smtClean="0"/>
              <a:t>Медико-социальная экспертиза проводится специалистами бюро (главного бюро, Федерального бюро) путем обследования гражданина, изучения представленных им документов, анализа социально-бытовых, профессионально-трудовых, психологических и других данных гражданина.</a:t>
            </a:r>
          </a:p>
          <a:p>
            <a:endParaRPr lang="ru-RU" sz="1200" dirty="0"/>
          </a:p>
          <a:p>
            <a:endParaRPr lang="ru-RU" sz="1200" dirty="0" smtClean="0"/>
          </a:p>
          <a:p>
            <a:r>
              <a:rPr lang="ru-RU" sz="1200" dirty="0" smtClean="0"/>
              <a:t>По </a:t>
            </a:r>
            <a:r>
              <a:rPr lang="ru-RU" sz="1200" dirty="0"/>
              <a:t>результатам медико-социальной экспертизы гражданина составляется акт, который подписывается руководителем соответствующего бюро (главного бюро, Федерального бюро) и специалистами, принимавшими решение, а затем заверяется печатью.</a:t>
            </a:r>
          </a:p>
          <a:p>
            <a:r>
              <a:rPr lang="ru-RU" sz="1200" dirty="0"/>
              <a:t>Заключения консультантов, привлекаемых к проведению медико-социальной экспертизы, перечень документов и основные сведения, послужившие основанием для принятия решения, заносятся в акт медико-социальной экспертизы гражданина или приобщаются к нему.</a:t>
            </a:r>
          </a:p>
        </p:txBody>
      </p:sp>
    </p:spTree>
    <p:extLst>
      <p:ext uri="{BB962C8B-B14F-4D97-AF65-F5344CB8AC3E}">
        <p14:creationId xmlns:p14="http://schemas.microsoft.com/office/powerpoint/2010/main" val="2603379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b="1" dirty="0"/>
              <a:t>РЕАБИЛИТАЦИЯ ИНВАЛИДОВ </a:t>
            </a:r>
            <a:endParaRPr lang="ru-RU" dirty="0"/>
          </a:p>
        </p:txBody>
      </p:sp>
      <p:sp>
        <p:nvSpPr>
          <p:cNvPr id="3" name="Объект 2"/>
          <p:cNvSpPr>
            <a:spLocks noGrp="1"/>
          </p:cNvSpPr>
          <p:nvPr>
            <p:ph idx="1"/>
          </p:nvPr>
        </p:nvSpPr>
        <p:spPr/>
        <p:txBody>
          <a:bodyPr>
            <a:normAutofit fontScale="47500" lnSpcReduction="20000"/>
          </a:bodyPr>
          <a:lstStyle/>
          <a:p>
            <a:pPr marL="0" indent="0">
              <a:buNone/>
            </a:pPr>
            <a:r>
              <a:rPr lang="ru-RU" dirty="0"/>
              <a:t>Реабилитация инвалидов - система и процесс полного или частичного восстановления способностей инвалидов к бытовой, общественной и профессиональной деятельности. Реабилитация инвалидов направлена на устранение или возможно более полную компенсацию ограничений жизнедеятельности, вызванных нарушением здоровья со стойким расстройством функций организма, в целях социальной адаптации инвалидов, достижения ими материальной независимости и их интеграции в общество.</a:t>
            </a:r>
          </a:p>
          <a:p>
            <a:pPr marL="0" indent="0">
              <a:buNone/>
            </a:pPr>
            <a:endParaRPr lang="ru-RU" dirty="0" smtClean="0"/>
          </a:p>
          <a:p>
            <a:pPr marL="0" indent="0">
              <a:buNone/>
            </a:pPr>
            <a:r>
              <a:rPr lang="ru-RU" dirty="0" smtClean="0"/>
              <a:t>Основные </a:t>
            </a:r>
            <a:r>
              <a:rPr lang="ru-RU" dirty="0"/>
              <a:t>направления реабилитации инвалидов включают в себя:</a:t>
            </a:r>
          </a:p>
          <a:p>
            <a:r>
              <a:rPr lang="ru-RU" dirty="0"/>
              <a:t>восстановительные медицинские мероприятия, реконструктивную хирургию, протезирование и </a:t>
            </a:r>
            <a:r>
              <a:rPr lang="ru-RU" dirty="0" err="1"/>
              <a:t>ортезирование</a:t>
            </a:r>
            <a:r>
              <a:rPr lang="ru-RU" dirty="0"/>
              <a:t>, санаторно-курортное лечение;</a:t>
            </a:r>
          </a:p>
          <a:p>
            <a:r>
              <a:rPr lang="ru-RU" dirty="0"/>
              <a:t>профессиональную ориентацию, обучение и образование, содействие в трудоустройстве, производственную адаптацию;</a:t>
            </a:r>
          </a:p>
          <a:p>
            <a:r>
              <a:rPr lang="ru-RU" dirty="0"/>
              <a:t>социально-средовую, социально-педагогическую, социально-психологическую и социокультурную реабилитацию, социально-бытовую адаптацию;</a:t>
            </a:r>
          </a:p>
          <a:p>
            <a:r>
              <a:rPr lang="ru-RU" dirty="0"/>
              <a:t>физкультурно-оздоровительные мероприятия, спорт.</a:t>
            </a:r>
          </a:p>
          <a:p>
            <a:pPr marL="0" indent="0">
              <a:buNone/>
            </a:pPr>
            <a:endParaRPr lang="ru-RU" dirty="0" smtClean="0"/>
          </a:p>
          <a:p>
            <a:pPr marL="0" indent="0">
              <a:buNone/>
            </a:pPr>
            <a:r>
              <a:rPr lang="ru-RU" dirty="0" smtClean="0"/>
              <a:t>Реализация </a:t>
            </a:r>
            <a:r>
              <a:rPr lang="ru-RU" dirty="0"/>
              <a:t>основных направлений реабилитации инвалидов предусматривает использование инвалидами технических средств реабилитации, создание необходимых условий для беспрепятственного доступа инвалидов к объектам инженерной, транспортной, социальной инфраструктур и пользования средствами транспорта, связи и информации, а также обеспечение инвалидов и членов их семей информацией по вопросам реабилитации инвалидов.</a:t>
            </a:r>
          </a:p>
          <a:p>
            <a:endParaRPr lang="ru-RU" dirty="0"/>
          </a:p>
        </p:txBody>
      </p:sp>
    </p:spTree>
    <p:extLst>
      <p:ext uri="{BB962C8B-B14F-4D97-AF65-F5344CB8AC3E}">
        <p14:creationId xmlns:p14="http://schemas.microsoft.com/office/powerpoint/2010/main" val="1591512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a:solidFill>
            <a:schemeClr val="tx2">
              <a:lumMod val="20000"/>
              <a:lumOff val="80000"/>
            </a:schemeClr>
          </a:solidFill>
        </p:spPr>
        <p:txBody>
          <a:bodyPr>
            <a:normAutofit fontScale="90000"/>
          </a:bodyPr>
          <a:lstStyle/>
          <a:p>
            <a:r>
              <a:rPr lang="ru-RU" dirty="0" smtClean="0"/>
              <a:t>Что такое индивидуальная программа  реабилитации инвалида?</a:t>
            </a:r>
            <a:endParaRPr lang="ru-RU" dirty="0"/>
          </a:p>
        </p:txBody>
      </p:sp>
      <p:sp>
        <p:nvSpPr>
          <p:cNvPr id="3" name="Прямоугольник 2"/>
          <p:cNvSpPr/>
          <p:nvPr/>
        </p:nvSpPr>
        <p:spPr>
          <a:xfrm>
            <a:off x="1043608" y="2498322"/>
            <a:ext cx="6840760" cy="3139321"/>
          </a:xfrm>
          <a:prstGeom prst="rect">
            <a:avLst/>
          </a:prstGeom>
        </p:spPr>
        <p:txBody>
          <a:bodyPr wrap="square">
            <a:spAutoFit/>
          </a:bodyPr>
          <a:lstStyle/>
          <a:p>
            <a:r>
              <a:rPr lang="ru-RU" dirty="0"/>
              <a:t>Индивидуальная программа реабилитации инвалида - разработанный на основе решения уполномоченного органа, осуществляющего руководство федеральными учреждениями медико-социальной экспертизы, комплекс оптимальных для инвалида реабилитационных мероприятий, включающий в себя отдельные виды, формы, объемы, сроки и порядок реализации медицинских, профессиональных и других реабилитационных мер, направленных на восстановление, компенсацию нарушенных или утраченных функций организма, восстановление, компенсацию способностей инвалида к выполнению определенных видов деятельности.</a:t>
            </a:r>
          </a:p>
        </p:txBody>
      </p:sp>
    </p:spTree>
    <p:extLst>
      <p:ext uri="{BB962C8B-B14F-4D97-AF65-F5344CB8AC3E}">
        <p14:creationId xmlns:p14="http://schemas.microsoft.com/office/powerpoint/2010/main" val="889127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3204" y="836712"/>
            <a:ext cx="8229600" cy="1069848"/>
          </a:xfrm>
          <a:solidFill>
            <a:schemeClr val="tx2">
              <a:lumMod val="20000"/>
              <a:lumOff val="80000"/>
            </a:schemeClr>
          </a:solidFill>
        </p:spPr>
        <p:txBody>
          <a:bodyPr/>
          <a:lstStyle/>
          <a:p>
            <a:r>
              <a:rPr lang="ru-RU" dirty="0" smtClean="0"/>
              <a:t>Зачем нужна ИПР?</a:t>
            </a:r>
            <a:endParaRPr lang="ru-RU" dirty="0"/>
          </a:p>
        </p:txBody>
      </p:sp>
      <p:sp>
        <p:nvSpPr>
          <p:cNvPr id="3" name="Прямоугольник 2"/>
          <p:cNvSpPr/>
          <p:nvPr/>
        </p:nvSpPr>
        <p:spPr>
          <a:xfrm>
            <a:off x="899592" y="2204864"/>
            <a:ext cx="7416824" cy="4216539"/>
          </a:xfrm>
          <a:prstGeom prst="rect">
            <a:avLst/>
          </a:prstGeom>
        </p:spPr>
        <p:txBody>
          <a:bodyPr wrap="square">
            <a:spAutoFit/>
          </a:bodyPr>
          <a:lstStyle/>
          <a:p>
            <a:r>
              <a:rPr lang="ru-RU" sz="1400" dirty="0"/>
              <a:t>Индивидуальная программа реабилитации инвалида является обязательной для исполнения соответствующими органами государственной власти, органами местного самоуправления, а также организациями независимо от организационно-правовых форм и форм собственности.</a:t>
            </a:r>
          </a:p>
          <a:p>
            <a:r>
              <a:rPr lang="ru-RU" sz="1400" dirty="0"/>
              <a:t>Индивидуальная программа реабилитации инвалида содержит как реабилитационные мероприятия, предоставляемые инвалиду с освобождением от платы в соответствии с федеральным перечнем реабилитационных мероприятий, технических средств реабилитации и услуг, предоставляемых инвалиду, так и реабилитационные мероприятия, в оплате которых принимают участие сам инвалид либо другие лица или организации независимо от организационно-правовых форм и форм собственности</a:t>
            </a:r>
            <a:r>
              <a:rPr lang="ru-RU" sz="1400" dirty="0" smtClean="0"/>
              <a:t>.</a:t>
            </a:r>
          </a:p>
          <a:p>
            <a:r>
              <a:rPr lang="ru-RU" sz="1400" dirty="0"/>
              <a:t>Если предусмотренные индивидуальной программой реабилитации техническое средство реабилитации и (или) услуга не могут быть предоставлены инвалиду либо если инвалид приобрел соответствующее техническое средство реабилитации и (или) оплатил услугу за собственный счет, ему выплачивается компенсация в размере стоимости приобретенного технического средства реабилитации и (или) оказанной услуги, но не более стоимости соответствующего технического средства реабилитации и (или) услуги</a:t>
            </a:r>
          </a:p>
          <a:p>
            <a:endParaRPr lang="ru-RU" sz="1600" dirty="0"/>
          </a:p>
        </p:txBody>
      </p:sp>
    </p:spTree>
    <p:extLst>
      <p:ext uri="{BB962C8B-B14F-4D97-AF65-F5344CB8AC3E}">
        <p14:creationId xmlns:p14="http://schemas.microsoft.com/office/powerpoint/2010/main" val="587682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solidFill>
                  <a:schemeClr val="tx1"/>
                </a:solidFill>
              </a:rPr>
              <a:t>Социальная защита инвалидов</a:t>
            </a:r>
            <a:endParaRPr lang="ru-RU" dirty="0">
              <a:solidFill>
                <a:schemeClr val="tx1"/>
              </a:solidFill>
            </a:endParaRPr>
          </a:p>
        </p:txBody>
      </p:sp>
      <p:sp>
        <p:nvSpPr>
          <p:cNvPr id="3" name="Текст 2"/>
          <p:cNvSpPr>
            <a:spLocks noGrp="1"/>
          </p:cNvSpPr>
          <p:nvPr>
            <p:ph type="body" idx="1"/>
          </p:nvPr>
        </p:nvSpPr>
        <p:spPr/>
        <p:txBody>
          <a:bodyPr>
            <a:normAutofit fontScale="92500" lnSpcReduction="20000"/>
          </a:bodyPr>
          <a:lstStyle/>
          <a:p>
            <a:r>
              <a:rPr lang="ru-RU" dirty="0"/>
              <a:t>Социальная защита инвалидов - система гарантированных государством экономических, правовых мер и мер социальной поддержки, обеспечивающих инвалидам условия для преодоления, замещения (компенсации) ограничений жизнедеятельности и направленных на создание им равных с другими гражданами возможностей участия в жизни общества.</a:t>
            </a:r>
          </a:p>
          <a:p>
            <a:endParaRPr lang="ru-RU" dirty="0"/>
          </a:p>
        </p:txBody>
      </p:sp>
    </p:spTree>
    <p:extLst>
      <p:ext uri="{BB962C8B-B14F-4D97-AF65-F5344CB8AC3E}">
        <p14:creationId xmlns:p14="http://schemas.microsoft.com/office/powerpoint/2010/main" val="447207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ru-RU" dirty="0" smtClean="0"/>
              <a:t>Нормативно-правовые акты</a:t>
            </a:r>
            <a:endParaRPr lang="ru-RU" dirty="0"/>
          </a:p>
        </p:txBody>
      </p:sp>
      <p:sp>
        <p:nvSpPr>
          <p:cNvPr id="3" name="Объект 2"/>
          <p:cNvSpPr>
            <a:spLocks noGrp="1"/>
          </p:cNvSpPr>
          <p:nvPr>
            <p:ph idx="1"/>
          </p:nvPr>
        </p:nvSpPr>
        <p:spPr/>
        <p:txBody>
          <a:bodyPr>
            <a:normAutofit fontScale="62500" lnSpcReduction="20000"/>
          </a:bodyPr>
          <a:lstStyle/>
          <a:p>
            <a:pPr marL="109728" indent="0">
              <a:buNone/>
            </a:pPr>
            <a:r>
              <a:rPr lang="ru-RU" sz="1900" dirty="0" smtClean="0"/>
              <a:t>Федеральный </a:t>
            </a:r>
            <a:r>
              <a:rPr lang="ru-RU" sz="1900" dirty="0"/>
              <a:t>закон от 24.11.1995 г. № 181-ФЗ «О социальной защите инвалидов в РФ»</a:t>
            </a:r>
          </a:p>
          <a:p>
            <a:pPr marL="109728" indent="0">
              <a:buNone/>
            </a:pPr>
            <a:r>
              <a:rPr lang="ru-RU" sz="1900" dirty="0" smtClean="0"/>
              <a:t>Федеральный </a:t>
            </a:r>
            <a:r>
              <a:rPr lang="ru-RU" sz="1900" dirty="0"/>
              <a:t>закон от 17.07.1999 г. № 178-ФЗ «О государственной социальной помощи»</a:t>
            </a:r>
          </a:p>
          <a:p>
            <a:pPr marL="109728" indent="0">
              <a:buNone/>
            </a:pPr>
            <a:r>
              <a:rPr lang="ru-RU" sz="1900" dirty="0" smtClean="0"/>
              <a:t>Федеральный </a:t>
            </a:r>
            <a:r>
              <a:rPr lang="ru-RU" sz="1900" dirty="0"/>
              <a:t>закон от 10.12.1995 г. № 195-ФЗ «Об основах социального обслуживания населения в РФ</a:t>
            </a:r>
            <a:r>
              <a:rPr lang="ru-RU" sz="1900" dirty="0" smtClean="0"/>
              <a:t>»</a:t>
            </a:r>
          </a:p>
          <a:p>
            <a:pPr marL="109728" indent="0">
              <a:buNone/>
            </a:pPr>
            <a:r>
              <a:rPr lang="ru-RU" sz="1900" dirty="0"/>
              <a:t>Федеральный закон от 29.12.2012 N 273-ФЗ  "Об образовании в Российской Федерации"</a:t>
            </a:r>
          </a:p>
          <a:p>
            <a:pPr marL="109728" indent="0">
              <a:buNone/>
            </a:pPr>
            <a:r>
              <a:rPr lang="ru-RU" sz="1900" dirty="0" smtClean="0"/>
              <a:t>Федеральный </a:t>
            </a:r>
            <a:r>
              <a:rPr lang="ru-RU" sz="1900" dirty="0"/>
              <a:t>закон от 28.12.2013 N 442-ФЗ  "Об основах социального обслуживания граждан в Российской Федерации" (начало действия документа - 01.01.2015., заменяет ныне действующий закон от 10.12.1995 г. № 195-ФЗ «Об основах социального обслуживания населения в РФ» и закон от 2 августа 1995 года N 122-ФЗ "О социальном обслуживании граждан пожилого возраста и инвалидов</a:t>
            </a:r>
            <a:r>
              <a:rPr lang="ru-RU" sz="1900" dirty="0" smtClean="0"/>
              <a:t>")</a:t>
            </a:r>
          </a:p>
          <a:p>
            <a:pPr marL="109728" indent="0">
              <a:buNone/>
            </a:pPr>
            <a:r>
              <a:rPr lang="ru-RU" sz="1900" dirty="0" smtClean="0"/>
              <a:t>Федеральный </a:t>
            </a:r>
            <a:r>
              <a:rPr lang="ru-RU" sz="1900" dirty="0"/>
              <a:t>перечень реабилитационных мероприятий, технических средств реабилитации и услуг, предоставляемых инвалиду, утвержденный распоряжением Правительства Российской Федерации от 30 декабря 2005 г. № 2347-р</a:t>
            </a:r>
          </a:p>
          <a:p>
            <a:pPr marL="109728" indent="0">
              <a:buNone/>
            </a:pPr>
            <a:r>
              <a:rPr lang="ru-RU" sz="1900" dirty="0" smtClean="0"/>
              <a:t>Приказ </a:t>
            </a:r>
            <a:r>
              <a:rPr lang="ru-RU" sz="1900" dirty="0"/>
              <a:t>Минтруда России от 24.05.2013 N 215н  "Об утверждении Сроков пользования техническими средствами реабилитации, протезами и протезно-ортопедическими изделиями до их замены" </a:t>
            </a:r>
          </a:p>
          <a:p>
            <a:pPr marL="109728" indent="0">
              <a:buNone/>
            </a:pPr>
            <a:r>
              <a:rPr lang="ru-RU" sz="1900" dirty="0"/>
              <a:t>10. Правила обеспечения инвалидов техническими средствами реабилитации и отдельных категорий граждан из числа ветеранов протезами (кроме зубных протезов), протезно-ортопедическими изделиями, утвержденные Постановлением Правительства Российской Федерации от 7 апреля 2008 г. № 240</a:t>
            </a:r>
          </a:p>
          <a:p>
            <a:pPr marL="109728" indent="0">
              <a:buNone/>
            </a:pPr>
            <a:r>
              <a:rPr lang="ru-RU" sz="1900" dirty="0" smtClean="0"/>
              <a:t>Порядок </a:t>
            </a:r>
            <a:r>
              <a:rPr lang="ru-RU" sz="1900" dirty="0"/>
              <a:t>выплаты компенсации за самостоятельно приобретенное инвалидом техническое средство реабилитации и (или) оказанную услугу, включая порядок определения ее размера и порядок информирования граждан о размере указанной компенсации, утвержденный Приказом Министерства здравоохранения и социального развития Российской Федерации от 31 января 2011 г. № 57н</a:t>
            </a:r>
          </a:p>
          <a:p>
            <a:pPr marL="109728" indent="0">
              <a:buNone/>
            </a:pPr>
            <a:r>
              <a:rPr lang="ru-RU" sz="1900" dirty="0" smtClean="0"/>
              <a:t>Приказ </a:t>
            </a:r>
            <a:r>
              <a:rPr lang="ru-RU" sz="1900" dirty="0"/>
              <a:t>Минтруда России от 24.05.2013 N 214н "Об утверждении классификации технических средств реабилитации (изделий) в рамках федерального перечня реабилитационных мероприятий, технических средств реабилитации и услуг, предоставляемых инвалиду, утвержденного распоряжением Правительства Российской Федерации от 30 декабря 2005 г. N 2347-р"</a:t>
            </a:r>
          </a:p>
          <a:p>
            <a:pPr marL="109728" indent="0">
              <a:buNone/>
            </a:pPr>
            <a:endParaRPr lang="ru-RU" sz="1800" dirty="0" smtClean="0"/>
          </a:p>
          <a:p>
            <a:pPr marL="109728" indent="0">
              <a:buNone/>
            </a:pPr>
            <a:endParaRPr lang="ru-RU" sz="1800" dirty="0"/>
          </a:p>
          <a:p>
            <a:endParaRPr lang="ru-RU" sz="1800" dirty="0"/>
          </a:p>
          <a:p>
            <a:endParaRPr lang="ru-RU" sz="1800" dirty="0" smtClean="0"/>
          </a:p>
        </p:txBody>
      </p:sp>
    </p:spTree>
    <p:extLst>
      <p:ext uri="{BB962C8B-B14F-4D97-AF65-F5344CB8AC3E}">
        <p14:creationId xmlns:p14="http://schemas.microsoft.com/office/powerpoint/2010/main" val="2245869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Технические средства реабилитации</a:t>
            </a:r>
            <a:endParaRPr lang="ru-RU" dirty="0"/>
          </a:p>
        </p:txBody>
      </p:sp>
      <p:sp>
        <p:nvSpPr>
          <p:cNvPr id="3" name="Объект 2"/>
          <p:cNvSpPr>
            <a:spLocks noGrp="1"/>
          </p:cNvSpPr>
          <p:nvPr>
            <p:ph idx="1"/>
          </p:nvPr>
        </p:nvSpPr>
        <p:spPr/>
        <p:txBody>
          <a:bodyPr>
            <a:normAutofit fontScale="40000" lnSpcReduction="20000"/>
          </a:bodyPr>
          <a:lstStyle/>
          <a:p>
            <a:pPr marL="0" indent="0">
              <a:buNone/>
            </a:pPr>
            <a:r>
              <a:rPr lang="ru-RU" dirty="0"/>
              <a:t>К техническим средствам реабилитации инвалидов относятся устройства, содержащие технические решения, в том числе специальные, используемые для компенсации или устранения стойких ограничений жизнедеятельности инвалида.</a:t>
            </a:r>
          </a:p>
          <a:p>
            <a:endParaRPr lang="ru-RU" dirty="0" smtClean="0"/>
          </a:p>
          <a:p>
            <a:pPr marL="0" indent="0">
              <a:buNone/>
            </a:pPr>
            <a:r>
              <a:rPr lang="ru-RU" dirty="0" smtClean="0"/>
              <a:t>Техническими </a:t>
            </a:r>
            <a:r>
              <a:rPr lang="ru-RU" dirty="0"/>
              <a:t>средствами реабилитации инвалидов являются</a:t>
            </a:r>
            <a:r>
              <a:rPr lang="ru-RU" dirty="0" smtClean="0"/>
              <a:t>:</a:t>
            </a:r>
          </a:p>
          <a:p>
            <a:pPr marL="0" indent="0">
              <a:buNone/>
            </a:pPr>
            <a:endParaRPr lang="ru-RU" dirty="0"/>
          </a:p>
          <a:p>
            <a:r>
              <a:rPr lang="ru-RU" dirty="0" smtClean="0"/>
              <a:t>специальные </a:t>
            </a:r>
            <a:r>
              <a:rPr lang="ru-RU" dirty="0"/>
              <a:t>средства для самообслуживания;</a:t>
            </a:r>
          </a:p>
          <a:p>
            <a:r>
              <a:rPr lang="ru-RU" dirty="0"/>
              <a:t>специальные средства для ухода;</a:t>
            </a:r>
          </a:p>
          <a:p>
            <a:r>
              <a:rPr lang="ru-RU" dirty="0"/>
              <a:t>специальные средства для ориентирования (включая собак-проводников с комплектом снаряжения), общения и обмена информацией;</a:t>
            </a:r>
          </a:p>
          <a:p>
            <a:r>
              <a:rPr lang="ru-RU" dirty="0"/>
              <a:t>специальные средства для обучения, образования (включая литературу для слепых) и занятий трудовой деятельностью;</a:t>
            </a:r>
          </a:p>
          <a:p>
            <a:r>
              <a:rPr lang="ru-RU" dirty="0"/>
              <a:t>протезные изделия (включая протезно-ортопедические изделия, ортопедическую обувь и специальную одежду, глазные протезы и слуховые аппараты);</a:t>
            </a:r>
          </a:p>
          <a:p>
            <a:r>
              <a:rPr lang="ru-RU" dirty="0"/>
              <a:t>специальное тренажерное и спортивное оборудование, спортивный инвентарь;</a:t>
            </a:r>
          </a:p>
          <a:p>
            <a:r>
              <a:rPr lang="ru-RU" dirty="0"/>
              <a:t>специальные средства для передвижения (кресла-коляски</a:t>
            </a:r>
            <a:r>
              <a:rPr lang="ru-RU" dirty="0" smtClean="0"/>
              <a:t>).</a:t>
            </a:r>
          </a:p>
          <a:p>
            <a:endParaRPr lang="ru-RU" dirty="0"/>
          </a:p>
          <a:p>
            <a:endParaRPr lang="ru-RU" dirty="0"/>
          </a:p>
          <a:p>
            <a:r>
              <a:rPr lang="ru-RU" dirty="0"/>
              <a:t>Финансирование расходных обязательств по обеспечению инвалидов техническими средствами реабилитации, в том числе изготовление и ремонт протезно-ортопедических изделий, осуществляется за счет средств федерального бюджета и Фонда социального страхования Российской Федерации.</a:t>
            </a:r>
          </a:p>
          <a:p>
            <a:r>
              <a:rPr lang="ru-RU" dirty="0"/>
              <a:t>Предусмотренные индивидуальными программами реабилитации инвалидов технические средства реабилитации, предоставленные им за счет средств федерального бюджета и Фонда социального страхования Российской Федерации, передаются инвалидам в безвозмездное пользование.</a:t>
            </a:r>
          </a:p>
          <a:p>
            <a:endParaRPr lang="ru-RU" dirty="0"/>
          </a:p>
        </p:txBody>
      </p:sp>
    </p:spTree>
    <p:extLst>
      <p:ext uri="{BB962C8B-B14F-4D97-AF65-F5344CB8AC3E}">
        <p14:creationId xmlns:p14="http://schemas.microsoft.com/office/powerpoint/2010/main" val="1931422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Обеспечение </a:t>
            </a:r>
            <a:r>
              <a:rPr lang="ru-RU" dirty="0"/>
              <a:t>беспрепятственного доступа инвалидов к информации</a:t>
            </a:r>
            <a:br>
              <a:rPr lang="ru-RU" dirty="0"/>
            </a:br>
            <a:endParaRPr lang="ru-RU" dirty="0"/>
          </a:p>
        </p:txBody>
      </p:sp>
      <p:sp>
        <p:nvSpPr>
          <p:cNvPr id="3" name="Объект 2"/>
          <p:cNvSpPr>
            <a:spLocks noGrp="1"/>
          </p:cNvSpPr>
          <p:nvPr>
            <p:ph idx="1"/>
          </p:nvPr>
        </p:nvSpPr>
        <p:spPr>
          <a:xfrm>
            <a:off x="457200" y="1600200"/>
            <a:ext cx="8229600" cy="4637112"/>
          </a:xfrm>
        </p:spPr>
        <p:txBody>
          <a:bodyPr>
            <a:noAutofit/>
          </a:bodyPr>
          <a:lstStyle/>
          <a:p>
            <a:endParaRPr lang="ru-RU" sz="1200" dirty="0" smtClean="0"/>
          </a:p>
          <a:p>
            <a:r>
              <a:rPr lang="ru-RU" sz="1200" dirty="0" smtClean="0"/>
              <a:t>Государство </a:t>
            </a:r>
            <a:r>
              <a:rPr lang="ru-RU" sz="1200" dirty="0"/>
              <a:t>гарантирует инвалиду право на получение необходимой информации. Обеспечение выпуска литературы для инвалидов по зрению является расходным обязательством Российской Федерации. Приобретение периодической, научной, учебно-методической, справочно-информационной и художественной литературы для инвалидов, в том числе издаваемой на магнитофонных кассетах и рельефно-точечным шрифтом Брайля, для образовательных организаций и библиотек, находящихся в ведении субъектов Российской Федерации, и муниципальных образовательных организаций является расходным обязательством субъектов Российской Федерации, для муниципальных библиотек - расходным обязательством органа местного самоуправления. Приобретение указанной в настоящей части литературы для федеральных государственных образовательных организаций и библиотек является расходным обязательством Российской Федерации.</a:t>
            </a:r>
          </a:p>
          <a:p>
            <a:r>
              <a:rPr lang="ru-RU" sz="1200" dirty="0"/>
              <a:t>Русский жестовый язык признается языком общения при наличии нарушений слуха и (или) речи, в том числе в сферах устного использования государственного языка Российской Федерации. Вводится система </a:t>
            </a:r>
            <a:r>
              <a:rPr lang="ru-RU" sz="1200" dirty="0" err="1"/>
              <a:t>субтитрирования</a:t>
            </a:r>
            <a:r>
              <a:rPr lang="ru-RU" sz="1200" dirty="0"/>
              <a:t> или </a:t>
            </a:r>
            <a:r>
              <a:rPr lang="ru-RU" sz="1200" dirty="0" err="1"/>
              <a:t>сурдоперевода</a:t>
            </a:r>
            <a:r>
              <a:rPr lang="ru-RU" sz="1200" dirty="0"/>
              <a:t> телевизионных программ, кино- и видеофильмов. Перевод русского жестового языка (</a:t>
            </a:r>
            <a:r>
              <a:rPr lang="ru-RU" sz="1200" dirty="0" err="1"/>
              <a:t>сурдоперевод</a:t>
            </a:r>
            <a:r>
              <a:rPr lang="ru-RU" sz="1200" dirty="0"/>
              <a:t>, </a:t>
            </a:r>
            <a:r>
              <a:rPr lang="ru-RU" sz="1200" dirty="0" err="1"/>
              <a:t>тифлосурдоперевод</a:t>
            </a:r>
            <a:r>
              <a:rPr lang="ru-RU" sz="1200" dirty="0"/>
              <a:t>) осуществляют переводчики русского жестового языка (</a:t>
            </a:r>
            <a:r>
              <a:rPr lang="ru-RU" sz="1200" dirty="0" err="1"/>
              <a:t>сурдопереводчики</a:t>
            </a:r>
            <a:r>
              <a:rPr lang="ru-RU" sz="1200" dirty="0"/>
              <a:t>, </a:t>
            </a:r>
            <a:r>
              <a:rPr lang="ru-RU" sz="1200" dirty="0" err="1"/>
              <a:t>тифлосурдопереводчики</a:t>
            </a:r>
            <a:r>
              <a:rPr lang="ru-RU" sz="1200" dirty="0"/>
              <a:t>), имеющие соответствующие образование и квалификацию. </a:t>
            </a:r>
            <a:endParaRPr lang="ru-RU" sz="1200" dirty="0" smtClean="0"/>
          </a:p>
          <a:p>
            <a:r>
              <a:rPr lang="ru-RU" sz="1200" dirty="0" smtClean="0"/>
              <a:t>Уполномоченные </a:t>
            </a:r>
            <a:r>
              <a:rPr lang="ru-RU" sz="1200" dirty="0"/>
              <a:t>органы оказывают инвалидам помощь в получении услуг по </a:t>
            </a:r>
            <a:r>
              <a:rPr lang="ru-RU" sz="1200" dirty="0" err="1"/>
              <a:t>сурдопереводу</a:t>
            </a:r>
            <a:r>
              <a:rPr lang="ru-RU" sz="1200" dirty="0"/>
              <a:t>, </a:t>
            </a:r>
            <a:r>
              <a:rPr lang="ru-RU" sz="1200" dirty="0" err="1"/>
              <a:t>тифлосурдопереводу</a:t>
            </a:r>
            <a:r>
              <a:rPr lang="ru-RU" sz="1200" dirty="0"/>
              <a:t>, предоставлении </a:t>
            </a:r>
            <a:r>
              <a:rPr lang="ru-RU" sz="1200" dirty="0" err="1"/>
              <a:t>сурдотехники</a:t>
            </a:r>
            <a:r>
              <a:rPr lang="ru-RU" sz="1200" dirty="0"/>
              <a:t>, обеспечении </a:t>
            </a:r>
            <a:r>
              <a:rPr lang="ru-RU" sz="1200" dirty="0" err="1"/>
              <a:t>тифлосредствами</a:t>
            </a:r>
            <a:r>
              <a:rPr lang="ru-RU" sz="1200" dirty="0"/>
              <a:t>.</a:t>
            </a:r>
          </a:p>
          <a:p>
            <a:r>
              <a:rPr lang="ru-RU" sz="1200" dirty="0"/>
              <a:t>Органы государственной власти и органы местного самоуправления создают условия в подведомственных учреждениях для получения инвалидами по слуху услуг по переводу с использованием русского жестового языка.</a:t>
            </a:r>
          </a:p>
          <a:p>
            <a:r>
              <a:rPr lang="ru-RU" sz="1200" dirty="0"/>
              <a:t>Обеспечиваются подготовка, повышение квалификации и профессиональная переподготовка преподавателей и переводчиков русского жестового языка, развитие русского жестового языка.</a:t>
            </a:r>
          </a:p>
          <a:p>
            <a:endParaRPr lang="ru-RU" sz="1300" dirty="0"/>
          </a:p>
        </p:txBody>
      </p:sp>
    </p:spTree>
    <p:extLst>
      <p:ext uri="{BB962C8B-B14F-4D97-AF65-F5344CB8AC3E}">
        <p14:creationId xmlns:p14="http://schemas.microsoft.com/office/powerpoint/2010/main" val="2375129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792088"/>
          </a:xfrm>
          <a:solidFill>
            <a:schemeClr val="tx2">
              <a:lumMod val="20000"/>
              <a:lumOff val="80000"/>
            </a:schemeClr>
          </a:solidFill>
        </p:spPr>
        <p:txBody>
          <a:bodyPr>
            <a:normAutofit fontScale="90000"/>
          </a:bodyPr>
          <a:lstStyle/>
          <a:p>
            <a:r>
              <a:rPr lang="ru-RU" dirty="0"/>
              <a:t> </a:t>
            </a:r>
            <a:r>
              <a:rPr lang="ru-RU" sz="2200" dirty="0"/>
              <a:t>Обеспечение беспрепятственного доступа инвалидов к объектам социальной инфраструктуры</a:t>
            </a:r>
            <a:br>
              <a:rPr lang="ru-RU" sz="2200" dirty="0"/>
            </a:br>
            <a:endParaRPr lang="ru-RU" sz="2200" dirty="0"/>
          </a:p>
        </p:txBody>
      </p:sp>
      <p:sp>
        <p:nvSpPr>
          <p:cNvPr id="3" name="Объект 2"/>
          <p:cNvSpPr>
            <a:spLocks noGrp="1"/>
          </p:cNvSpPr>
          <p:nvPr>
            <p:ph idx="1"/>
          </p:nvPr>
        </p:nvSpPr>
        <p:spPr>
          <a:xfrm>
            <a:off x="467544" y="1484784"/>
            <a:ext cx="8229600" cy="4757160"/>
          </a:xfrm>
        </p:spPr>
        <p:txBody>
          <a:bodyPr>
            <a:normAutofit fontScale="25000" lnSpcReduction="20000"/>
          </a:bodyPr>
          <a:lstStyle/>
          <a:p>
            <a:pPr marL="0" indent="0">
              <a:buNone/>
            </a:pPr>
            <a:r>
              <a:rPr lang="ru-RU" sz="4000" dirty="0" smtClean="0"/>
              <a:t>Правительство </a:t>
            </a:r>
            <a:r>
              <a:rPr lang="ru-RU" sz="4000" dirty="0"/>
              <a:t>Российской Федерации, органы исполнительной власти субъектов Российской Федерации, органы местного самоуправления и организации независимо от организационно-правовых форм создают условия инвалидам (включая инвалидов, использующих кресла-коляски и собак-проводников) для беспрепятственного доступа к объектам социальной инфраструктуры (жилым, общественным и производственным зданиям, строениям и сооружениям, спортивным сооружениям, местам отдыха, культурно-зрелищным и другим учреждениям), а также для беспрепятственного пользования железнодорожным, воздушным, водным, междугородным автомобильным транспортом и всеми видами городского и пригородного пассажирского транспорта, средствами связи и информации (включая средства, обеспечивающие дублирование звуковыми сигналами световых сигналов светофоров и устройств, регулирующих движение пешеходов через транспортные коммуникации</a:t>
            </a:r>
            <a:r>
              <a:rPr lang="ru-RU" sz="4000" dirty="0" smtClean="0"/>
              <a:t>).</a:t>
            </a:r>
          </a:p>
          <a:p>
            <a:pPr marL="0" indent="0">
              <a:buNone/>
            </a:pPr>
            <a:endParaRPr lang="ru-RU" sz="4000" dirty="0"/>
          </a:p>
          <a:p>
            <a:r>
              <a:rPr lang="ru-RU" sz="4000" dirty="0"/>
              <a:t>Планировка и застройка городов, других населенных пунктов, формирование жилых и рекреационных зон, разработка проектных решений на новое строительство и реконструкцию зданий, сооружений и их комплексов, а также разработка и производство транспортных средств общего пользования, средств связи и информации без приспособления указанных объектов для доступа к ним инвалидов и использования их инвалидами не допускаются.</a:t>
            </a:r>
          </a:p>
          <a:p>
            <a:r>
              <a:rPr lang="ru-RU" sz="4000" dirty="0"/>
              <a:t>Государственные и муниципальные расходы на разработку и производство транспортных средств с учетом нужд инвалидов, приспособление транспортных средств, средств связи и информации для беспрепятственного доступа к ним инвалидов и использования их инвалидами, создание условий инвалидам для беспрепятственного доступа к объектам инженерной, транспортной и социальной инфраструктур осуществляются в пределах ассигнований, ежегодно предусматриваемых на эти цели в бюджетах всех уровней. Расходы на проведение указанных мероприятий, не относящиеся к государственным и муниципальным расходам, осуществляются за счет других источников, не запрещенных законодательством Российской Федерации.</a:t>
            </a:r>
          </a:p>
          <a:p>
            <a:r>
              <a:rPr lang="ru-RU" sz="4000" dirty="0" smtClean="0"/>
              <a:t>В </a:t>
            </a:r>
            <a:r>
              <a:rPr lang="ru-RU" sz="4000" dirty="0"/>
              <a:t>случаях, когда действующие объекты невозможно полностью приспособить для нужд инвалидов, собственниками этих объектов должны осуществляться по согласованию с общественными объединениями инвалидов меры, обеспечивающие удовлетворение минимальных потребностей инвалидов.</a:t>
            </a:r>
          </a:p>
          <a:p>
            <a:r>
              <a:rPr lang="ru-RU" sz="4000" dirty="0"/>
              <a:t>Предприятия, учреждения и организации, осуществляющие транспортное обслуживание населения, обеспечивают оборудование специальными приспособлениями вокзалов, аэропортов и других объектов, позволяющими инвалидам беспрепятственно пользоваться их услугами. Организации машиностроительного комплекса, осуществляющие производство транспортных средств, а также организации независимо от организационно-правовых форм, осуществляющие транспортное обслуживание населения, обеспечивают оборудование указанных средств специальными приспособлениями и устройствами в целях создания условий инвалидам для беспрепятственного пользования указанными средствами.</a:t>
            </a:r>
          </a:p>
          <a:p>
            <a:r>
              <a:rPr lang="ru-RU" sz="4000" dirty="0" smtClean="0"/>
              <a:t>Места </a:t>
            </a:r>
            <a:r>
              <a:rPr lang="ru-RU" sz="4000" dirty="0"/>
              <a:t>для строительства гаража или стоянки для технических и других средств передвижения предоставляются инвалидам вне очереди вблизи места жительства с учетом градостроительных норм.</a:t>
            </a:r>
          </a:p>
          <a:p>
            <a:r>
              <a:rPr lang="ru-RU" sz="4000" dirty="0" smtClean="0"/>
              <a:t>На </a:t>
            </a:r>
            <a:r>
              <a:rPr lang="ru-RU" sz="4000" dirty="0"/>
              <a:t>каждой стоянке (остановке) автотранспортных средств, в том числе около предприятий торговли, сферы услуг, медицинских, спортивных и культурно-зрелищных учреждений, выделяется не менее 10 процентов мест (но не менее одного места) для парковки специальных автотранспортных средств инвалидов, которые не должны занимать иные транспортные средства. Инвалиды пользуются местами для парковки специальных автотранспортных средств бесплатно</a:t>
            </a:r>
            <a:r>
              <a:rPr lang="ru-RU" sz="4000" dirty="0" smtClean="0"/>
              <a:t>.</a:t>
            </a:r>
          </a:p>
          <a:p>
            <a:endParaRPr lang="ru-RU" sz="4000" dirty="0" smtClean="0"/>
          </a:p>
          <a:p>
            <a:endParaRPr lang="ru-RU" sz="4000" dirty="0"/>
          </a:p>
          <a:p>
            <a:endParaRPr lang="ru-RU" dirty="0"/>
          </a:p>
          <a:p>
            <a:endParaRPr lang="ru-RU" dirty="0" smtClean="0"/>
          </a:p>
          <a:p>
            <a:endParaRPr lang="ru-RU" dirty="0"/>
          </a:p>
        </p:txBody>
      </p:sp>
    </p:spTree>
    <p:extLst>
      <p:ext uri="{BB962C8B-B14F-4D97-AF65-F5344CB8AC3E}">
        <p14:creationId xmlns:p14="http://schemas.microsoft.com/office/powerpoint/2010/main" val="650904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sz="1800" b="1" dirty="0" smtClean="0"/>
              <a:t/>
            </a:r>
            <a:br>
              <a:rPr lang="ru-RU" sz="1800" b="1" dirty="0" smtClean="0"/>
            </a:br>
            <a:r>
              <a:rPr lang="ru-RU" sz="1800" b="1" dirty="0" smtClean="0"/>
              <a:t>Ответственность </a:t>
            </a:r>
            <a:r>
              <a:rPr lang="ru-RU" sz="1800" b="1" dirty="0"/>
              <a:t>за уклонение от исполнения требований к созданию условий инвалидам для беспрепятственного доступа к объектам инженерной, транспортной и социальной инфраструктур</a:t>
            </a:r>
            <a:r>
              <a:rPr lang="ru-RU" b="1" dirty="0"/>
              <a:t/>
            </a:r>
            <a:br>
              <a:rPr lang="ru-RU" b="1" dirty="0"/>
            </a:br>
            <a:endParaRPr lang="ru-RU" b="1" dirty="0"/>
          </a:p>
        </p:txBody>
      </p:sp>
      <p:sp>
        <p:nvSpPr>
          <p:cNvPr id="3" name="Объект 2"/>
          <p:cNvSpPr>
            <a:spLocks noGrp="1"/>
          </p:cNvSpPr>
          <p:nvPr>
            <p:ph idx="1"/>
          </p:nvPr>
        </p:nvSpPr>
        <p:spPr>
          <a:xfrm>
            <a:off x="457200" y="2249424"/>
            <a:ext cx="8229600" cy="3339816"/>
          </a:xfrm>
        </p:spPr>
        <p:txBody>
          <a:bodyPr>
            <a:normAutofit fontScale="70000" lnSpcReduction="20000"/>
          </a:bodyPr>
          <a:lstStyle/>
          <a:p>
            <a:r>
              <a:rPr lang="ru-RU" dirty="0"/>
              <a:t>Юридические и должностные лица за уклонение от исполнения предусмотренных настоящим Федеральным законом, другими федеральными законами и иными нормативными правовыми актами требований к созданию условий инвалидам для беспрепятственного доступа к объектам инженерной, транспортной и социальной инфраструктур, а также для беспрепятственного пользования железнодорожным, воздушным, водным, междугородным автомобильным транспортом и всеми видами городского и пригородного пассажирского транспорта, средствами связи и информации несут административную ответственность в соответствии с законодательством Российской Федерации.</a:t>
            </a:r>
          </a:p>
          <a:p>
            <a:endParaRPr lang="ru-RU" dirty="0"/>
          </a:p>
        </p:txBody>
      </p:sp>
    </p:spTree>
    <p:extLst>
      <p:ext uri="{BB962C8B-B14F-4D97-AF65-F5344CB8AC3E}">
        <p14:creationId xmlns:p14="http://schemas.microsoft.com/office/powerpoint/2010/main" val="3837945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
            </a:r>
            <a:br>
              <a:rPr lang="ru-RU" dirty="0" smtClean="0"/>
            </a:br>
            <a:r>
              <a:rPr lang="ru-RU" dirty="0" smtClean="0"/>
              <a:t>Обеспечение </a:t>
            </a:r>
            <a:r>
              <a:rPr lang="ru-RU" dirty="0"/>
              <a:t>инвалидов жилой площадью</a:t>
            </a:r>
            <a:br>
              <a:rPr lang="ru-RU" dirty="0"/>
            </a:br>
            <a:endParaRPr lang="ru-RU" dirty="0"/>
          </a:p>
        </p:txBody>
      </p:sp>
      <p:sp>
        <p:nvSpPr>
          <p:cNvPr id="3" name="Объект 2"/>
          <p:cNvSpPr>
            <a:spLocks noGrp="1"/>
          </p:cNvSpPr>
          <p:nvPr>
            <p:ph idx="1"/>
          </p:nvPr>
        </p:nvSpPr>
        <p:spPr/>
        <p:txBody>
          <a:bodyPr>
            <a:normAutofit fontScale="40000" lnSpcReduction="20000"/>
          </a:bodyPr>
          <a:lstStyle/>
          <a:p>
            <a:pPr marL="0" indent="0">
              <a:buNone/>
            </a:pPr>
            <a:r>
              <a:rPr lang="ru-RU" sz="3500" dirty="0"/>
              <a:t>Инвалиды и семьи, имеющие детей-инвалидов, нуждающиеся в улучшении жилищных условий, принимаются на учет и обеспечиваются жилыми помещениями в порядке, предусмотренном законодательством Российской Федерации и законодательством субъектов Российской Федерации.</a:t>
            </a:r>
          </a:p>
          <a:p>
            <a:r>
              <a:rPr lang="ru-RU" dirty="0"/>
              <a:t>Жилые помещения предоставляются инвалидам, семьям, имеющим детей-инвалидов, с учетом состояния здоровья и других заслуживающих внимания обстоятельств.</a:t>
            </a:r>
          </a:p>
          <a:p>
            <a:r>
              <a:rPr lang="ru-RU" dirty="0"/>
              <a:t>Инвалидам может быть предоставлено жилое помещение по договору социального найма общей площадью, превышающей норму предоставления на одного человека (но не более чем в два раза), при условии, если они страдают тяжелыми формами хронических заболеваний, предусмотренных перечнем, устанавливаемым уполномоченным Правительством Российской Федерации федеральным органом исполнительной власти.</a:t>
            </a:r>
          </a:p>
          <a:p>
            <a:r>
              <a:rPr lang="ru-RU" dirty="0" smtClean="0"/>
              <a:t>Жилые </a:t>
            </a:r>
            <a:r>
              <a:rPr lang="ru-RU" dirty="0"/>
              <a:t>помещения, занимаемые инвалидами, оборудуются специальными средствами и приспособлениями в соответствии с индивидуальной программой реабилитации инвалида.</a:t>
            </a:r>
          </a:p>
          <a:p>
            <a:r>
              <a:rPr lang="ru-RU" dirty="0" smtClean="0"/>
              <a:t>Дети-инвалиды</a:t>
            </a:r>
            <a:r>
              <a:rPr lang="ru-RU" dirty="0"/>
              <a:t>, проживающие в стационарных учреждениях социального обслуживания, являющиеся сиротами или оставшиеся без попечения родителей, по достижении возраста 18 лет подлежат обеспечению жилыми помещениями вне очереди, если индивидуальная программа реабилитации инвалида предусматривает возможность осуществлять самообслуживание и вести ему самостоятельный образ жизни.</a:t>
            </a:r>
          </a:p>
          <a:p>
            <a:r>
              <a:rPr lang="ru-RU" dirty="0"/>
              <a:t>Жилое помещение государственного или муниципального жилищного фонда, занимаемое инвалидом по договору социального найма, при помещении инвалида в стационарное учреждение социального обслуживания сохраняется за ним в течение шести месяцев.</a:t>
            </a:r>
          </a:p>
          <a:p>
            <a:r>
              <a:rPr lang="ru-RU" dirty="0" smtClean="0"/>
              <a:t>Инвалидам </a:t>
            </a:r>
            <a:r>
              <a:rPr lang="ru-RU" dirty="0"/>
              <a:t>и семьям, имеющим детей-инвалидов, предоставляется скидка не ниже 50 процентов на оплату жилого помещения государственного или муниципального жилищного фонда и оплату коммунальных услуг (независимо от принадлежности жилищного фонда), а в жилых домах, не имеющих центрального отопления, - на стоимость топлива, приобретаемого в пределах норм, установленных для продажи населению.</a:t>
            </a:r>
          </a:p>
          <a:p>
            <a:r>
              <a:rPr lang="ru-RU" dirty="0" smtClean="0"/>
              <a:t>Инвалидам </a:t>
            </a:r>
            <a:r>
              <a:rPr lang="ru-RU" dirty="0"/>
              <a:t>и семьям, имеющим в своем составе инвалидов, предоставляется право на первоочередное получение земельных участков для индивидуального жилищного строительства, ведения подсобного и дачного хозяйства и садоводства.</a:t>
            </a:r>
          </a:p>
          <a:p>
            <a:endParaRPr lang="ru-RU" dirty="0"/>
          </a:p>
        </p:txBody>
      </p:sp>
    </p:spTree>
    <p:extLst>
      <p:ext uri="{BB962C8B-B14F-4D97-AF65-F5344CB8AC3E}">
        <p14:creationId xmlns:p14="http://schemas.microsoft.com/office/powerpoint/2010/main" val="2707330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72008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Образование </a:t>
            </a:r>
            <a:r>
              <a:rPr lang="ru-RU" dirty="0"/>
              <a:t>инвалидов</a:t>
            </a:r>
            <a:br>
              <a:rPr lang="ru-RU" dirty="0"/>
            </a:br>
            <a:endParaRPr lang="ru-RU" dirty="0"/>
          </a:p>
        </p:txBody>
      </p:sp>
      <p:sp>
        <p:nvSpPr>
          <p:cNvPr id="3" name="Объект 2"/>
          <p:cNvSpPr>
            <a:spLocks noGrp="1"/>
          </p:cNvSpPr>
          <p:nvPr>
            <p:ph idx="1"/>
          </p:nvPr>
        </p:nvSpPr>
        <p:spPr>
          <a:xfrm>
            <a:off x="395536" y="1628800"/>
            <a:ext cx="8229600" cy="4680520"/>
          </a:xfrm>
        </p:spPr>
        <p:txBody>
          <a:bodyPr>
            <a:noAutofit/>
          </a:bodyPr>
          <a:lstStyle/>
          <a:p>
            <a:pPr marL="109728" indent="0">
              <a:buNone/>
            </a:pPr>
            <a:r>
              <a:rPr lang="ru-RU" sz="800" dirty="0"/>
              <a:t>Государство поддерживает получение инвалидами образования и гарантирует создание инвалидам необходимых условий для его получения.</a:t>
            </a:r>
          </a:p>
          <a:p>
            <a:pPr marL="109728" indent="0">
              <a:buNone/>
            </a:pPr>
            <a:r>
              <a:rPr lang="ru-RU" sz="800" dirty="0"/>
              <a:t>Поддержка общего образования, профессионального образования и профессионального обучения инвалидов направлена на:</a:t>
            </a:r>
          </a:p>
          <a:p>
            <a:r>
              <a:rPr lang="ru-RU" sz="800" dirty="0"/>
              <a:t>1) осуществление ими прав и свобод человека наравне с другими гражданами;</a:t>
            </a:r>
          </a:p>
          <a:p>
            <a:r>
              <a:rPr lang="ru-RU" sz="800" dirty="0"/>
              <a:t>2) развитие личности, индивидуальных способностей и возможностей;</a:t>
            </a:r>
          </a:p>
          <a:p>
            <a:r>
              <a:rPr lang="ru-RU" sz="800" dirty="0"/>
              <a:t>3) интеграцию в общество.</a:t>
            </a:r>
          </a:p>
          <a:p>
            <a:endParaRPr lang="ru-RU" sz="800" dirty="0" smtClean="0"/>
          </a:p>
          <a:p>
            <a:r>
              <a:rPr lang="ru-RU" sz="800" dirty="0" smtClean="0"/>
              <a:t>Органы</a:t>
            </a:r>
            <a:r>
              <a:rPr lang="ru-RU" sz="800" dirty="0"/>
              <a:t>, осуществляющие управление в сфере образования, и образовательные организации совместно с органами социальной защиты населения и органами здравоохранения обеспечивают получение инвалидами общедоступного и бесплатного дошкольного, начального общего, основного общего, среднего общего образования и среднего профессионального образования, а также бесплатного высшего образования.</a:t>
            </a:r>
          </a:p>
          <a:p>
            <a:r>
              <a:rPr lang="ru-RU" sz="800" dirty="0"/>
              <a:t>Общее образование, профессиональное образование и профессиональное обучение инвалидов осуществляются в соответствии с адаптированными образовательными программами и индивидуальными программами реабилитации инвалидов.</a:t>
            </a:r>
          </a:p>
          <a:p>
            <a:r>
              <a:rPr lang="ru-RU" sz="800" dirty="0"/>
              <a:t>Органы, осуществляющие управление в сфере образования, и организации, осуществляющие образовательную деятельность, обеспечивают инвалидов и их родителей (законных представителей) информацией по вопросам получения общего образования, профессионального образования, профессионального обучения и реабилитации инвалидов.</a:t>
            </a:r>
          </a:p>
          <a:p>
            <a:r>
              <a:rPr lang="ru-RU" sz="800" dirty="0"/>
              <a:t>Органы государственной власти и организации, осуществляющие образовательную деятельность, оказывают психолого-педагогическую поддержку при получении инвалидами образования, в том числе при получении общего образования детьми-инвалидами на дому и в форме семейного образования.</a:t>
            </a:r>
          </a:p>
          <a:p>
            <a:r>
              <a:rPr lang="ru-RU" sz="800" dirty="0"/>
              <a:t>Инвалидам создаются необходимые условия для получения образования в организациях, осуществляющих образовательную деятельность по реализации основных общеобразовательных программ, в которых созданы специальные условия для получения образования обучающимися с ограниченными возможностями здоровья, а также в отдельных организациях, осуществляющих образовательную деятельность по адаптированным основным общеобразовательным программам.</a:t>
            </a:r>
          </a:p>
          <a:p>
            <a:r>
              <a:rPr lang="ru-RU" sz="800" dirty="0"/>
              <a:t>При невозможности обучения детей-инвалидов по основным общеобразовательным программам в организациях, осуществляющих образовательную деятельность, органы, осуществляющие управление в сфере образования, с согласия родителей (законных представителей) детей-инвалидов обеспечивают организацию обучения детей-инвалидов по основным общеобразовательным программам на дому. Основанием для организации обучения детей-инвалидов на дому являются обращение в письменной форме их родителей (законных представителей) и заключение медицинской организации, выданное в порядке и на условиях, которые определяются федеральным органом исполнительной власти, осуществляющим выработку и реализацию государственной политики и нормативное правовое регулирование в сфере здравоохранения.</a:t>
            </a:r>
          </a:p>
          <a:p>
            <a:r>
              <a:rPr lang="ru-RU" sz="800" dirty="0"/>
              <a:t>Перечень заболеваний, наличие которых дает право на обучение по основным общеобразовательным программам на дому, утверждается уполномоченным Правительством Российской Федерации федеральным органом исполнительной власти.</a:t>
            </a:r>
          </a:p>
          <a:p>
            <a:r>
              <a:rPr lang="ru-RU" sz="800" dirty="0"/>
              <a:t>Порядок регламентации и оформления отношений государственной или муниципальной образовательной организации и родителей (законных представителей) детей-инвалидов в части организации обучения по основным общеобразовательным программам на дому устанавливается нормативным правовым актом уполномоченного органа государственной власти субъекта Российской Федерации. Размеры компенсации затрат родителей (законных представителей) детей-инвалидов на эти цели определяются законами и иными нормативными правовыми актами субъектов Российской Федерации и являются расходными обязательствами субъектов Российской Федерации.</a:t>
            </a:r>
          </a:p>
          <a:p>
            <a:endParaRPr lang="ru-RU" sz="800" dirty="0"/>
          </a:p>
        </p:txBody>
      </p:sp>
    </p:spTree>
    <p:extLst>
      <p:ext uri="{BB962C8B-B14F-4D97-AF65-F5344CB8AC3E}">
        <p14:creationId xmlns:p14="http://schemas.microsoft.com/office/powerpoint/2010/main" val="2417689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Трудовая занятость инвалидов</a:t>
            </a:r>
            <a:endParaRPr lang="ru-RU" dirty="0"/>
          </a:p>
        </p:txBody>
      </p:sp>
      <p:sp>
        <p:nvSpPr>
          <p:cNvPr id="3" name="Объект 2"/>
          <p:cNvSpPr>
            <a:spLocks noGrp="1"/>
          </p:cNvSpPr>
          <p:nvPr>
            <p:ph idx="1"/>
          </p:nvPr>
        </p:nvSpPr>
        <p:spPr/>
        <p:txBody>
          <a:bodyPr>
            <a:normAutofit fontScale="62500" lnSpcReduction="20000"/>
          </a:bodyPr>
          <a:lstStyle/>
          <a:p>
            <a:pPr marL="109728" indent="0">
              <a:buNone/>
            </a:pPr>
            <a:r>
              <a:rPr lang="ru-RU" dirty="0"/>
              <a:t>Инвалидам предоставляются гарантии трудовой занятости федеральными органами государственной власти, органами государственной власти субъектов Российской Федерации путем проведения следующих специальных мероприятий, способствующих повышению их конкурентоспособности на рынке труда:</a:t>
            </a:r>
          </a:p>
          <a:p>
            <a:r>
              <a:rPr lang="ru-RU" dirty="0" smtClean="0"/>
              <a:t> </a:t>
            </a:r>
            <a:r>
              <a:rPr lang="ru-RU" dirty="0"/>
              <a:t>установления в организациях независимо от организационно-правовых форм и форм собственности квоты для приема на работу инвалидов и минимального количества специальных рабочих мест для инвалидов;</a:t>
            </a:r>
          </a:p>
          <a:p>
            <a:r>
              <a:rPr lang="ru-RU" dirty="0" smtClean="0"/>
              <a:t>резервирования </a:t>
            </a:r>
            <a:r>
              <a:rPr lang="ru-RU" dirty="0"/>
              <a:t>рабочих мест по профессиям, наиболее подходящим для трудоустройства инвалидов;</a:t>
            </a:r>
          </a:p>
          <a:p>
            <a:r>
              <a:rPr lang="ru-RU" dirty="0" smtClean="0"/>
              <a:t>стимулирования </a:t>
            </a:r>
            <a:r>
              <a:rPr lang="ru-RU" dirty="0"/>
              <a:t>создания предприятиями, учреждениями, организациями дополнительных рабочих мест (в том числе специальных) для трудоустройства инвалидов;</a:t>
            </a:r>
          </a:p>
          <a:p>
            <a:r>
              <a:rPr lang="ru-RU" dirty="0" smtClean="0"/>
              <a:t>создания </a:t>
            </a:r>
            <a:r>
              <a:rPr lang="ru-RU" dirty="0"/>
              <a:t>инвалидам условий труда в соответствии с индивидуальными программами реабилитации инвалидов;</a:t>
            </a:r>
          </a:p>
          <a:p>
            <a:r>
              <a:rPr lang="ru-RU" dirty="0" smtClean="0"/>
              <a:t>создания </a:t>
            </a:r>
            <a:r>
              <a:rPr lang="ru-RU" dirty="0"/>
              <a:t>условий для предпринимательской деятельности инвалидов;</a:t>
            </a:r>
          </a:p>
          <a:p>
            <a:r>
              <a:rPr lang="ru-RU" dirty="0" smtClean="0"/>
              <a:t>организации </a:t>
            </a:r>
            <a:r>
              <a:rPr lang="ru-RU" dirty="0"/>
              <a:t>обучения инвалидов новым профессиям.</a:t>
            </a:r>
          </a:p>
          <a:p>
            <a:endParaRPr lang="ru-RU" dirty="0"/>
          </a:p>
        </p:txBody>
      </p:sp>
    </p:spTree>
    <p:extLst>
      <p:ext uri="{BB962C8B-B14F-4D97-AF65-F5344CB8AC3E}">
        <p14:creationId xmlns:p14="http://schemas.microsoft.com/office/powerpoint/2010/main" val="2585325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108012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Квоты </a:t>
            </a:r>
            <a:r>
              <a:rPr lang="ru-RU" dirty="0"/>
              <a:t>для приема на работу инвалидов</a:t>
            </a:r>
            <a:br>
              <a:rPr lang="ru-RU" dirty="0"/>
            </a:br>
            <a:endParaRPr lang="ru-RU" dirty="0"/>
          </a:p>
        </p:txBody>
      </p:sp>
      <p:sp>
        <p:nvSpPr>
          <p:cNvPr id="3" name="Объект 2"/>
          <p:cNvSpPr>
            <a:spLocks noGrp="1"/>
          </p:cNvSpPr>
          <p:nvPr>
            <p:ph idx="1"/>
          </p:nvPr>
        </p:nvSpPr>
        <p:spPr/>
        <p:txBody>
          <a:bodyPr>
            <a:normAutofit fontScale="55000" lnSpcReduction="20000"/>
          </a:bodyPr>
          <a:lstStyle/>
          <a:p>
            <a:pPr marL="109728" indent="0">
              <a:buNone/>
            </a:pPr>
            <a:r>
              <a:rPr lang="ru-RU" dirty="0"/>
              <a:t>Работодателям, численность работников которых превышает 100 человек, законодательством субъекта Российской Федерации устанавливается квота для приема на работу инвалидов в размере от 2 до 4 процентов среднесписочной численности работников. Работодателям, численность работников которых составляет не менее чем 35 человек и не более чем 100 человек, законодательством субъекта Российской Федерации может устанавливаться квота для приема на работу инвалидов в размере не выше 3 процентов среднесписочной численности работников</a:t>
            </a:r>
            <a:r>
              <a:rPr lang="ru-RU" dirty="0" smtClean="0"/>
              <a:t>.</a:t>
            </a:r>
          </a:p>
          <a:p>
            <a:pPr marL="109728" indent="0">
              <a:buNone/>
            </a:pPr>
            <a:endParaRPr lang="ru-RU" dirty="0"/>
          </a:p>
          <a:p>
            <a:pPr marL="109728" indent="0">
              <a:buNone/>
            </a:pPr>
            <a:r>
              <a:rPr lang="ru-RU" dirty="0"/>
              <a:t>При исчислении квоты для приема на работу инвалидов в среднесписочную численность работников не включаются работники, условия труда которых отнесены к вредным и (или) опасным условиям труда по результатам аттестации рабочих мест по условиям труда или результатам </a:t>
            </a:r>
            <a:r>
              <a:rPr lang="ru-RU" dirty="0">
                <a:hlinkClick r:id="rId2"/>
              </a:rPr>
              <a:t>специальной оценки условий труда</a:t>
            </a:r>
            <a:r>
              <a:rPr lang="ru-RU" dirty="0" smtClean="0">
                <a:hlinkClick r:id="rId2"/>
              </a:rPr>
              <a:t>.</a:t>
            </a:r>
          </a:p>
          <a:p>
            <a:pPr marL="109728" indent="0">
              <a:buNone/>
            </a:pPr>
            <a:endParaRPr lang="ru-RU" dirty="0">
              <a:hlinkClick r:id="rId2"/>
            </a:endParaRPr>
          </a:p>
          <a:p>
            <a:pPr marL="109728" indent="0">
              <a:buNone/>
            </a:pPr>
            <a:r>
              <a:rPr lang="ru-RU" dirty="0"/>
              <a:t>Если работодателями являются общественные объединения инвалидов и образованные ими организации, в том числе хозяйственные товарищества и общества, уставный (складочный) капитал которых состоит из вклада общественного объединения инвалидов, данные работодатели освобождаются от соблюдения установленной квоты для приема на работу инвалидов.</a:t>
            </a:r>
          </a:p>
          <a:p>
            <a:endParaRPr lang="ru-RU" dirty="0"/>
          </a:p>
        </p:txBody>
      </p:sp>
    </p:spTree>
    <p:extLst>
      <p:ext uri="{BB962C8B-B14F-4D97-AF65-F5344CB8AC3E}">
        <p14:creationId xmlns:p14="http://schemas.microsoft.com/office/powerpoint/2010/main" val="3453253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sz="3600" dirty="0" smtClean="0"/>
              <a:t/>
            </a:r>
            <a:br>
              <a:rPr lang="ru-RU" sz="3600" dirty="0" smtClean="0"/>
            </a:br>
            <a:r>
              <a:rPr lang="ru-RU" sz="3600" dirty="0" smtClean="0"/>
              <a:t>Специальные </a:t>
            </a:r>
            <a:r>
              <a:rPr lang="ru-RU" sz="3600" dirty="0"/>
              <a:t>рабочие места для трудоустройства инвалидов</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Специальные рабочие места для трудоустройства инвалидов - рабочие места, требующие дополнительных мер по организации труда, включая адаптацию основного и вспомогательного оборудования, технического и организационного оснащения, дополнительного оснащения и обеспечения техническими приспособлениями с учетом индивидуальных возможностей инвалидов. Специальные рабочие места для трудоустройства инвалидов оснащаются (оборудуются) работодателями с учетом нарушенных функций инвалидов и ограничений их жизнедеятельности в соответствии с основными требованиями к такому оснащению (оборудованию) указанных рабочих мест, определенными федеральным органом исполнительной власти, осуществляющим функции по выработке и реализации государственной политики и нормативно-правовому регулированию в сфере труда и социальной защиты населения.</a:t>
            </a:r>
          </a:p>
          <a:p>
            <a:endParaRPr lang="ru-RU" dirty="0"/>
          </a:p>
        </p:txBody>
      </p:sp>
    </p:spTree>
    <p:extLst>
      <p:ext uri="{BB962C8B-B14F-4D97-AF65-F5344CB8AC3E}">
        <p14:creationId xmlns:p14="http://schemas.microsoft.com/office/powerpoint/2010/main" val="1848382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a:t>Условия труда инвалидов</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Инвалидам, занятым в организациях независимо от организационно-правовых форм и форм собственности, создаются необходимые условия труда в соответствии с индивидуальной программой реабилитации инвалида.</a:t>
            </a:r>
          </a:p>
          <a:p>
            <a:r>
              <a:rPr lang="ru-RU" dirty="0"/>
              <a:t>Не допускается установление в коллективных или индивидуальных трудовых договорах условий труда инвалидов (оплата труда, режим рабочего времени и времени отдыха, продолжительность ежегодного и дополнительного оплачиваемых отпусков и другие), ухудшающих положение инвалидов по сравнению с другими работниками.</a:t>
            </a:r>
          </a:p>
          <a:p>
            <a:r>
              <a:rPr lang="ru-RU" dirty="0"/>
              <a:t>Для инвалидов I и II групп устанавливается сокращенная продолжительность рабочего времени не более 35 часов в неделю с сохранением полной оплаты труда.</a:t>
            </a:r>
          </a:p>
          <a:p>
            <a:r>
              <a:rPr lang="ru-RU" dirty="0"/>
              <a:t>Привлечение инвалидов к сверхурочным работам, работе в выходные дни и ночное время допускается только с их согласия и при условии, если такие работы не запрещены им по состоянию здоровья.</a:t>
            </a:r>
          </a:p>
          <a:p>
            <a:r>
              <a:rPr lang="ru-RU" dirty="0"/>
              <a:t>Инвалидам предоставляется ежегодный отпуск не менее 30 календарных дней.</a:t>
            </a:r>
          </a:p>
          <a:p>
            <a:endParaRPr lang="ru-RU" dirty="0"/>
          </a:p>
        </p:txBody>
      </p:sp>
    </p:spTree>
    <p:extLst>
      <p:ext uri="{BB962C8B-B14F-4D97-AF65-F5344CB8AC3E}">
        <p14:creationId xmlns:p14="http://schemas.microsoft.com/office/powerpoint/2010/main" val="3484593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08720"/>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Материальное </a:t>
            </a:r>
            <a:r>
              <a:rPr lang="ru-RU" dirty="0"/>
              <a:t>обеспечение инвалидов</a:t>
            </a:r>
            <a:br>
              <a:rPr lang="ru-RU" dirty="0"/>
            </a:br>
            <a:endParaRPr lang="ru-RU" dirty="0"/>
          </a:p>
        </p:txBody>
      </p:sp>
      <p:sp>
        <p:nvSpPr>
          <p:cNvPr id="3" name="Объект 2"/>
          <p:cNvSpPr>
            <a:spLocks noGrp="1"/>
          </p:cNvSpPr>
          <p:nvPr>
            <p:ph idx="1"/>
          </p:nvPr>
        </p:nvSpPr>
        <p:spPr/>
        <p:txBody>
          <a:bodyPr/>
          <a:lstStyle/>
          <a:p>
            <a:r>
              <a:rPr lang="ru-RU" dirty="0"/>
              <a:t>Материальное обеспечение инвалидов включает в себя денежные выплаты по различным основаниям (пенсии, пособия, страховые выплаты при страховании риска нарушения здоровья, выплаты в счет возмещения вреда, причиненного здоровью, и другие выплаты), компенсации в случаях, установленных законодательством Российской Федерации.</a:t>
            </a:r>
          </a:p>
          <a:p>
            <a:endParaRPr lang="ru-RU" dirty="0"/>
          </a:p>
        </p:txBody>
      </p:sp>
    </p:spTree>
    <p:extLst>
      <p:ext uri="{BB962C8B-B14F-4D97-AF65-F5344CB8AC3E}">
        <p14:creationId xmlns:p14="http://schemas.microsoft.com/office/powerpoint/2010/main" val="1623110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СОЦИАЛЬНОЕ ОБСЛУЖИВАНИЕ ИНВАЛИДОВ</a:t>
            </a:r>
            <a:endParaRPr lang="ru-RU" dirty="0"/>
          </a:p>
        </p:txBody>
      </p:sp>
      <p:sp>
        <p:nvSpPr>
          <p:cNvPr id="3" name="Объект 2"/>
          <p:cNvSpPr>
            <a:spLocks noGrp="1"/>
          </p:cNvSpPr>
          <p:nvPr>
            <p:ph idx="1"/>
          </p:nvPr>
        </p:nvSpPr>
        <p:spPr/>
        <p:txBody>
          <a:bodyPr>
            <a:normAutofit fontScale="55000" lnSpcReduction="20000"/>
          </a:bodyPr>
          <a:lstStyle/>
          <a:p>
            <a:pPr marL="109728" indent="0">
              <a:buNone/>
            </a:pPr>
            <a:r>
              <a:rPr lang="ru-RU" b="1" dirty="0" smtClean="0"/>
              <a:t>Действующий Федеральный закон: </a:t>
            </a:r>
            <a:r>
              <a:rPr lang="ru-RU" dirty="0" smtClean="0"/>
              <a:t>Социальное </a:t>
            </a:r>
            <a:r>
              <a:rPr lang="ru-RU" dirty="0"/>
              <a:t>обслуживание представляет собой деятельность социальных служб по социальной поддержке, оказанию социально-бытовых, социально-медицинских, психолого-педагогических, социально-правовых услуг и материальной помощи, проведению социальной адаптации и реабилитации граждан, находящихся в трудной жизненной ситуации</a:t>
            </a:r>
            <a:r>
              <a:rPr lang="ru-RU" dirty="0" smtClean="0"/>
              <a:t>.</a:t>
            </a:r>
          </a:p>
          <a:p>
            <a:r>
              <a:rPr lang="ru-RU" dirty="0"/>
              <a:t>1) социальные службы - предприятия и учреждения независимо от форм собственности, предоставляющие социальные услуги, а также граждане, занимающиеся предпринимательской деятельностью по социальному обслуживанию населения без образования юридического лица;</a:t>
            </a:r>
          </a:p>
          <a:p>
            <a:r>
              <a:rPr lang="ru-RU" dirty="0"/>
              <a:t>2) клиент социальной службы - гражданин, находящийся в трудной жизненной ситуации, которому в связи с этим предоставляются социальные услуги;</a:t>
            </a:r>
          </a:p>
          <a:p>
            <a:r>
              <a:rPr lang="ru-RU" dirty="0"/>
              <a:t>3) социальные услуги - действия по оказанию отдельным категориям граждан в соответствии с законодательством Российской Федерации, клиенту социальной службы помощи, предусмотренной настоящим Федеральным законом;</a:t>
            </a:r>
          </a:p>
          <a:p>
            <a:r>
              <a:rPr lang="ru-RU" dirty="0"/>
              <a:t>4) трудная жизненная ситуация - ситуация, объективно нарушающая жизнедеятельность гражданина (инвалидность, неспособность к самообслуживанию в связи с преклонным возрастом, болезнью, сиротство, безнадзорность, </a:t>
            </a:r>
            <a:r>
              <a:rPr lang="ru-RU" dirty="0" err="1"/>
              <a:t>малообеспеченность</a:t>
            </a:r>
            <a:r>
              <a:rPr lang="ru-RU" dirty="0"/>
              <a:t>, безработица, отсутствие определенного места жительства, конфликты и жестокое обращение в семье, одиночество и тому подобное), которую он не может преодолеть самостоятельно.</a:t>
            </a:r>
          </a:p>
          <a:p>
            <a:pPr marL="109728" indent="0">
              <a:buNone/>
            </a:pPr>
            <a:endParaRPr lang="ru-RU" dirty="0"/>
          </a:p>
          <a:p>
            <a:endParaRPr lang="ru-RU" dirty="0" smtClean="0"/>
          </a:p>
          <a:p>
            <a:endParaRPr lang="ru-RU" dirty="0"/>
          </a:p>
        </p:txBody>
      </p:sp>
    </p:spTree>
    <p:extLst>
      <p:ext uri="{BB962C8B-B14F-4D97-AF65-F5344CB8AC3E}">
        <p14:creationId xmlns:p14="http://schemas.microsoft.com/office/powerpoint/2010/main" val="3121565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4896544"/>
          </a:xfrm>
        </p:spPr>
        <p:txBody>
          <a:bodyPr>
            <a:normAutofit fontScale="55000" lnSpcReduction="20000"/>
          </a:bodyPr>
          <a:lstStyle/>
          <a:p>
            <a:pPr marL="109728" indent="0">
              <a:buNone/>
            </a:pPr>
            <a:r>
              <a:rPr lang="ru-RU" b="1" dirty="0" smtClean="0"/>
              <a:t>Новый Федеральный закон о социальном обслуживании:</a:t>
            </a:r>
          </a:p>
          <a:p>
            <a:pPr marL="109728" indent="0">
              <a:buNone/>
            </a:pPr>
            <a:endParaRPr lang="ru-RU" dirty="0" smtClean="0"/>
          </a:p>
          <a:p>
            <a:r>
              <a:rPr lang="ru-RU" dirty="0" smtClean="0"/>
              <a:t>1</a:t>
            </a:r>
            <a:r>
              <a:rPr lang="ru-RU" dirty="0"/>
              <a:t>) социальное обслуживание граждан (далее - социальное </a:t>
            </a:r>
            <a:r>
              <a:rPr lang="ru-RU" dirty="0" smtClean="0"/>
              <a:t>обслуживание) - деятельность по </a:t>
            </a:r>
            <a:r>
              <a:rPr lang="ru-RU" dirty="0"/>
              <a:t>предоставлению социальных услуг гражданам;</a:t>
            </a:r>
          </a:p>
          <a:p>
            <a:r>
              <a:rPr lang="ru-RU" dirty="0"/>
              <a:t>2) социальная услуга - действие или действия в сфере социального обслуживания по оказанию постоянной, периодической, разовой помощи, в том числе срочной помощи, гражданину в целях улучшения условий его жизнедеятельности и (или) расширения его возможностей самостоятельно обеспечивать свои основные жизненные потребности;</a:t>
            </a:r>
          </a:p>
          <a:p>
            <a:r>
              <a:rPr lang="ru-RU" dirty="0"/>
              <a:t>3) получатель социальных услуг - гражданин, который признан нуждающимся в социальном обслуживании и которому предоставляются социальная услуга или социальные услуги;</a:t>
            </a:r>
          </a:p>
          <a:p>
            <a:r>
              <a:rPr lang="ru-RU" dirty="0"/>
              <a:t>4) поставщик социальных услуг - юридическое лицо независимо от его организационно-правовой формы и (или) индивидуальный предприниматель, осуществляющие социальное обслуживание;</a:t>
            </a:r>
          </a:p>
          <a:p>
            <a:r>
              <a:rPr lang="ru-RU" dirty="0"/>
              <a:t>5) стандарт социальной услуги - основные требования к объему, периодичности и качеству предоставления социальной услуги получателю социальной услуги, установленные по видам социальных услуг;</a:t>
            </a:r>
          </a:p>
          <a:p>
            <a:r>
              <a:rPr lang="ru-RU" dirty="0"/>
              <a:t>6) профилактика обстоятельств, обусловливающих нуждаемость в социальном обслуживании, - система мер, направленных на выявление и устранение причин, послуживших основанием ухудшения условий жизнедеятельности граждан, снижения их возможностей самостоятельно обеспечивать свои основные жизненные потребности.</a:t>
            </a:r>
          </a:p>
          <a:p>
            <a:endParaRPr lang="ru-RU" dirty="0"/>
          </a:p>
        </p:txBody>
      </p:sp>
    </p:spTree>
    <p:extLst>
      <p:ext uri="{BB962C8B-B14F-4D97-AF65-F5344CB8AC3E}">
        <p14:creationId xmlns:p14="http://schemas.microsoft.com/office/powerpoint/2010/main" val="487814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ВИДЫ СОЦИАЛЬНОГО ОБСЛУЖИВАНИЯ</a:t>
            </a:r>
            <a:endParaRPr lang="ru-RU" dirty="0"/>
          </a:p>
        </p:txBody>
      </p:sp>
      <p:sp>
        <p:nvSpPr>
          <p:cNvPr id="3" name="Объект 2"/>
          <p:cNvSpPr>
            <a:spLocks noGrp="1"/>
          </p:cNvSpPr>
          <p:nvPr>
            <p:ph idx="1"/>
          </p:nvPr>
        </p:nvSpPr>
        <p:spPr/>
        <p:txBody>
          <a:bodyPr>
            <a:normAutofit fontScale="92500"/>
          </a:bodyPr>
          <a:lstStyle/>
          <a:p>
            <a:pPr marL="109728" indent="0">
              <a:buNone/>
            </a:pPr>
            <a:r>
              <a:rPr lang="ru-RU" dirty="0" smtClean="0"/>
              <a:t>Социальные </a:t>
            </a:r>
            <a:r>
              <a:rPr lang="ru-RU" dirty="0"/>
              <a:t>услуги предоставляются их получателям в форме социального </a:t>
            </a:r>
            <a:r>
              <a:rPr lang="ru-RU" dirty="0" smtClean="0"/>
              <a:t>обслуживания: </a:t>
            </a:r>
          </a:p>
          <a:p>
            <a:r>
              <a:rPr lang="ru-RU" b="1" dirty="0" smtClean="0"/>
              <a:t>на </a:t>
            </a:r>
            <a:r>
              <a:rPr lang="ru-RU" b="1" dirty="0"/>
              <a:t>дому</a:t>
            </a:r>
            <a:r>
              <a:rPr lang="ru-RU" dirty="0"/>
              <a:t>, </a:t>
            </a:r>
            <a:endParaRPr lang="ru-RU" dirty="0" smtClean="0"/>
          </a:p>
          <a:p>
            <a:r>
              <a:rPr lang="ru-RU" b="1" dirty="0" smtClean="0"/>
              <a:t>в </a:t>
            </a:r>
            <a:r>
              <a:rPr lang="ru-RU" b="1" dirty="0"/>
              <a:t>полустационарной </a:t>
            </a:r>
            <a:r>
              <a:rPr lang="ru-RU" b="1" dirty="0" smtClean="0"/>
              <a:t>форме</a:t>
            </a:r>
            <a:r>
              <a:rPr lang="ru-RU" dirty="0" smtClean="0"/>
              <a:t> </a:t>
            </a:r>
            <a:r>
              <a:rPr lang="ru-RU" dirty="0"/>
              <a:t> </a:t>
            </a:r>
            <a:r>
              <a:rPr lang="ru-RU" dirty="0" smtClean="0"/>
              <a:t>(в </a:t>
            </a:r>
            <a:r>
              <a:rPr lang="ru-RU" dirty="0"/>
              <a:t>определенное время </a:t>
            </a:r>
            <a:r>
              <a:rPr lang="ru-RU" dirty="0" smtClean="0"/>
              <a:t>суток, например, днем), </a:t>
            </a:r>
          </a:p>
          <a:p>
            <a:r>
              <a:rPr lang="ru-RU" b="1" dirty="0" smtClean="0"/>
              <a:t>в </a:t>
            </a:r>
            <a:r>
              <a:rPr lang="ru-RU" b="1" dirty="0"/>
              <a:t>стационарной форме</a:t>
            </a:r>
            <a:r>
              <a:rPr lang="ru-RU" dirty="0"/>
              <a:t> (при постоянном, временном (на срок, определенный индивидуальной программой) или пятидневном (в неделю) круглосуточном проживании в организации социального обслуживания</a:t>
            </a:r>
            <a:r>
              <a:rPr lang="ru-RU" dirty="0" smtClean="0"/>
              <a:t>.).</a:t>
            </a:r>
            <a:endParaRPr lang="ru-RU" dirty="0"/>
          </a:p>
          <a:p>
            <a:endParaRPr lang="ru-RU" dirty="0"/>
          </a:p>
        </p:txBody>
      </p:sp>
    </p:spTree>
    <p:extLst>
      <p:ext uri="{BB962C8B-B14F-4D97-AF65-F5344CB8AC3E}">
        <p14:creationId xmlns:p14="http://schemas.microsoft.com/office/powerpoint/2010/main" val="4274005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a:solidFill>
            <a:schemeClr val="tx2">
              <a:lumMod val="20000"/>
              <a:lumOff val="80000"/>
            </a:schemeClr>
          </a:solidFill>
        </p:spPr>
        <p:txBody>
          <a:bodyPr/>
          <a:lstStyle/>
          <a:p>
            <a:r>
              <a:rPr lang="ru-RU" dirty="0" smtClean="0"/>
              <a:t>Виды социальных услуг</a:t>
            </a:r>
            <a:endParaRPr lang="ru-RU" dirty="0"/>
          </a:p>
        </p:txBody>
      </p:sp>
      <p:sp>
        <p:nvSpPr>
          <p:cNvPr id="3" name="Объект 2"/>
          <p:cNvSpPr>
            <a:spLocks noGrp="1"/>
          </p:cNvSpPr>
          <p:nvPr>
            <p:ph idx="1"/>
          </p:nvPr>
        </p:nvSpPr>
        <p:spPr>
          <a:xfrm>
            <a:off x="457200" y="1772816"/>
            <a:ext cx="8229600" cy="4801720"/>
          </a:xfrm>
        </p:spPr>
        <p:txBody>
          <a:bodyPr>
            <a:normAutofit fontScale="55000" lnSpcReduction="20000"/>
          </a:bodyPr>
          <a:lstStyle/>
          <a:p>
            <a:r>
              <a:rPr lang="ru-RU" dirty="0"/>
              <a:t>1) </a:t>
            </a:r>
            <a:r>
              <a:rPr lang="ru-RU" b="1" dirty="0"/>
              <a:t>социально-бытовые</a:t>
            </a:r>
            <a:r>
              <a:rPr lang="ru-RU" dirty="0"/>
              <a:t>, направленные на поддержание жизнедеятельности получателей социальных услуг в быту;</a:t>
            </a:r>
          </a:p>
          <a:p>
            <a:r>
              <a:rPr lang="ru-RU" dirty="0"/>
              <a:t>2) </a:t>
            </a:r>
            <a:r>
              <a:rPr lang="ru-RU" b="1" dirty="0"/>
              <a:t>социально-медицинские</a:t>
            </a:r>
            <a:r>
              <a:rPr lang="ru-RU" dirty="0"/>
              <a:t>, направленные на поддержание и сохранение здоровья получателей социальных услуг путем организации ухода, оказания содействия в проведении оздоровительных мероприятий, систематического наблюдения за получателями социальных услуг для выявления отклонений в состоянии их здоровья;</a:t>
            </a:r>
          </a:p>
          <a:p>
            <a:r>
              <a:rPr lang="ru-RU" dirty="0"/>
              <a:t>3) </a:t>
            </a:r>
            <a:r>
              <a:rPr lang="ru-RU" b="1" dirty="0"/>
              <a:t>социально-психологические</a:t>
            </a:r>
            <a:r>
              <a:rPr lang="ru-RU" dirty="0"/>
              <a:t>, предусматривающие оказание помощи в коррекции психологического состояния получателей социальных услуг для адаптации в социальной среде, в том числе оказание психологической помощи анонимно с использованием телефона доверия;</a:t>
            </a:r>
          </a:p>
          <a:p>
            <a:r>
              <a:rPr lang="ru-RU" dirty="0"/>
              <a:t>4) </a:t>
            </a:r>
            <a:r>
              <a:rPr lang="ru-RU" b="1" dirty="0"/>
              <a:t>социально-педагогические</a:t>
            </a:r>
            <a:r>
              <a:rPr lang="ru-RU" dirty="0"/>
              <a:t>, направленные на профилактику отклонений в поведении и развитии личности получателей социальных услуг, формирование у них позитивных интересов (в том числе в сфере досуга), организацию их досуга, оказание помощи семье в воспитании детей;</a:t>
            </a:r>
          </a:p>
          <a:p>
            <a:r>
              <a:rPr lang="ru-RU" dirty="0"/>
              <a:t>5) </a:t>
            </a:r>
            <a:r>
              <a:rPr lang="ru-RU" b="1" dirty="0"/>
              <a:t>социально-трудовые</a:t>
            </a:r>
            <a:r>
              <a:rPr lang="ru-RU" dirty="0"/>
              <a:t>, направленные на оказание помощи в трудоустройстве и в решении других проблем, связанных с трудовой адаптацией;</a:t>
            </a:r>
          </a:p>
          <a:p>
            <a:r>
              <a:rPr lang="ru-RU" dirty="0"/>
              <a:t>6) </a:t>
            </a:r>
            <a:r>
              <a:rPr lang="ru-RU" b="1" dirty="0"/>
              <a:t>социально-правовые</a:t>
            </a:r>
            <a:r>
              <a:rPr lang="ru-RU" dirty="0"/>
              <a:t>, направленные на оказание помощи в получении юридических услуг, в том числе бесплатно, в защите прав и законных интересов получателей социальных услуг;</a:t>
            </a:r>
          </a:p>
          <a:p>
            <a:r>
              <a:rPr lang="ru-RU" dirty="0"/>
              <a:t>7) </a:t>
            </a:r>
            <a:r>
              <a:rPr lang="ru-RU" b="1" dirty="0"/>
              <a:t>услуги в целях повышения коммуникативного потенциала</a:t>
            </a:r>
            <a:r>
              <a:rPr lang="ru-RU" dirty="0"/>
              <a:t> получателей социальных услуг, имеющих ограничения жизнедеятельности, в том числе детей-инвалидов;</a:t>
            </a:r>
          </a:p>
          <a:p>
            <a:r>
              <a:rPr lang="ru-RU" dirty="0"/>
              <a:t>8) </a:t>
            </a:r>
            <a:r>
              <a:rPr lang="ru-RU" b="1" dirty="0"/>
              <a:t>срочные</a:t>
            </a:r>
            <a:r>
              <a:rPr lang="ru-RU" dirty="0"/>
              <a:t> социальные услуги.</a:t>
            </a:r>
          </a:p>
          <a:p>
            <a:endParaRPr lang="ru-RU" dirty="0"/>
          </a:p>
        </p:txBody>
      </p:sp>
    </p:spTree>
    <p:extLst>
      <p:ext uri="{BB962C8B-B14F-4D97-AF65-F5344CB8AC3E}">
        <p14:creationId xmlns:p14="http://schemas.microsoft.com/office/powerpoint/2010/main" val="4091036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a:solidFill>
            <a:schemeClr val="tx2">
              <a:lumMod val="20000"/>
              <a:lumOff val="80000"/>
            </a:schemeClr>
          </a:solidFill>
        </p:spPr>
        <p:txBody>
          <a:bodyPr>
            <a:normAutofit/>
          </a:bodyPr>
          <a:lstStyle/>
          <a:p>
            <a:r>
              <a:rPr lang="ru-RU" sz="2400" b="1" dirty="0" smtClean="0"/>
              <a:t>При каких обстоятельствах гражданин признается нуждающимся в социальном обслуживании</a:t>
            </a:r>
            <a:endParaRPr lang="ru-RU" sz="2400" b="1" dirty="0"/>
          </a:p>
        </p:txBody>
      </p:sp>
      <p:sp>
        <p:nvSpPr>
          <p:cNvPr id="3" name="Объект 2"/>
          <p:cNvSpPr>
            <a:spLocks noGrp="1"/>
          </p:cNvSpPr>
          <p:nvPr>
            <p:ph idx="1"/>
          </p:nvPr>
        </p:nvSpPr>
        <p:spPr>
          <a:xfrm>
            <a:off x="457200" y="1916832"/>
            <a:ext cx="8229600" cy="4657704"/>
          </a:xfrm>
        </p:spPr>
        <p:txBody>
          <a:bodyPr>
            <a:normAutofit fontScale="55000" lnSpcReduction="20000"/>
          </a:bodyPr>
          <a:lstStyle/>
          <a:p>
            <a:r>
              <a:rPr lang="ru-RU" dirty="0"/>
              <a:t>1) полная или частичная утрата способности либо возможности осуществлять самообслуживание, самостоятельно передвигаться, обеспечивать основные жизненные потребности в силу заболевания, травмы, возраста или наличия инвалидности;</a:t>
            </a:r>
          </a:p>
          <a:p>
            <a:r>
              <a:rPr lang="ru-RU" dirty="0"/>
              <a:t>2) наличие в семье инвалида или инвалидов, в том числе ребенка-инвалида или детей-инвалидов, нуждающихся в постоянном постороннем уходе;</a:t>
            </a:r>
          </a:p>
          <a:p>
            <a:r>
              <a:rPr lang="ru-RU" dirty="0"/>
              <a:t>3) наличие ребенка или детей (в том числе находящихся под опекой, попечительством), испытывающих трудности в социальной адаптации;</a:t>
            </a:r>
          </a:p>
          <a:p>
            <a:r>
              <a:rPr lang="ru-RU" dirty="0"/>
              <a:t>4) отсутствие возможности обеспечения ухода (в том числе временного) за инвалидом, ребенком, детьми, а также отсутствие попечения над ними;</a:t>
            </a:r>
          </a:p>
          <a:p>
            <a:r>
              <a:rPr lang="ru-RU" dirty="0"/>
              <a:t>5) наличие внутрисемейного конфликта, в том числе с лицами с наркотической или алкогольной зависимостью, лицами, имеющими пристрастие к азартным играм, лицами, страдающими психическими расстройствами, наличие насилия в семье;</a:t>
            </a:r>
          </a:p>
          <a:p>
            <a:r>
              <a:rPr lang="ru-RU" dirty="0"/>
              <a:t>6) отсутствие определенного места жительства, в том числе у лица, не достигшего возраста двадцати трех лет и завершившего пребывание в организации для детей-сирот и детей, оставшихся без попечения родителей;</a:t>
            </a:r>
          </a:p>
          <a:p>
            <a:r>
              <a:rPr lang="ru-RU" dirty="0"/>
              <a:t>7) отсутствие работы и средств к существованию;</a:t>
            </a:r>
          </a:p>
          <a:p>
            <a:r>
              <a:rPr lang="ru-RU" dirty="0"/>
              <a:t>8) наличие иных обстоятельств, которые нормативными правовыми актами субъекта Российской Федерации признаны ухудшающими или способными ухудшить условия жизнедеятельности граждан.</a:t>
            </a:r>
          </a:p>
          <a:p>
            <a:endParaRPr lang="ru-RU" dirty="0"/>
          </a:p>
        </p:txBody>
      </p:sp>
    </p:spTree>
    <p:extLst>
      <p:ext uri="{BB962C8B-B14F-4D97-AF65-F5344CB8AC3E}">
        <p14:creationId xmlns:p14="http://schemas.microsoft.com/office/powerpoint/2010/main" val="1099741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a:solidFill>
            <a:schemeClr val="tx2">
              <a:lumMod val="20000"/>
              <a:lumOff val="80000"/>
            </a:schemeClr>
          </a:solidFill>
        </p:spPr>
        <p:txBody>
          <a:bodyPr>
            <a:normAutofit/>
          </a:bodyPr>
          <a:lstStyle/>
          <a:p>
            <a:r>
              <a:rPr lang="ru-RU" sz="2800" b="1" dirty="0" smtClean="0"/>
              <a:t>Индивидуальная программа и договор на оказание социальных услуг</a:t>
            </a:r>
            <a:endParaRPr lang="ru-RU" sz="2800" b="1" dirty="0"/>
          </a:p>
        </p:txBody>
      </p:sp>
      <p:sp>
        <p:nvSpPr>
          <p:cNvPr id="3" name="Объект 2"/>
          <p:cNvSpPr>
            <a:spLocks noGrp="1"/>
          </p:cNvSpPr>
          <p:nvPr>
            <p:ph idx="1"/>
          </p:nvPr>
        </p:nvSpPr>
        <p:spPr>
          <a:xfrm>
            <a:off x="457200" y="1916832"/>
            <a:ext cx="8229600" cy="4657704"/>
          </a:xfrm>
        </p:spPr>
        <p:txBody>
          <a:bodyPr>
            <a:normAutofit fontScale="85000" lnSpcReduction="10000"/>
          </a:bodyPr>
          <a:lstStyle/>
          <a:p>
            <a:r>
              <a:rPr lang="ru-RU" dirty="0"/>
              <a:t>Индивидуальная программа является документом, в котором указаны форма социального обслуживания, виды, объем, периодичность, условия, сроки предоставления социальных услуг, перечень рекомендуемых поставщиков социальных услуг, а также мероприятия по социальному </a:t>
            </a:r>
            <a:r>
              <a:rPr lang="ru-RU" dirty="0" smtClean="0"/>
              <a:t>сопровождению</a:t>
            </a:r>
          </a:p>
          <a:p>
            <a:r>
              <a:rPr lang="ru-RU" dirty="0"/>
              <a:t>Социальные услуги предоставляются гражданину на основании договора о предоставлении социальных услуг, заключаемого между поставщиком социальных услуг и гражданином или его законным представителем, в течение суток с даты представления индивидуальной программы поставщику социальных услуг.</a:t>
            </a:r>
          </a:p>
          <a:p>
            <a:endParaRPr lang="ru-RU" dirty="0" smtClean="0"/>
          </a:p>
          <a:p>
            <a:pPr marL="109728" indent="0">
              <a:buNone/>
            </a:pPr>
            <a:endParaRPr lang="ru-RU" dirty="0"/>
          </a:p>
          <a:p>
            <a:endParaRPr lang="ru-RU" dirty="0"/>
          </a:p>
        </p:txBody>
      </p:sp>
    </p:spTree>
    <p:extLst>
      <p:ext uri="{BB962C8B-B14F-4D97-AF65-F5344CB8AC3E}">
        <p14:creationId xmlns:p14="http://schemas.microsoft.com/office/powerpoint/2010/main" val="148770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692696"/>
            <a:ext cx="7772400" cy="3168352"/>
          </a:xfrm>
          <a:solidFill>
            <a:schemeClr val="tx2">
              <a:lumMod val="20000"/>
              <a:lumOff val="80000"/>
            </a:schemeClr>
          </a:solidFill>
        </p:spPr>
        <p:txBody>
          <a:bodyPr/>
          <a:lstStyle/>
          <a:p>
            <a:r>
              <a:rPr lang="ru-RU" dirty="0" smtClean="0">
                <a:solidFill>
                  <a:schemeClr val="tx1">
                    <a:lumMod val="65000"/>
                    <a:lumOff val="35000"/>
                  </a:schemeClr>
                </a:solidFill>
              </a:rPr>
              <a:t>Дееспособность, недееспособность и ограниченная дееспособность гражданина</a:t>
            </a:r>
            <a:endParaRPr lang="ru-RU" dirty="0">
              <a:solidFill>
                <a:schemeClr val="tx1">
                  <a:lumMod val="65000"/>
                  <a:lumOff val="35000"/>
                </a:schemeClr>
              </a:solidFill>
            </a:endParaRPr>
          </a:p>
        </p:txBody>
      </p:sp>
      <p:sp>
        <p:nvSpPr>
          <p:cNvPr id="3" name="Текст 2"/>
          <p:cNvSpPr>
            <a:spLocks noGrp="1"/>
          </p:cNvSpPr>
          <p:nvPr>
            <p:ph type="body" idx="1"/>
          </p:nvPr>
        </p:nvSpPr>
        <p:spPr>
          <a:xfrm>
            <a:off x="683568" y="4293096"/>
            <a:ext cx="7772400" cy="1296144"/>
          </a:xfrm>
        </p:spPr>
        <p:txBody>
          <a:bodyPr/>
          <a:lstStyle/>
          <a:p>
            <a:r>
              <a:rPr lang="ru-RU" dirty="0" smtClean="0"/>
              <a:t>Особенности правового статуса лиц с психическими и интеллектуальными нарушениями</a:t>
            </a:r>
            <a:endParaRPr lang="ru-RU" dirty="0"/>
          </a:p>
        </p:txBody>
      </p:sp>
    </p:spTree>
    <p:extLst>
      <p:ext uri="{BB962C8B-B14F-4D97-AF65-F5344CB8AC3E}">
        <p14:creationId xmlns:p14="http://schemas.microsoft.com/office/powerpoint/2010/main" val="4043130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836712"/>
            <a:ext cx="8229600" cy="1066800"/>
          </a:xfrm>
          <a:solidFill>
            <a:schemeClr val="tx2">
              <a:lumMod val="20000"/>
              <a:lumOff val="80000"/>
            </a:schemeClr>
          </a:solidFill>
        </p:spPr>
        <p:txBody>
          <a:bodyPr>
            <a:normAutofit/>
          </a:bodyPr>
          <a:lstStyle/>
          <a:p>
            <a:r>
              <a:rPr lang="ru-RU" dirty="0" smtClean="0"/>
              <a:t>Дееспособность гражданина</a:t>
            </a:r>
            <a:endParaRPr lang="ru-RU" dirty="0"/>
          </a:p>
        </p:txBody>
      </p:sp>
      <p:sp>
        <p:nvSpPr>
          <p:cNvPr id="3" name="Объект 2"/>
          <p:cNvSpPr>
            <a:spLocks noGrp="1"/>
          </p:cNvSpPr>
          <p:nvPr>
            <p:ph idx="1"/>
          </p:nvPr>
        </p:nvSpPr>
        <p:spPr>
          <a:xfrm>
            <a:off x="457200" y="2060848"/>
            <a:ext cx="8229600" cy="4513688"/>
          </a:xfrm>
        </p:spPr>
        <p:txBody>
          <a:bodyPr/>
          <a:lstStyle/>
          <a:p>
            <a:pPr marL="109728" indent="0">
              <a:buNone/>
            </a:pPr>
            <a:endParaRPr lang="ru-RU" b="1" dirty="0" smtClean="0"/>
          </a:p>
          <a:p>
            <a:pPr marL="109728" indent="0">
              <a:buNone/>
            </a:pPr>
            <a:r>
              <a:rPr lang="ru-RU" dirty="0" smtClean="0"/>
              <a:t>Способность </a:t>
            </a:r>
            <a:r>
              <a:rPr lang="ru-RU" dirty="0"/>
              <a:t>гражданина своими действиями приобретать и осуществлять гражданские права, создавать для себя гражданские обязанности и исполнять их (гражданская дееспособность) возникает в полном объеме с наступлением совершеннолетия, то есть по достижении восемнадцатилетнего возраста.</a:t>
            </a:r>
          </a:p>
          <a:p>
            <a:endParaRPr lang="ru-RU" dirty="0"/>
          </a:p>
        </p:txBody>
      </p:sp>
    </p:spTree>
    <p:extLst>
      <p:ext uri="{BB962C8B-B14F-4D97-AF65-F5344CB8AC3E}">
        <p14:creationId xmlns:p14="http://schemas.microsoft.com/office/powerpoint/2010/main" val="2354850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Признание </a:t>
            </a:r>
            <a:r>
              <a:rPr lang="ru-RU" dirty="0"/>
              <a:t>гражданина недееспособным</a:t>
            </a:r>
            <a:br>
              <a:rPr lang="ru-RU" dirty="0"/>
            </a:br>
            <a:endParaRPr lang="ru-RU" dirty="0"/>
          </a:p>
        </p:txBody>
      </p:sp>
      <p:sp>
        <p:nvSpPr>
          <p:cNvPr id="3" name="Объект 2"/>
          <p:cNvSpPr>
            <a:spLocks noGrp="1"/>
          </p:cNvSpPr>
          <p:nvPr>
            <p:ph idx="1"/>
          </p:nvPr>
        </p:nvSpPr>
        <p:spPr/>
        <p:txBody>
          <a:bodyPr>
            <a:normAutofit fontScale="92500" lnSpcReduction="20000"/>
          </a:bodyPr>
          <a:lstStyle/>
          <a:p>
            <a:r>
              <a:rPr lang="ru-RU" dirty="0" smtClean="0"/>
              <a:t>Гражданин</a:t>
            </a:r>
            <a:r>
              <a:rPr lang="ru-RU" dirty="0"/>
              <a:t>, который вследствие психического расстройства не может понимать значения своих действий или руководить ими, может быть признан судом недееспособным в порядке, установленном гражданским процессуальным законодательством. Над ним устанавливается опека.</a:t>
            </a:r>
          </a:p>
          <a:p>
            <a:r>
              <a:rPr lang="ru-RU" dirty="0" smtClean="0"/>
              <a:t>От </a:t>
            </a:r>
            <a:r>
              <a:rPr lang="ru-RU" dirty="0"/>
              <a:t>имени гражданина, признанного недееспособным, сделки совершает его опекун.</a:t>
            </a:r>
          </a:p>
          <a:p>
            <a:r>
              <a:rPr lang="ru-RU" dirty="0" smtClean="0"/>
              <a:t>Если </a:t>
            </a:r>
            <a:r>
              <a:rPr lang="ru-RU" dirty="0"/>
              <a:t>основания, в силу которых гражданин был признан недееспособным, отпали, суд признает его дееспособным. На основании решения суда отменяется установленная над ним опека.</a:t>
            </a:r>
          </a:p>
          <a:p>
            <a:endParaRPr lang="ru-RU" dirty="0"/>
          </a:p>
        </p:txBody>
      </p:sp>
    </p:spTree>
    <p:extLst>
      <p:ext uri="{BB962C8B-B14F-4D97-AF65-F5344CB8AC3E}">
        <p14:creationId xmlns:p14="http://schemas.microsoft.com/office/powerpoint/2010/main" val="3351268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Ограниченная дееспособность</a:t>
            </a:r>
            <a:endParaRPr lang="ru-RU" dirty="0"/>
          </a:p>
        </p:txBody>
      </p:sp>
      <p:sp>
        <p:nvSpPr>
          <p:cNvPr id="3" name="Объект 2"/>
          <p:cNvSpPr>
            <a:spLocks noGrp="1"/>
          </p:cNvSpPr>
          <p:nvPr>
            <p:ph idx="1"/>
          </p:nvPr>
        </p:nvSpPr>
        <p:spPr/>
        <p:txBody>
          <a:bodyPr>
            <a:normAutofit fontScale="92500" lnSpcReduction="20000"/>
          </a:bodyPr>
          <a:lstStyle/>
          <a:p>
            <a:r>
              <a:rPr lang="ru-RU" dirty="0"/>
              <a:t>Гражданин, который вследствие психического расстройства </a:t>
            </a:r>
            <a:r>
              <a:rPr lang="ru-RU" dirty="0" smtClean="0"/>
              <a:t>м </a:t>
            </a:r>
            <a:r>
              <a:rPr lang="ru-RU" dirty="0" err="1" smtClean="0"/>
              <a:t>ожет</a:t>
            </a:r>
            <a:r>
              <a:rPr lang="ru-RU" dirty="0" smtClean="0"/>
              <a:t> </a:t>
            </a:r>
            <a:r>
              <a:rPr lang="ru-RU" dirty="0"/>
              <a:t>понимать значение своих действий или руководить ими лишь при помощи других лиц, может быть ограничен судом в дееспособности в порядке, установленном гражданским процессуальным законодательством. Над ним устанавливается попечительство.</a:t>
            </a:r>
          </a:p>
          <a:p>
            <a:pPr marL="109728" indent="0">
              <a:buNone/>
            </a:pPr>
            <a:r>
              <a:rPr lang="ru-RU" dirty="0" smtClean="0"/>
              <a:t>Такой </a:t>
            </a:r>
            <a:r>
              <a:rPr lang="ru-RU" dirty="0"/>
              <a:t>гражданин совершает </a:t>
            </a:r>
            <a:r>
              <a:rPr lang="ru-RU" dirty="0" smtClean="0"/>
              <a:t>сделки </a:t>
            </a:r>
            <a:r>
              <a:rPr lang="ru-RU" dirty="0"/>
              <a:t>с письменного согласия попечителя. Сделка, совершенная таким гражданином, действительна также при ее последующем письменном одобрении его попечителем. </a:t>
            </a:r>
          </a:p>
          <a:p>
            <a:endParaRPr lang="ru-RU" dirty="0"/>
          </a:p>
        </p:txBody>
      </p:sp>
    </p:spTree>
    <p:extLst>
      <p:ext uri="{BB962C8B-B14F-4D97-AF65-F5344CB8AC3E}">
        <p14:creationId xmlns:p14="http://schemas.microsoft.com/office/powerpoint/2010/main" val="755036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Опека и попечительство</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Опека </a:t>
            </a:r>
            <a:r>
              <a:rPr lang="ru-RU" dirty="0"/>
              <a:t>устанавливается над малолетними, а также над гражданами, признанными судом недееспособными вследствие психического расстройства.</a:t>
            </a:r>
          </a:p>
          <a:p>
            <a:r>
              <a:rPr lang="ru-RU" dirty="0" smtClean="0"/>
              <a:t>Опекуны </a:t>
            </a:r>
            <a:r>
              <a:rPr lang="ru-RU" dirty="0"/>
              <a:t>являются представителями подопечных в силу закона и совершают от их имени и в их интересах все необходимые сделки</a:t>
            </a:r>
            <a:r>
              <a:rPr lang="ru-RU" dirty="0" smtClean="0"/>
              <a:t>.</a:t>
            </a:r>
          </a:p>
          <a:p>
            <a:pPr marL="109728" indent="0">
              <a:buNone/>
            </a:pPr>
            <a:endParaRPr lang="ru-RU" dirty="0"/>
          </a:p>
          <a:p>
            <a:r>
              <a:rPr lang="ru-RU" dirty="0"/>
              <a:t>Попечительство устанавливается над несовершеннолетними в возрасте от четырнадцати до восемнадцати лет, а также над гражданами, ограниченными судом в дееспособности.</a:t>
            </a:r>
          </a:p>
          <a:p>
            <a:r>
              <a:rPr lang="ru-RU" dirty="0"/>
              <a:t> Попечители дают согласие на совершение тех сделок, которые граждане, находящиеся под попечительством, не вправе совершать самостоятельно.</a:t>
            </a:r>
          </a:p>
          <a:p>
            <a:endParaRPr lang="ru-RU" dirty="0"/>
          </a:p>
        </p:txBody>
      </p:sp>
    </p:spTree>
    <p:extLst>
      <p:ext uri="{BB962C8B-B14F-4D97-AF65-F5344CB8AC3E}">
        <p14:creationId xmlns:p14="http://schemas.microsoft.com/office/powerpoint/2010/main" val="3771629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Опека в социальных учреждениях</a:t>
            </a:r>
            <a:endParaRPr lang="ru-RU" dirty="0"/>
          </a:p>
        </p:txBody>
      </p:sp>
      <p:sp>
        <p:nvSpPr>
          <p:cNvPr id="3" name="Объект 2"/>
          <p:cNvSpPr>
            <a:spLocks noGrp="1"/>
          </p:cNvSpPr>
          <p:nvPr>
            <p:ph idx="1"/>
          </p:nvPr>
        </p:nvSpPr>
        <p:spPr/>
        <p:txBody>
          <a:bodyPr>
            <a:normAutofit fontScale="92500"/>
          </a:bodyPr>
          <a:lstStyle/>
          <a:p>
            <a:pPr marL="109728" indent="0">
              <a:buNone/>
            </a:pPr>
            <a:r>
              <a:rPr lang="ru-RU" dirty="0"/>
              <a:t>Недееспособным или не полностью дееспособным гражданам, помещенным под надзор в образовательные организации, медицинские организации, организации, оказывающие социальные услуги, или иные организации, в том числе в организации для детей-сирот и детей, оставшихся без попечения родителей, опекуны или попечители не назначаются. </a:t>
            </a:r>
            <a:r>
              <a:rPr lang="ru-RU" b="1" dirty="0"/>
              <a:t>Исполнение обязанностей опекунов или попечителей возлагается на указанные организации.</a:t>
            </a:r>
          </a:p>
          <a:p>
            <a:endParaRPr lang="ru-RU" dirty="0"/>
          </a:p>
        </p:txBody>
      </p:sp>
    </p:spTree>
    <p:extLst>
      <p:ext uri="{BB962C8B-B14F-4D97-AF65-F5344CB8AC3E}">
        <p14:creationId xmlns:p14="http://schemas.microsoft.com/office/powerpoint/2010/main" val="317867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Социальное служение Церкви</a:t>
            </a:r>
            <a:endParaRPr lang="ru-RU" dirty="0"/>
          </a:p>
        </p:txBody>
      </p:sp>
      <p:sp>
        <p:nvSpPr>
          <p:cNvPr id="3" name="Подзаголовок 2"/>
          <p:cNvSpPr>
            <a:spLocks noGrp="1"/>
          </p:cNvSpPr>
          <p:nvPr>
            <p:ph type="subTitle" idx="1"/>
          </p:nvPr>
        </p:nvSpPr>
        <p:spPr/>
        <p:txBody>
          <a:bodyPr/>
          <a:lstStyle/>
          <a:p>
            <a:r>
              <a:rPr lang="ru-RU" dirty="0" smtClean="0"/>
              <a:t>Правовые основы благотворительной и социальной деятельности  религиозных организаций</a:t>
            </a:r>
            <a:endParaRPr lang="ru-RU" dirty="0"/>
          </a:p>
        </p:txBody>
      </p:sp>
    </p:spTree>
    <p:extLst>
      <p:ext uri="{BB962C8B-B14F-4D97-AF65-F5344CB8AC3E}">
        <p14:creationId xmlns:p14="http://schemas.microsoft.com/office/powerpoint/2010/main" val="466888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Нормативно-правовые акты</a:t>
            </a:r>
            <a:endParaRPr lang="ru-RU" dirty="0"/>
          </a:p>
        </p:txBody>
      </p:sp>
      <p:sp>
        <p:nvSpPr>
          <p:cNvPr id="3" name="Объект 2"/>
          <p:cNvSpPr>
            <a:spLocks noGrp="1"/>
          </p:cNvSpPr>
          <p:nvPr>
            <p:ph idx="1"/>
          </p:nvPr>
        </p:nvSpPr>
        <p:spPr/>
        <p:txBody>
          <a:bodyPr>
            <a:normAutofit fontScale="62500" lnSpcReduction="20000"/>
          </a:bodyPr>
          <a:lstStyle/>
          <a:p>
            <a:pPr marL="109728" indent="0">
              <a:buNone/>
            </a:pPr>
            <a:r>
              <a:rPr lang="ru-RU" dirty="0" smtClean="0"/>
              <a:t>Гражданский кодекс Российской Федерации (глава 32, и иное)</a:t>
            </a:r>
          </a:p>
          <a:p>
            <a:pPr marL="109728" indent="0">
              <a:buNone/>
            </a:pPr>
            <a:r>
              <a:rPr lang="ru-RU" dirty="0" smtClean="0"/>
              <a:t>Федеральный </a:t>
            </a:r>
            <a:r>
              <a:rPr lang="ru-RU" dirty="0"/>
              <a:t>закон от 26.09.1997 N 125-ФЗ</a:t>
            </a:r>
          </a:p>
          <a:p>
            <a:pPr marL="109728" indent="0">
              <a:buNone/>
            </a:pPr>
            <a:r>
              <a:rPr lang="ru-RU" dirty="0"/>
              <a:t>"О свободе совести и о религиозных </a:t>
            </a:r>
            <a:r>
              <a:rPr lang="ru-RU" dirty="0" smtClean="0"/>
              <a:t>объединениях«</a:t>
            </a:r>
          </a:p>
          <a:p>
            <a:pPr marL="109728" indent="0">
              <a:buNone/>
            </a:pPr>
            <a:r>
              <a:rPr lang="ru-RU" dirty="0"/>
              <a:t>Федеральный закон от 11.08.1995 N 135-ФЗ</a:t>
            </a:r>
          </a:p>
          <a:p>
            <a:pPr marL="109728" indent="0">
              <a:buNone/>
            </a:pPr>
            <a:r>
              <a:rPr lang="ru-RU" dirty="0"/>
              <a:t>"О благотворительной деятельности и благотворительных </a:t>
            </a:r>
            <a:r>
              <a:rPr lang="ru-RU" dirty="0" smtClean="0"/>
              <a:t>организациях«</a:t>
            </a:r>
          </a:p>
          <a:p>
            <a:r>
              <a:rPr lang="ru-RU" dirty="0"/>
              <a:t>Федеральный закон от 21.11.2011 N 323-ФЗ</a:t>
            </a:r>
          </a:p>
          <a:p>
            <a:pPr marL="109728" indent="0">
              <a:buNone/>
            </a:pPr>
            <a:r>
              <a:rPr lang="ru-RU" dirty="0"/>
              <a:t>"Об основах охраны здоровья граждан в Российской </a:t>
            </a:r>
            <a:r>
              <a:rPr lang="ru-RU" dirty="0" smtClean="0"/>
              <a:t>Федерации«</a:t>
            </a:r>
          </a:p>
          <a:p>
            <a:r>
              <a:rPr lang="ru-RU" dirty="0"/>
              <a:t>Постановление Правительства РФ от 19.05.2009 N 432</a:t>
            </a:r>
          </a:p>
          <a:p>
            <a:pPr marL="109728" indent="0">
              <a:buNone/>
            </a:pPr>
            <a:r>
              <a:rPr lang="ru-RU" dirty="0"/>
              <a:t>"О временной передаче детей, находящихся в организациях для детей-сирот и детей, оставшихся без попечения родителей, в семьи граждан, постоянно проживающих на территории Российской Федерации"</a:t>
            </a:r>
          </a:p>
          <a:p>
            <a:pPr marL="109728" indent="0">
              <a:buNone/>
            </a:pPr>
            <a:r>
              <a:rPr lang="ru-RU" dirty="0"/>
              <a:t>(вместе с "Правилами временной передачи детей, находящихся в организациях для детей-сирот и детей, оставшихся без попечения родителей, в семьи граждан, постоянно проживающих на территории Российской Федерации")</a:t>
            </a:r>
          </a:p>
          <a:p>
            <a:pPr marL="109728" indent="0">
              <a:buNone/>
            </a:pPr>
            <a:endParaRPr lang="ru-RU" dirty="0"/>
          </a:p>
          <a:p>
            <a:pPr marL="109728" indent="0">
              <a:buNone/>
            </a:pPr>
            <a:endParaRPr lang="ru-RU" dirty="0"/>
          </a:p>
          <a:p>
            <a:pPr marL="109728" indent="0">
              <a:buNone/>
            </a:pPr>
            <a:endParaRPr lang="ru-RU" dirty="0"/>
          </a:p>
          <a:p>
            <a:endParaRPr lang="ru-RU" dirty="0"/>
          </a:p>
        </p:txBody>
      </p:sp>
    </p:spTree>
    <p:extLst>
      <p:ext uri="{BB962C8B-B14F-4D97-AF65-F5344CB8AC3E}">
        <p14:creationId xmlns:p14="http://schemas.microsoft.com/office/powerpoint/2010/main" val="2724968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Право </a:t>
            </a:r>
            <a:r>
              <a:rPr lang="ru-RU" dirty="0"/>
              <a:t>на свободу совести и свободу вероисповедания</a:t>
            </a:r>
            <a:br>
              <a:rPr lang="ru-RU" dirty="0"/>
            </a:br>
            <a:endParaRPr lang="ru-RU" dirty="0"/>
          </a:p>
        </p:txBody>
      </p:sp>
      <p:sp>
        <p:nvSpPr>
          <p:cNvPr id="3" name="Объект 2"/>
          <p:cNvSpPr>
            <a:spLocks noGrp="1"/>
          </p:cNvSpPr>
          <p:nvPr>
            <p:ph idx="1"/>
          </p:nvPr>
        </p:nvSpPr>
        <p:spPr/>
        <p:txBody>
          <a:bodyPr/>
          <a:lstStyle/>
          <a:p>
            <a:r>
              <a:rPr lang="ru-RU" dirty="0"/>
              <a:t>В Российской Федерации гарантируются свобода совести и свобода вероисповедания, в том числе право исповедовать индивидуально или совместно с другими любую религию или не исповедовать никакой, свободно выбирать и менять, иметь и распространять религиозные и иные убеждения и действовать в соответствии с ними.</a:t>
            </a:r>
          </a:p>
          <a:p>
            <a:endParaRPr lang="ru-RU" dirty="0"/>
          </a:p>
        </p:txBody>
      </p:sp>
    </p:spTree>
    <p:extLst>
      <p:ext uri="{BB962C8B-B14F-4D97-AF65-F5344CB8AC3E}">
        <p14:creationId xmlns:p14="http://schemas.microsoft.com/office/powerpoint/2010/main" val="4150823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Что такое религиозная деятельность?</a:t>
            </a:r>
            <a:endParaRPr lang="ru-RU" dirty="0"/>
          </a:p>
        </p:txBody>
      </p:sp>
      <p:sp>
        <p:nvSpPr>
          <p:cNvPr id="3" name="Объект 2"/>
          <p:cNvSpPr>
            <a:spLocks noGrp="1"/>
          </p:cNvSpPr>
          <p:nvPr>
            <p:ph idx="1"/>
          </p:nvPr>
        </p:nvSpPr>
        <p:spPr/>
        <p:txBody>
          <a:bodyPr>
            <a:normAutofit fontScale="85000" lnSpcReduction="20000"/>
          </a:bodyPr>
          <a:lstStyle/>
          <a:p>
            <a:pPr marL="109728" indent="0">
              <a:buNone/>
            </a:pPr>
            <a:r>
              <a:rPr lang="ru-RU" dirty="0"/>
              <a:t>Религиозным объединением в Российской Федерации признается добровольное объединение граждан Российской Федерации, иных лиц, постоянно и на законных основаниях проживающих на территории Российской Федерации, образованное в целях совместного исповедания и распространения веры и обладающее соответствующими этой цели признаками:</a:t>
            </a:r>
          </a:p>
          <a:p>
            <a:r>
              <a:rPr lang="ru-RU" dirty="0"/>
              <a:t>вероисповедание;</a:t>
            </a:r>
          </a:p>
          <a:p>
            <a:r>
              <a:rPr lang="ru-RU" dirty="0"/>
              <a:t>совершение богослужений, других религиозных обрядов и церемоний;</a:t>
            </a:r>
          </a:p>
          <a:p>
            <a:r>
              <a:rPr lang="ru-RU" dirty="0"/>
              <a:t>обучение религии и религиозное воспитание своих последователей.</a:t>
            </a:r>
          </a:p>
          <a:p>
            <a:endParaRPr lang="ru-RU" dirty="0"/>
          </a:p>
        </p:txBody>
      </p:sp>
    </p:spTree>
    <p:extLst>
      <p:ext uri="{BB962C8B-B14F-4D97-AF65-F5344CB8AC3E}">
        <p14:creationId xmlns:p14="http://schemas.microsoft.com/office/powerpoint/2010/main" val="3846539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a:solidFill>
            <a:schemeClr val="tx2">
              <a:lumMod val="20000"/>
              <a:lumOff val="80000"/>
            </a:schemeClr>
          </a:solidFill>
        </p:spPr>
        <p:txBody>
          <a:bodyPr>
            <a:normAutofit/>
          </a:bodyPr>
          <a:lstStyle/>
          <a:p>
            <a:r>
              <a:rPr lang="ru-RU" sz="3200" dirty="0" smtClean="0"/>
              <a:t>Почему Церковь может присутствовать в социальных учреждениях?</a:t>
            </a:r>
            <a:endParaRPr lang="ru-RU" sz="3200" dirty="0"/>
          </a:p>
        </p:txBody>
      </p:sp>
      <p:sp>
        <p:nvSpPr>
          <p:cNvPr id="3" name="Объект 2"/>
          <p:cNvSpPr>
            <a:spLocks noGrp="1"/>
          </p:cNvSpPr>
          <p:nvPr>
            <p:ph idx="1"/>
          </p:nvPr>
        </p:nvSpPr>
        <p:spPr>
          <a:xfrm>
            <a:off x="457200" y="1988840"/>
            <a:ext cx="8229600" cy="4585696"/>
          </a:xfrm>
        </p:spPr>
        <p:txBody>
          <a:bodyPr>
            <a:normAutofit fontScale="77500" lnSpcReduction="20000"/>
          </a:bodyPr>
          <a:lstStyle/>
          <a:p>
            <a:pPr marL="109728" indent="0">
              <a:buNone/>
            </a:pPr>
            <a:r>
              <a:rPr lang="ru-RU" dirty="0"/>
              <a:t>Религиозные организации вправе проводить религиозные обряды в лечебно-профилактических и больничных учреждениях, детских домах, домах-интернатах для престарелых и инвалидов, в учреждениях, исполняющих уголовные наказания в виде лишения свободы, по просьбам находящихся в них граждан в помещениях, специально выделяемых администрацией для этих целей. Проведение религиозных обрядов в помещениях мест содержания под стражей допускается с соблюдением требований уголовно-процессуального законодательства Российской Федерации</a:t>
            </a:r>
            <a:r>
              <a:rPr lang="ru-RU" dirty="0" smtClean="0"/>
              <a:t>.</a:t>
            </a:r>
          </a:p>
          <a:p>
            <a:pPr marL="109728" indent="0">
              <a:buNone/>
            </a:pPr>
            <a:endParaRPr lang="ru-RU" dirty="0"/>
          </a:p>
          <a:p>
            <a:pPr marL="109728" indent="0">
              <a:buNone/>
            </a:pPr>
            <a:r>
              <a:rPr lang="ru-RU" dirty="0"/>
              <a:t>Религиозные обряды могут проводиться также в зданиях, строениях религиозного назначения, расположенных на территориях образовательных организаций, а также в помещениях образовательных организаций, исторически используемых для проведения религиозных обрядов.</a:t>
            </a:r>
          </a:p>
          <a:p>
            <a:endParaRPr lang="ru-RU" dirty="0"/>
          </a:p>
        </p:txBody>
      </p:sp>
    </p:spTree>
    <p:extLst>
      <p:ext uri="{BB962C8B-B14F-4D97-AF65-F5344CB8AC3E}">
        <p14:creationId xmlns:p14="http://schemas.microsoft.com/office/powerpoint/2010/main" val="3329099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a:solidFill>
            <a:schemeClr val="tx2">
              <a:lumMod val="20000"/>
              <a:lumOff val="80000"/>
            </a:schemeClr>
          </a:solidFill>
        </p:spPr>
        <p:txBody>
          <a:bodyPr>
            <a:normAutofit/>
          </a:bodyPr>
          <a:lstStyle/>
          <a:p>
            <a:r>
              <a:rPr lang="ru-RU" sz="3200" dirty="0" smtClean="0"/>
              <a:t>На основании чего Церковь может вести благотворительную деятельность?</a:t>
            </a:r>
            <a:endParaRPr lang="ru-RU" sz="3200" dirty="0"/>
          </a:p>
        </p:txBody>
      </p:sp>
      <p:sp>
        <p:nvSpPr>
          <p:cNvPr id="3" name="Объект 2"/>
          <p:cNvSpPr>
            <a:spLocks noGrp="1"/>
          </p:cNvSpPr>
          <p:nvPr>
            <p:ph idx="1"/>
          </p:nvPr>
        </p:nvSpPr>
        <p:spPr>
          <a:xfrm>
            <a:off x="457200" y="1844824"/>
            <a:ext cx="8229600" cy="4729712"/>
          </a:xfrm>
        </p:spPr>
        <p:txBody>
          <a:bodyPr>
            <a:normAutofit/>
          </a:bodyPr>
          <a:lstStyle/>
          <a:p>
            <a:pPr marL="109728" indent="0">
              <a:buNone/>
            </a:pPr>
            <a:r>
              <a:rPr lang="ru-RU" dirty="0"/>
              <a:t>Религиозные организации вправе осуществлять благотворительную деятельность как непосредственно, так и путем учреждения благотворительных организаций.</a:t>
            </a:r>
          </a:p>
          <a:p>
            <a:pPr marL="109728" indent="0">
              <a:buNone/>
            </a:pPr>
            <a:r>
              <a:rPr lang="ru-RU" dirty="0" smtClean="0"/>
              <a:t>Государство </a:t>
            </a:r>
            <a:r>
              <a:rPr lang="ru-RU" dirty="0"/>
              <a:t>оказывает содействие и поддержку благотворительной деятельности религиозных организаций, а также реализации ими общественно значимых культурно-просветительских программ и мероприятий.</a:t>
            </a:r>
          </a:p>
          <a:p>
            <a:endParaRPr lang="ru-RU" dirty="0"/>
          </a:p>
        </p:txBody>
      </p:sp>
    </p:spTree>
    <p:extLst>
      <p:ext uri="{BB962C8B-B14F-4D97-AF65-F5344CB8AC3E}">
        <p14:creationId xmlns:p14="http://schemas.microsoft.com/office/powerpoint/2010/main" val="2334169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a:solidFill>
            <a:schemeClr val="tx2">
              <a:lumMod val="20000"/>
              <a:lumOff val="80000"/>
            </a:schemeClr>
          </a:solidFill>
        </p:spPr>
        <p:txBody>
          <a:bodyPr>
            <a:normAutofit fontScale="90000"/>
          </a:bodyPr>
          <a:lstStyle/>
          <a:p>
            <a:r>
              <a:rPr lang="ru-RU" dirty="0" smtClean="0"/>
              <a:t>Почему Церковь может создавать домовые храмы?</a:t>
            </a:r>
            <a:endParaRPr lang="ru-RU" dirty="0"/>
          </a:p>
        </p:txBody>
      </p:sp>
      <p:sp>
        <p:nvSpPr>
          <p:cNvPr id="3" name="Объект 2"/>
          <p:cNvSpPr>
            <a:spLocks noGrp="1"/>
          </p:cNvSpPr>
          <p:nvPr>
            <p:ph idx="1"/>
          </p:nvPr>
        </p:nvSpPr>
        <p:spPr>
          <a:xfrm>
            <a:off x="457200" y="2060848"/>
            <a:ext cx="8229600" cy="4104456"/>
          </a:xfrm>
        </p:spPr>
        <p:txBody>
          <a:bodyPr/>
          <a:lstStyle/>
          <a:p>
            <a:r>
              <a:rPr lang="ru-RU" dirty="0"/>
              <a:t> Религиозные организации вправе использовать для своих нужд земельные участки, здания и имущество, предоставляемые им государственными, муниципальными, общественными и иными организациями и гражданами, в соответствии с законодательством Российской Федерации.</a:t>
            </a:r>
          </a:p>
          <a:p>
            <a:endParaRPr lang="ru-RU" dirty="0"/>
          </a:p>
        </p:txBody>
      </p:sp>
    </p:spTree>
    <p:extLst>
      <p:ext uri="{BB962C8B-B14F-4D97-AF65-F5344CB8AC3E}">
        <p14:creationId xmlns:p14="http://schemas.microsoft.com/office/powerpoint/2010/main" val="1580871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a:solidFill>
            <a:schemeClr val="tx2">
              <a:lumMod val="20000"/>
              <a:lumOff val="80000"/>
            </a:schemeClr>
          </a:solidFill>
        </p:spPr>
        <p:txBody>
          <a:bodyPr>
            <a:normAutofit fontScale="90000"/>
          </a:bodyPr>
          <a:lstStyle/>
          <a:p>
            <a:r>
              <a:rPr lang="ru-RU" dirty="0" smtClean="0"/>
              <a:t>Может ли священник посещать пациентов в больницах?</a:t>
            </a:r>
            <a:endParaRPr lang="ru-RU" dirty="0"/>
          </a:p>
        </p:txBody>
      </p:sp>
      <p:sp>
        <p:nvSpPr>
          <p:cNvPr id="3" name="Объект 2"/>
          <p:cNvSpPr>
            <a:spLocks noGrp="1"/>
          </p:cNvSpPr>
          <p:nvPr>
            <p:ph idx="1"/>
          </p:nvPr>
        </p:nvSpPr>
        <p:spPr>
          <a:xfrm>
            <a:off x="457200" y="1988840"/>
            <a:ext cx="8229600" cy="4585696"/>
          </a:xfrm>
        </p:spPr>
        <p:txBody>
          <a:bodyPr>
            <a:normAutofit lnSpcReduction="10000"/>
          </a:bodyPr>
          <a:lstStyle/>
          <a:p>
            <a:pPr marL="109728" indent="0">
              <a:buNone/>
            </a:pPr>
            <a:r>
              <a:rPr lang="ru-RU" dirty="0" smtClean="0"/>
              <a:t>Пациент </a:t>
            </a:r>
            <a:r>
              <a:rPr lang="ru-RU" dirty="0"/>
              <a:t>имеет право на</a:t>
            </a:r>
            <a:r>
              <a:rPr lang="ru-RU" dirty="0" smtClean="0"/>
              <a:t>:</a:t>
            </a:r>
          </a:p>
          <a:p>
            <a:r>
              <a:rPr lang="ru-RU" dirty="0" smtClean="0"/>
              <a:t>…..</a:t>
            </a:r>
            <a:endParaRPr lang="ru-RU" dirty="0"/>
          </a:p>
          <a:p>
            <a:r>
              <a:rPr lang="ru-RU" dirty="0"/>
              <a:t>11) допуск к нему священнослужителя, а в случае нахождения пациента на лечении в стационарных условиях - на предоставление условий для отправления религиозных обрядов, проведение которых возможно в стационарных условиях, в том числе на предоставление отдельного помещения, если это не нарушает внутренний распорядок медицинской организации.</a:t>
            </a:r>
          </a:p>
          <a:p>
            <a:endParaRPr lang="ru-RU" dirty="0"/>
          </a:p>
        </p:txBody>
      </p:sp>
    </p:spTree>
    <p:extLst>
      <p:ext uri="{BB962C8B-B14F-4D97-AF65-F5344CB8AC3E}">
        <p14:creationId xmlns:p14="http://schemas.microsoft.com/office/powerpoint/2010/main" val="598108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1224136"/>
          </a:xfrm>
          <a:solidFill>
            <a:schemeClr val="tx2">
              <a:lumMod val="20000"/>
              <a:lumOff val="80000"/>
            </a:schemeClr>
          </a:solidFill>
        </p:spPr>
        <p:txBody>
          <a:bodyPr>
            <a:normAutofit fontScale="90000"/>
          </a:bodyPr>
          <a:lstStyle/>
          <a:p>
            <a:r>
              <a:rPr lang="ru-RU" dirty="0" smtClean="0"/>
              <a:t>Как регулируется оказание благотворительной помощи?</a:t>
            </a:r>
            <a:endParaRPr lang="ru-RU" dirty="0"/>
          </a:p>
        </p:txBody>
      </p:sp>
      <p:sp>
        <p:nvSpPr>
          <p:cNvPr id="3" name="Объект 2"/>
          <p:cNvSpPr>
            <a:spLocks noGrp="1"/>
          </p:cNvSpPr>
          <p:nvPr>
            <p:ph idx="1"/>
          </p:nvPr>
        </p:nvSpPr>
        <p:spPr/>
        <p:txBody>
          <a:bodyPr>
            <a:normAutofit fontScale="77500" lnSpcReduction="20000"/>
          </a:bodyPr>
          <a:lstStyle/>
          <a:p>
            <a:r>
              <a:rPr lang="ru-RU" dirty="0"/>
              <a:t>Под благотворительной деятельностью понимается добровольная деятельность граждан и юридических лиц по бескорыстной (безвозмездной или на льготных условиях) передаче гражданам или юридическим лицам имущества, в том числе денежных средств, бескорыстному выполнению работ, предоставлению услуг, оказанию иной поддержки</a:t>
            </a:r>
            <a:r>
              <a:rPr lang="ru-RU" dirty="0" smtClean="0"/>
              <a:t>.</a:t>
            </a:r>
          </a:p>
          <a:p>
            <a:r>
              <a:rPr lang="ru-RU" dirty="0"/>
              <a:t>Граждане и юридические лица вправе беспрепятственно осуществлять благотворительную деятельность на основе добровольности и свободы выбора ее целей.</a:t>
            </a:r>
          </a:p>
          <a:p>
            <a:r>
              <a:rPr lang="ru-RU" dirty="0"/>
              <a:t>Граждане и юридические лица вправе свободно осуществлять благотворительную деятельность индивидуально или объединившись, с образованием или без образования благотворительной организации.</a:t>
            </a:r>
          </a:p>
          <a:p>
            <a:endParaRPr lang="ru-RU" dirty="0"/>
          </a:p>
          <a:p>
            <a:endParaRPr lang="ru-RU" dirty="0"/>
          </a:p>
        </p:txBody>
      </p:sp>
    </p:spTree>
    <p:extLst>
      <p:ext uri="{BB962C8B-B14F-4D97-AF65-F5344CB8AC3E}">
        <p14:creationId xmlns:p14="http://schemas.microsoft.com/office/powerpoint/2010/main" val="28393815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a:solidFill>
            <a:schemeClr val="tx2">
              <a:lumMod val="20000"/>
              <a:lumOff val="80000"/>
            </a:schemeClr>
          </a:solidFill>
        </p:spPr>
        <p:txBody>
          <a:bodyPr>
            <a:normAutofit fontScale="90000"/>
          </a:bodyPr>
          <a:lstStyle/>
          <a:p>
            <a:r>
              <a:rPr lang="ru-RU" dirty="0" smtClean="0"/>
              <a:t>Участники благотворительной деятельности</a:t>
            </a:r>
            <a:endParaRPr lang="ru-RU" dirty="0"/>
          </a:p>
        </p:txBody>
      </p:sp>
      <p:sp>
        <p:nvSpPr>
          <p:cNvPr id="3" name="Объект 2"/>
          <p:cNvSpPr>
            <a:spLocks noGrp="1"/>
          </p:cNvSpPr>
          <p:nvPr>
            <p:ph idx="1"/>
          </p:nvPr>
        </p:nvSpPr>
        <p:spPr>
          <a:xfrm>
            <a:off x="457200" y="1988840"/>
            <a:ext cx="8229600" cy="4585696"/>
          </a:xfrm>
        </p:spPr>
        <p:txBody>
          <a:bodyPr>
            <a:normAutofit fontScale="62500" lnSpcReduction="20000"/>
          </a:bodyPr>
          <a:lstStyle/>
          <a:p>
            <a:r>
              <a:rPr lang="ru-RU" dirty="0"/>
              <a:t>Благотворители - лица, осуществляющие благотворительные пожертвования в формах:</a:t>
            </a:r>
          </a:p>
          <a:p>
            <a:pPr marL="109728" indent="0">
              <a:buNone/>
            </a:pPr>
            <a:r>
              <a:rPr lang="ru-RU" dirty="0"/>
              <a:t>бескорыстной (безвозмездной или на льготных условиях) передачи в собственность имущества, в том числе денежных средств и (или) объектов интеллектуальной собственности;</a:t>
            </a:r>
          </a:p>
          <a:p>
            <a:pPr marL="109728" indent="0">
              <a:buNone/>
            </a:pPr>
            <a:r>
              <a:rPr lang="ru-RU" dirty="0"/>
              <a:t>бескорыстного (безвозмездного или на льготных условиях) наделения правами владения, пользования и распоряжения любыми объектами права собственности;</a:t>
            </a:r>
          </a:p>
          <a:p>
            <a:pPr marL="109728" indent="0">
              <a:buNone/>
            </a:pPr>
            <a:r>
              <a:rPr lang="ru-RU" dirty="0"/>
              <a:t>бескорыстного (безвозмездного или на льготных условиях) выполнения работ, предоставления услуг.</a:t>
            </a:r>
          </a:p>
          <a:p>
            <a:r>
              <a:rPr lang="ru-RU" dirty="0"/>
              <a:t>Благотворители вправе определять цели и порядок использования своих пожертвований.</a:t>
            </a:r>
          </a:p>
          <a:p>
            <a:r>
              <a:rPr lang="ru-RU" dirty="0"/>
              <a:t>Добровольцы - физические лица, осуществляющие благотворительную деятельность в форме безвозмездного выполнения работ, оказания услуг (добровольческой деятельности)</a:t>
            </a:r>
          </a:p>
          <a:p>
            <a:r>
              <a:rPr lang="ru-RU" dirty="0" err="1"/>
              <a:t>Благополучатели</a:t>
            </a:r>
            <a:r>
              <a:rPr lang="ru-RU" dirty="0"/>
              <a:t> - лица, получающие благотворительные пожертвования от благотворителей, помощь добровольцев.</a:t>
            </a:r>
          </a:p>
          <a:p>
            <a:endParaRPr lang="ru-RU" dirty="0"/>
          </a:p>
        </p:txBody>
      </p:sp>
    </p:spTree>
    <p:extLst>
      <p:ext uri="{BB962C8B-B14F-4D97-AF65-F5344CB8AC3E}">
        <p14:creationId xmlns:p14="http://schemas.microsoft.com/office/powerpoint/2010/main" val="2189257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ru-RU" sz="2800" dirty="0" smtClean="0"/>
              <a:t>Как оформить передачу благотворительного пожертвования или помощь добровольцев?</a:t>
            </a:r>
            <a:endParaRPr lang="ru-RU" sz="2800" dirty="0"/>
          </a:p>
        </p:txBody>
      </p:sp>
      <p:sp>
        <p:nvSpPr>
          <p:cNvPr id="3" name="Объект 2"/>
          <p:cNvSpPr>
            <a:spLocks noGrp="1"/>
          </p:cNvSpPr>
          <p:nvPr>
            <p:ph idx="1"/>
          </p:nvPr>
        </p:nvSpPr>
        <p:spPr/>
        <p:txBody>
          <a:bodyPr>
            <a:normAutofit fontScale="85000" lnSpcReduction="10000"/>
          </a:bodyPr>
          <a:lstStyle/>
          <a:p>
            <a:pPr marL="109728" indent="0">
              <a:buNone/>
            </a:pPr>
            <a:r>
              <a:rPr lang="ru-RU" dirty="0" smtClean="0"/>
              <a:t>1. </a:t>
            </a:r>
            <a:r>
              <a:rPr lang="ru-RU" b="1" dirty="0" smtClean="0"/>
              <a:t>Договор благотворительного пожертвования.</a:t>
            </a:r>
          </a:p>
          <a:p>
            <a:pPr marL="109728" indent="0">
              <a:buNone/>
            </a:pPr>
            <a:r>
              <a:rPr lang="ru-RU" dirty="0" smtClean="0"/>
              <a:t>Акт-приема-передачи пожертвования</a:t>
            </a:r>
          </a:p>
          <a:p>
            <a:pPr marL="109728" indent="0">
              <a:buNone/>
            </a:pPr>
            <a:r>
              <a:rPr lang="ru-RU" dirty="0" smtClean="0"/>
              <a:t>Акт приема-передачи пожертвования от анонимного жертвователя</a:t>
            </a:r>
          </a:p>
          <a:p>
            <a:pPr marL="109728" indent="0">
              <a:buNone/>
            </a:pPr>
            <a:r>
              <a:rPr lang="ru-RU" dirty="0" smtClean="0"/>
              <a:t>Акт вскрытия комиссией ящика для сбора пожертвований, по форме, утвержденной учетной политикой организации</a:t>
            </a:r>
          </a:p>
          <a:p>
            <a:pPr marL="109728" indent="0">
              <a:buNone/>
            </a:pPr>
            <a:r>
              <a:rPr lang="ru-RU" dirty="0" smtClean="0"/>
              <a:t>2. </a:t>
            </a:r>
            <a:r>
              <a:rPr lang="ru-RU" b="1" dirty="0" smtClean="0"/>
              <a:t>Добровольческий договор</a:t>
            </a:r>
            <a:r>
              <a:rPr lang="ru-RU" dirty="0" smtClean="0"/>
              <a:t> (безвозмездное выполнение работ, оказание услуг, участие в благотворительных программах)</a:t>
            </a:r>
          </a:p>
          <a:p>
            <a:pPr marL="109728" indent="0">
              <a:buNone/>
            </a:pPr>
            <a:r>
              <a:rPr lang="ru-RU" dirty="0" smtClean="0"/>
              <a:t>3. </a:t>
            </a:r>
            <a:r>
              <a:rPr lang="ru-RU" b="1" dirty="0" smtClean="0"/>
              <a:t>Договор на социальное обслуживание</a:t>
            </a:r>
            <a:r>
              <a:rPr lang="ru-RU" dirty="0" smtClean="0"/>
              <a:t> с получателем помощи добровольцев.</a:t>
            </a:r>
          </a:p>
          <a:p>
            <a:pPr marL="109728" indent="0">
              <a:buNone/>
            </a:pPr>
            <a:endParaRPr lang="ru-RU" dirty="0"/>
          </a:p>
        </p:txBody>
      </p:sp>
    </p:spTree>
    <p:extLst>
      <p:ext uri="{BB962C8B-B14F-4D97-AF65-F5344CB8AC3E}">
        <p14:creationId xmlns:p14="http://schemas.microsoft.com/office/powerpoint/2010/main" val="34801468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Что такое пожертвование?</a:t>
            </a:r>
            <a:endParaRPr lang="ru-RU" dirty="0"/>
          </a:p>
        </p:txBody>
      </p:sp>
      <p:sp>
        <p:nvSpPr>
          <p:cNvPr id="3" name="Объект 2"/>
          <p:cNvSpPr>
            <a:spLocks noGrp="1"/>
          </p:cNvSpPr>
          <p:nvPr>
            <p:ph idx="1"/>
          </p:nvPr>
        </p:nvSpPr>
        <p:spPr/>
        <p:txBody>
          <a:bodyPr>
            <a:normAutofit fontScale="47500" lnSpcReduction="20000"/>
          </a:bodyPr>
          <a:lstStyle/>
          <a:p>
            <a:r>
              <a:rPr lang="ru-RU" dirty="0"/>
              <a:t>1. Пожертвованием признается </a:t>
            </a:r>
            <a:r>
              <a:rPr lang="ru-RU" b="1" dirty="0"/>
              <a:t>дарение вещи или права в общеполезных целях</a:t>
            </a:r>
            <a:r>
              <a:rPr lang="ru-RU" dirty="0"/>
              <a:t>. Пожертвования могут делаться </a:t>
            </a:r>
            <a:r>
              <a:rPr lang="ru-RU" b="1" dirty="0"/>
              <a:t>гражданам, лечебным, воспитательным учреждениям, учреждениям социальной защиты и другим аналогичным учреждениям, благотворительным, научным и образовательным учреждениям, фондам, музеям и другим учреждениям культуры, общественным и религиозным организациям, иным некоммерческим организациям</a:t>
            </a:r>
            <a:r>
              <a:rPr lang="ru-RU" dirty="0"/>
              <a:t> в соответствии с законом, а также государству и другим субъектам гражданского права, указанным в статье 124 настоящего Кодекса.</a:t>
            </a:r>
          </a:p>
          <a:p>
            <a:r>
              <a:rPr lang="ru-RU" dirty="0"/>
              <a:t>2. На принятие пожертвования не требуется чьего-либо разрешения или согласия.</a:t>
            </a:r>
          </a:p>
          <a:p>
            <a:r>
              <a:rPr lang="ru-RU" dirty="0"/>
              <a:t>3. Пожертвование имущества гражданину должно быть, а юридическим лицам может быть обусловлено жертвователем использованием этого имущества по определенному назначению. При отсутствии такого условия пожертвование имущества гражданину считается обычным дарением, а в остальных случаях пожертвованное имущество используется одаряемым в соответствии с назначением имущества.</a:t>
            </a:r>
          </a:p>
          <a:p>
            <a:r>
              <a:rPr lang="ru-RU" dirty="0"/>
              <a:t>Юридическое лицо, принимающее пожертвование, для использования которого установлено определенное назначение, должно вести обособленный учет всех операций по использованию пожертвованного имущества.</a:t>
            </a:r>
          </a:p>
          <a:p>
            <a:r>
              <a:rPr lang="ru-RU" dirty="0"/>
              <a:t>4. Если законом не установлен иной порядок, в случаях, когда использование пожертвованного имущества в соответствии с указанным жертвователем назначением становится вследствие изменившихся обстоятельств невозможным, оно может быть использовано по другому назначению лишь </a:t>
            </a:r>
            <a:r>
              <a:rPr lang="ru-RU" b="1" dirty="0"/>
              <a:t>с согласия жертвователя</a:t>
            </a:r>
            <a:r>
              <a:rPr lang="ru-RU" dirty="0"/>
              <a:t>, а в случае смерти гражданина-жертвователя или ликвидации юридического лица - жертвователя по решению суда.</a:t>
            </a:r>
          </a:p>
          <a:p>
            <a:r>
              <a:rPr lang="ru-RU" dirty="0"/>
              <a:t>5. Использование пожертвованного имущества не в соответствии с указанным жертвователем назначением или изменение этого назначения с нарушением правил, предусмотренных пунктом 4 настоящей статьи, дает право жертвователю, его наследникам или иному правопреемнику требовать отмены пожертвования.</a:t>
            </a:r>
          </a:p>
          <a:p>
            <a:endParaRPr lang="ru-RU" dirty="0"/>
          </a:p>
        </p:txBody>
      </p:sp>
    </p:spTree>
    <p:extLst>
      <p:ext uri="{BB962C8B-B14F-4D97-AF65-F5344CB8AC3E}">
        <p14:creationId xmlns:p14="http://schemas.microsoft.com/office/powerpoint/2010/main" val="32630897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593808"/>
          </a:xfrm>
        </p:spPr>
        <p:txBody>
          <a:bodyPr>
            <a:normAutofit fontScale="92500" lnSpcReduction="10000"/>
          </a:bodyPr>
          <a:lstStyle/>
          <a:p>
            <a:pPr marL="109728" indent="0">
              <a:buNone/>
            </a:pPr>
            <a:r>
              <a:rPr lang="ru-RU" dirty="0" smtClean="0"/>
              <a:t>Форма </a:t>
            </a:r>
            <a:r>
              <a:rPr lang="ru-RU" dirty="0"/>
              <a:t>договора </a:t>
            </a:r>
            <a:r>
              <a:rPr lang="ru-RU" dirty="0" smtClean="0"/>
              <a:t>дарения (пожертвования):</a:t>
            </a:r>
          </a:p>
          <a:p>
            <a:pPr marL="109728" indent="0">
              <a:buNone/>
            </a:pPr>
            <a:endParaRPr lang="ru-RU" dirty="0"/>
          </a:p>
          <a:p>
            <a:r>
              <a:rPr lang="ru-RU" dirty="0"/>
              <a:t>Дарение, сопровождаемое передачей дара одаряемому, может быть совершено устно, за исключением случаев, предусмотренных пунктами 2 и </a:t>
            </a:r>
            <a:r>
              <a:rPr lang="ru-RU" dirty="0" smtClean="0"/>
              <a:t>3 ст. 574 ГК РФ.</a:t>
            </a:r>
          </a:p>
          <a:p>
            <a:r>
              <a:rPr lang="ru-RU" dirty="0" smtClean="0"/>
              <a:t>П. 2. Договор </a:t>
            </a:r>
            <a:r>
              <a:rPr lang="ru-RU" dirty="0"/>
              <a:t>дарения движимого имущества должен быть совершен в письменной форме в случаях, когда:</a:t>
            </a:r>
          </a:p>
          <a:p>
            <a:pPr marL="109728" indent="0">
              <a:buNone/>
            </a:pPr>
            <a:r>
              <a:rPr lang="ru-RU" dirty="0" smtClean="0"/>
              <a:t>дарителем </a:t>
            </a:r>
            <a:r>
              <a:rPr lang="ru-RU" dirty="0"/>
              <a:t>является юридическое лицо и стоимость дара превышает три тысячи рублей;</a:t>
            </a:r>
          </a:p>
          <a:p>
            <a:pPr marL="109728" indent="0">
              <a:buNone/>
            </a:pPr>
            <a:r>
              <a:rPr lang="ru-RU" dirty="0"/>
              <a:t>договор содержит обещание дарения в </a:t>
            </a:r>
            <a:r>
              <a:rPr lang="ru-RU" dirty="0" smtClean="0"/>
              <a:t>будущем.</a:t>
            </a:r>
          </a:p>
          <a:p>
            <a:pPr marL="109728" indent="0">
              <a:buNone/>
            </a:pPr>
            <a:r>
              <a:rPr lang="ru-RU" dirty="0" smtClean="0"/>
              <a:t>П. 3. Договор дарения недвижимого имущества подлежит государственной регистрации.</a:t>
            </a:r>
          </a:p>
          <a:p>
            <a:endParaRPr lang="ru-RU" dirty="0"/>
          </a:p>
          <a:p>
            <a:endParaRPr lang="ru-RU" dirty="0"/>
          </a:p>
        </p:txBody>
      </p:sp>
    </p:spTree>
    <p:extLst>
      <p:ext uri="{BB962C8B-B14F-4D97-AF65-F5344CB8AC3E}">
        <p14:creationId xmlns:p14="http://schemas.microsoft.com/office/powerpoint/2010/main" val="2677287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936104"/>
          </a:xfrm>
          <a:solidFill>
            <a:schemeClr val="tx2">
              <a:lumMod val="20000"/>
              <a:lumOff val="80000"/>
            </a:schemeClr>
          </a:solidFill>
        </p:spPr>
        <p:txBody>
          <a:bodyPr>
            <a:normAutofit fontScale="90000"/>
          </a:bodyPr>
          <a:lstStyle/>
          <a:p>
            <a:r>
              <a:rPr lang="ru-RU" sz="2800" dirty="0" smtClean="0"/>
              <a:t>Как оформить регулярное сотрудничество добровольцев с социальным учреждением?</a:t>
            </a:r>
            <a:endParaRPr lang="ru-RU" sz="2800" dirty="0"/>
          </a:p>
        </p:txBody>
      </p:sp>
      <p:sp>
        <p:nvSpPr>
          <p:cNvPr id="3" name="Объект 2"/>
          <p:cNvSpPr>
            <a:spLocks noGrp="1"/>
          </p:cNvSpPr>
          <p:nvPr>
            <p:ph idx="1"/>
          </p:nvPr>
        </p:nvSpPr>
        <p:spPr>
          <a:xfrm>
            <a:off x="457200" y="1844824"/>
            <a:ext cx="8229600" cy="4729712"/>
          </a:xfrm>
        </p:spPr>
        <p:txBody>
          <a:bodyPr>
            <a:normAutofit fontScale="85000" lnSpcReduction="20000"/>
          </a:bodyPr>
          <a:lstStyle/>
          <a:p>
            <a:pPr marL="109728" indent="0">
              <a:buNone/>
            </a:pPr>
            <a:r>
              <a:rPr lang="ru-RU" dirty="0"/>
              <a:t>Статья </a:t>
            </a:r>
            <a:r>
              <a:rPr lang="ru-RU" dirty="0" smtClean="0"/>
              <a:t>421 ГК РФ устанавливает свободу договора:</a:t>
            </a:r>
          </a:p>
          <a:p>
            <a:r>
              <a:rPr lang="ru-RU" dirty="0"/>
              <a:t>Граждане и юридические лица свободны в заключении договора.</a:t>
            </a:r>
          </a:p>
          <a:p>
            <a:r>
              <a:rPr lang="ru-RU" dirty="0"/>
              <a:t>Стороны могут заключить договор, как предусмотренный, так и не предусмотренный законом или иными правовыми актами.</a:t>
            </a:r>
          </a:p>
          <a:p>
            <a:r>
              <a:rPr lang="ru-RU" dirty="0"/>
              <a:t> Стороны могут заключить договор, в котором содержатся элементы различных договоров, предусмотренных законом или иными правовыми актами (смешанный договор). К отношениям сторон по смешанному договору применяются в соответствующих частях правила о договорах, элементы которых содержатся в смешанном договоре, если иное не вытекает из соглашения сторон или существа смешанного договора.</a:t>
            </a:r>
          </a:p>
          <a:p>
            <a:pPr marL="109728" indent="0">
              <a:buNone/>
            </a:pPr>
            <a:endParaRPr lang="ru-RU" dirty="0"/>
          </a:p>
          <a:p>
            <a:endParaRPr lang="ru-RU" dirty="0"/>
          </a:p>
        </p:txBody>
      </p:sp>
    </p:spTree>
    <p:extLst>
      <p:ext uri="{BB962C8B-B14F-4D97-AF65-F5344CB8AC3E}">
        <p14:creationId xmlns:p14="http://schemas.microsoft.com/office/powerpoint/2010/main" val="2397616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Что может содержаться в договоре о сотрудничестве?</a:t>
            </a:r>
            <a:endParaRPr lang="ru-RU" dirty="0"/>
          </a:p>
        </p:txBody>
      </p:sp>
      <p:sp>
        <p:nvSpPr>
          <p:cNvPr id="3" name="Объект 2"/>
          <p:cNvSpPr>
            <a:spLocks noGrp="1"/>
          </p:cNvSpPr>
          <p:nvPr>
            <p:ph idx="1"/>
          </p:nvPr>
        </p:nvSpPr>
        <p:spPr/>
        <p:txBody>
          <a:bodyPr>
            <a:normAutofit fontScale="77500" lnSpcReduction="20000"/>
          </a:bodyPr>
          <a:lstStyle/>
          <a:p>
            <a:r>
              <a:rPr lang="ru-RU" dirty="0"/>
              <a:t>оказание комплексной духовно-нравственной, социальной и психологической помощи </a:t>
            </a:r>
            <a:r>
              <a:rPr lang="ru-RU" dirty="0" smtClean="0"/>
              <a:t>проживающим в учреждении;</a:t>
            </a:r>
            <a:endParaRPr lang="ru-RU" dirty="0"/>
          </a:p>
          <a:p>
            <a:r>
              <a:rPr lang="ru-RU" dirty="0"/>
              <a:t>создание оптимальных условий пребывания пациентов;</a:t>
            </a:r>
          </a:p>
          <a:p>
            <a:r>
              <a:rPr lang="ru-RU" dirty="0"/>
              <a:t>реализация прав пациентов и сотрудников Учреждения, на свободу совести и свободу вероисповедания;</a:t>
            </a:r>
          </a:p>
          <a:p>
            <a:r>
              <a:rPr lang="ru-RU" dirty="0"/>
              <a:t>удовлетворение религиозных потребностей пациентов Учреждения;</a:t>
            </a:r>
          </a:p>
          <a:p>
            <a:r>
              <a:rPr lang="ru-RU" dirty="0"/>
              <a:t>духовно-нравственное просвещение пациентов Учреждения;</a:t>
            </a:r>
          </a:p>
          <a:p>
            <a:r>
              <a:rPr lang="ru-RU" dirty="0"/>
              <a:t>возрождение православных духовных традиций социального служения;</a:t>
            </a:r>
          </a:p>
          <a:p>
            <a:r>
              <a:rPr lang="ru-RU" dirty="0"/>
              <a:t>привлечение населения к участию в делах милосердия и благотворительности.</a:t>
            </a:r>
          </a:p>
          <a:p>
            <a:endParaRPr lang="ru-RU" dirty="0"/>
          </a:p>
        </p:txBody>
      </p:sp>
    </p:spTree>
    <p:extLst>
      <p:ext uri="{BB962C8B-B14F-4D97-AF65-F5344CB8AC3E}">
        <p14:creationId xmlns:p14="http://schemas.microsoft.com/office/powerpoint/2010/main" val="11281408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65816"/>
          </a:xfrm>
        </p:spPr>
        <p:txBody>
          <a:bodyPr>
            <a:normAutofit fontScale="92500" lnSpcReduction="20000"/>
          </a:bodyPr>
          <a:lstStyle/>
          <a:p>
            <a:r>
              <a:rPr lang="ru-RU" b="1" dirty="0" smtClean="0"/>
              <a:t>Какие могут быть формы сотрудничества</a:t>
            </a:r>
            <a:r>
              <a:rPr lang="ru-RU" dirty="0" smtClean="0"/>
              <a:t>:</a:t>
            </a:r>
          </a:p>
          <a:p>
            <a:pPr marL="109728" indent="0">
              <a:buNone/>
            </a:pPr>
            <a:endParaRPr lang="ru-RU" dirty="0" smtClean="0"/>
          </a:p>
          <a:p>
            <a:pPr marL="109728" indent="0">
              <a:buNone/>
            </a:pPr>
            <a:r>
              <a:rPr lang="ru-RU" dirty="0"/>
              <a:t>проведение богослужений и иных религиозных обрядов и церемоний на территории Учреждения и содействие участию в них пациентов Учреждения</a:t>
            </a:r>
            <a:r>
              <a:rPr lang="ru-RU" dirty="0" smtClean="0"/>
              <a:t>;</a:t>
            </a:r>
          </a:p>
          <a:p>
            <a:pPr marL="109728" indent="0">
              <a:buNone/>
            </a:pPr>
            <a:endParaRPr lang="ru-RU" dirty="0"/>
          </a:p>
          <a:p>
            <a:pPr marL="109728" indent="0">
              <a:buNone/>
            </a:pPr>
            <a:r>
              <a:rPr lang="ru-RU" dirty="0"/>
              <a:t>безвозмездное выполнение работ, оказание услуг (добровольческая деятельность</a:t>
            </a:r>
            <a:r>
              <a:rPr lang="ru-RU" dirty="0" smtClean="0"/>
              <a:t>);</a:t>
            </a:r>
          </a:p>
          <a:p>
            <a:pPr marL="109728" indent="0">
              <a:buNone/>
            </a:pPr>
            <a:endParaRPr lang="ru-RU" dirty="0"/>
          </a:p>
          <a:p>
            <a:pPr marL="109728" indent="0">
              <a:buNone/>
            </a:pPr>
            <a:r>
              <a:rPr lang="ru-RU" dirty="0"/>
              <a:t>бескорыстная передача в собственность Учреждения имущества, в том числе денежных средств</a:t>
            </a:r>
            <a:r>
              <a:rPr lang="ru-RU" dirty="0" smtClean="0"/>
              <a:t>;</a:t>
            </a:r>
          </a:p>
          <a:p>
            <a:pPr marL="109728" indent="0">
              <a:buNone/>
            </a:pPr>
            <a:endParaRPr lang="ru-RU" dirty="0"/>
          </a:p>
          <a:p>
            <a:pPr marL="109728" indent="0">
              <a:buNone/>
            </a:pPr>
            <a:r>
              <a:rPr lang="ru-RU" dirty="0" smtClean="0"/>
              <a:t>иные формы.</a:t>
            </a:r>
            <a:endParaRPr lang="ru-RU" dirty="0"/>
          </a:p>
          <a:p>
            <a:pPr marL="109728" indent="0">
              <a:buNone/>
            </a:pPr>
            <a:endParaRPr lang="ru-RU" dirty="0"/>
          </a:p>
        </p:txBody>
      </p:sp>
    </p:spTree>
    <p:extLst>
      <p:ext uri="{BB962C8B-B14F-4D97-AF65-F5344CB8AC3E}">
        <p14:creationId xmlns:p14="http://schemas.microsoft.com/office/powerpoint/2010/main" val="620027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521800"/>
          </a:xfrm>
        </p:spPr>
        <p:txBody>
          <a:bodyPr>
            <a:normAutofit fontScale="70000" lnSpcReduction="20000"/>
          </a:bodyPr>
          <a:lstStyle/>
          <a:p>
            <a:r>
              <a:rPr lang="ru-RU" b="1" dirty="0" smtClean="0"/>
              <a:t>Как можно упорядочить взаимодействие?</a:t>
            </a:r>
          </a:p>
          <a:p>
            <a:pPr marL="109728" indent="0">
              <a:buNone/>
            </a:pPr>
            <a:r>
              <a:rPr lang="ru-RU" dirty="0"/>
              <a:t>Каждая из Сторон </a:t>
            </a:r>
            <a:r>
              <a:rPr lang="ru-RU" dirty="0" smtClean="0"/>
              <a:t>в договоре может определить </a:t>
            </a:r>
            <a:r>
              <a:rPr lang="ru-RU" dirty="0"/>
              <a:t>должностных лиц, ответственных за реализацию </a:t>
            </a:r>
            <a:r>
              <a:rPr lang="ru-RU" dirty="0" smtClean="0"/>
              <a:t>договора</a:t>
            </a:r>
            <a:r>
              <a:rPr lang="ru-RU" dirty="0"/>
              <a:t>, формы и методы координации взаимодействия и информационного обмена в рамках </a:t>
            </a:r>
            <a:r>
              <a:rPr lang="ru-RU" dirty="0" smtClean="0"/>
              <a:t>договора.</a:t>
            </a:r>
          </a:p>
          <a:p>
            <a:pPr marL="109728" indent="0">
              <a:buNone/>
            </a:pPr>
            <a:r>
              <a:rPr lang="ru-RU" b="1" dirty="0" smtClean="0"/>
              <a:t>Указать в договоре права и обязанности религиозной организации</a:t>
            </a:r>
            <a:r>
              <a:rPr lang="ru-RU" dirty="0" smtClean="0"/>
              <a:t> (посещение, совершение обрядов, организацию занятий и прогулок, предоставление имущества для совершения богослужений, привлечение волонтеров, оказание дополнительных социальных услуг, иное, исходя из конкретных договоренностей с Учреждением)</a:t>
            </a:r>
          </a:p>
          <a:p>
            <a:pPr marL="109728" indent="0">
              <a:buNone/>
            </a:pPr>
            <a:r>
              <a:rPr lang="ru-RU" b="1" dirty="0" smtClean="0"/>
              <a:t>Указать права и </a:t>
            </a:r>
            <a:r>
              <a:rPr lang="ru-RU" b="1" dirty="0"/>
              <a:t>обязанности Учреждения </a:t>
            </a:r>
            <a:r>
              <a:rPr lang="ru-RU" dirty="0" smtClean="0"/>
              <a:t>(предоставление религиозной организации </a:t>
            </a:r>
            <a:r>
              <a:rPr lang="ru-RU" dirty="0"/>
              <a:t>возможности и </a:t>
            </a:r>
            <a:r>
              <a:rPr lang="ru-RU" dirty="0" smtClean="0"/>
              <a:t>создание благоприятных условий </a:t>
            </a:r>
            <a:r>
              <a:rPr lang="ru-RU" dirty="0"/>
              <a:t>для осуществления религиозной и благотворительной </a:t>
            </a:r>
            <a:r>
              <a:rPr lang="ru-RU" dirty="0" smtClean="0"/>
              <a:t>деятельности, предоставление помещений, допуск на территорию учреждения сотрудников и волонтеров, наблюдение за соблюдением санитарных и иных требований, наблюдение за соблюдением мер безопасности, иное, исходя из конкретных договоренностей с религиозной организацией)</a:t>
            </a:r>
            <a:endParaRPr lang="ru-RU" dirty="0"/>
          </a:p>
        </p:txBody>
      </p:sp>
    </p:spTree>
    <p:extLst>
      <p:ext uri="{BB962C8B-B14F-4D97-AF65-F5344CB8AC3E}">
        <p14:creationId xmlns:p14="http://schemas.microsoft.com/office/powerpoint/2010/main" val="3918756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764704"/>
            <a:ext cx="8229600" cy="1066800"/>
          </a:xfrm>
          <a:solidFill>
            <a:schemeClr val="tx2">
              <a:lumMod val="20000"/>
              <a:lumOff val="80000"/>
            </a:schemeClr>
          </a:solidFill>
        </p:spPr>
        <p:txBody>
          <a:bodyPr>
            <a:normAutofit fontScale="90000"/>
          </a:bodyPr>
          <a:lstStyle/>
          <a:p>
            <a:r>
              <a:rPr lang="ru-RU" dirty="0" smtClean="0"/>
              <a:t>Как можно вывести детей из </a:t>
            </a:r>
            <a:r>
              <a:rPr lang="ru-RU" dirty="0" err="1" smtClean="0"/>
              <a:t>из</a:t>
            </a:r>
            <a:r>
              <a:rPr lang="ru-RU" dirty="0" smtClean="0"/>
              <a:t> социального учреждения?</a:t>
            </a:r>
            <a:endParaRPr lang="ru-RU" dirty="0"/>
          </a:p>
        </p:txBody>
      </p:sp>
      <p:sp>
        <p:nvSpPr>
          <p:cNvPr id="3" name="Объект 2"/>
          <p:cNvSpPr>
            <a:spLocks noGrp="1"/>
          </p:cNvSpPr>
          <p:nvPr>
            <p:ph idx="1"/>
          </p:nvPr>
        </p:nvSpPr>
        <p:spPr>
          <a:xfrm>
            <a:off x="457200" y="1844824"/>
            <a:ext cx="8229600" cy="4729712"/>
          </a:xfrm>
        </p:spPr>
        <p:txBody>
          <a:bodyPr>
            <a:normAutofit fontScale="55000" lnSpcReduction="20000"/>
          </a:bodyPr>
          <a:lstStyle/>
          <a:p>
            <a:r>
              <a:rPr lang="ru-RU" dirty="0" smtClean="0"/>
              <a:t>При сопровождении ответственного сотрудника Учреждения.</a:t>
            </a:r>
          </a:p>
          <a:p>
            <a:r>
              <a:rPr lang="ru-RU" dirty="0" smtClean="0"/>
              <a:t>Оформив т.н. «гостевой режим» - </a:t>
            </a:r>
            <a:r>
              <a:rPr lang="ru-RU" dirty="0"/>
              <a:t>Организации для детей-сирот и детей, оставшихся без попечения родителей, вправе осуществлять временную передачу детей в семьи граждан (на период каникул, выходных или нерабочих праздничных дней и в иных случаях). Временная передача детей в семьи граждан не является формой устройства ребенка в семью и осуществляется в интересах детей в целях обеспечения их воспитания и гармоничного развития.</a:t>
            </a:r>
          </a:p>
          <a:p>
            <a:pPr marL="109728" indent="0">
              <a:buNone/>
            </a:pPr>
            <a:r>
              <a:rPr lang="ru-RU" dirty="0" smtClean="0"/>
              <a:t>Временная </a:t>
            </a:r>
            <a:r>
              <a:rPr lang="ru-RU" dirty="0"/>
              <a:t>передача детей в семьи граждан не прекращает прав и обязанностей организации для детей-сирот и детей, оставшихся без попечения родителей, по содержанию, воспитанию и образованию детей, а также защите их прав и законных </a:t>
            </a:r>
            <a:r>
              <a:rPr lang="ru-RU" dirty="0" smtClean="0"/>
              <a:t>интересов.</a:t>
            </a:r>
          </a:p>
          <a:p>
            <a:pPr marL="109728" indent="0">
              <a:buNone/>
            </a:pPr>
            <a:r>
              <a:rPr lang="ru-RU" dirty="0" smtClean="0"/>
              <a:t>При </a:t>
            </a:r>
            <a:r>
              <a:rPr lang="ru-RU" dirty="0"/>
              <a:t>наличии документально подтвержденных исключительных обстоятельств (выезд на отдых в пределах территории Российской Федерации, каникулы, прохождение курса лечения и иные случаи) срок временного пребывания ребенка (детей) в семье гражданина может быть увеличен с письменного согласия органа опеки и попечительства по месту нахождения организации для детей-сирот и детей, оставшихся без попечения родителей, если такое увеличение срока не нарушает прав и законных интересов ребенка (детей). При этом непрерывный срок временного пребывания ребенка (детей) в семье гражданина не может превышать 6 </a:t>
            </a:r>
            <a:r>
              <a:rPr lang="ru-RU" dirty="0" smtClean="0"/>
              <a:t>месяцев.</a:t>
            </a:r>
          </a:p>
          <a:p>
            <a:pPr marL="109728" indent="0">
              <a:buNone/>
            </a:pPr>
            <a:r>
              <a:rPr lang="ru-RU" dirty="0" smtClean="0"/>
              <a:t>Длительность</a:t>
            </a:r>
            <a:r>
              <a:rPr lang="ru-RU" dirty="0"/>
              <a:t>, периоды и конкретные сроки (в течение года) пребывания ребенка (детей) в семье гражданина определяются организацией для детей-сирот и детей, оставшихся без попечения родителей, по согласованию с гражданином с учетом обеспечения непрерывности процессов обучения, лечения или реабилитации (социальной, медицинской, психологической, педагогической) ребенка (детей).</a:t>
            </a:r>
          </a:p>
          <a:p>
            <a:endParaRPr lang="ru-RU" dirty="0"/>
          </a:p>
        </p:txBody>
      </p:sp>
    </p:spTree>
    <p:extLst>
      <p:ext uri="{BB962C8B-B14F-4D97-AF65-F5344CB8AC3E}">
        <p14:creationId xmlns:p14="http://schemas.microsoft.com/office/powerpoint/2010/main" val="1681778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1080120"/>
          </a:xfrm>
          <a:solidFill>
            <a:schemeClr val="tx2">
              <a:lumMod val="20000"/>
              <a:lumOff val="80000"/>
            </a:schemeClr>
          </a:solidFill>
        </p:spPr>
        <p:txBody>
          <a:bodyPr>
            <a:normAutofit fontScale="90000"/>
          </a:bodyPr>
          <a:lstStyle/>
          <a:p>
            <a:r>
              <a:rPr lang="ru-RU" dirty="0" smtClean="0"/>
              <a:t>Какие документы нужны для оформления гостевого режима?</a:t>
            </a:r>
            <a:endParaRPr lang="ru-RU" dirty="0"/>
          </a:p>
        </p:txBody>
      </p:sp>
      <p:sp>
        <p:nvSpPr>
          <p:cNvPr id="3" name="Объект 2"/>
          <p:cNvSpPr>
            <a:spLocks noGrp="1"/>
          </p:cNvSpPr>
          <p:nvPr>
            <p:ph idx="1"/>
          </p:nvPr>
        </p:nvSpPr>
        <p:spPr/>
        <p:txBody>
          <a:bodyPr>
            <a:normAutofit fontScale="55000" lnSpcReduction="20000"/>
          </a:bodyPr>
          <a:lstStyle/>
          <a:p>
            <a:r>
              <a:rPr lang="ru-RU" dirty="0"/>
              <a:t>Гражданин, желающий получить заключение органа опеки и попечительства о возможности временной передачи ребенка (детей) в свою семью, представляет в орган опеки и попечительства по месту своего жительства или пребывания соответствующее заявление по форме, утверждаемой Министерством образования и науки Российской Федерации, и следующие документы:</a:t>
            </a:r>
          </a:p>
          <a:p>
            <a:pPr marL="109728" indent="0">
              <a:buNone/>
            </a:pPr>
            <a:r>
              <a:rPr lang="ru-RU" dirty="0"/>
              <a:t>а) копия паспорта или иного документа, удостоверяющего личность;</a:t>
            </a:r>
          </a:p>
          <a:p>
            <a:pPr marL="109728" indent="0">
              <a:buNone/>
            </a:pPr>
            <a:r>
              <a:rPr lang="ru-RU" dirty="0"/>
              <a:t>б) справка органов внутренних дел</a:t>
            </a:r>
          </a:p>
          <a:p>
            <a:pPr marL="109728" indent="0">
              <a:buNone/>
            </a:pPr>
            <a:r>
              <a:rPr lang="ru-RU" dirty="0"/>
              <a:t>г) справка лечебно-профилактического учреждения об отсутствии у гражданина </a:t>
            </a:r>
            <a:r>
              <a:rPr lang="ru-RU" dirty="0" smtClean="0"/>
              <a:t>заболеваний  </a:t>
            </a:r>
            <a:r>
              <a:rPr lang="ru-RU" dirty="0"/>
              <a:t>либо медицинское заключение по форме 164/у-96 (медицинское заключение по результатам освидетельствования гражданина (гражданки), желающего (ей) усыновить, принять под опеку (попечительство) ребенка или стать приемным родителем), выданное лечебно-профилактическим учреждением.</a:t>
            </a:r>
          </a:p>
          <a:p>
            <a:pPr marL="109728" indent="0">
              <a:buNone/>
            </a:pPr>
            <a:endParaRPr lang="ru-RU" dirty="0" smtClean="0"/>
          </a:p>
          <a:p>
            <a:pPr marL="109728" indent="0">
              <a:buNone/>
            </a:pPr>
            <a:r>
              <a:rPr lang="ru-RU" dirty="0" smtClean="0"/>
              <a:t>Кроме этих документов гражданин </a:t>
            </a:r>
            <a:r>
              <a:rPr lang="ru-RU" dirty="0"/>
              <a:t>вправе представить иные документы, свидетельствующие о наличии у него необходимых знаний и навыков в воспитании детей, в том числе документы об образовании, о профессиональной деятельности, прохождении программ подготовки кандидатов в опекуны или попечители.</a:t>
            </a:r>
          </a:p>
          <a:p>
            <a:endParaRPr lang="ru-RU" dirty="0"/>
          </a:p>
        </p:txBody>
      </p:sp>
    </p:spTree>
    <p:extLst>
      <p:ext uri="{BB962C8B-B14F-4D97-AF65-F5344CB8AC3E}">
        <p14:creationId xmlns:p14="http://schemas.microsoft.com/office/powerpoint/2010/main" val="15855953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a:solidFill>
            <a:schemeClr val="tx2">
              <a:lumMod val="20000"/>
              <a:lumOff val="80000"/>
            </a:schemeClr>
          </a:solidFill>
        </p:spPr>
        <p:txBody>
          <a:bodyPr>
            <a:normAutofit/>
          </a:bodyPr>
          <a:lstStyle/>
          <a:p>
            <a:r>
              <a:rPr lang="ru-RU" sz="2400" dirty="0" smtClean="0"/>
              <a:t>Как создать в социальном учреждении домовый храм или молитвенную комнату?</a:t>
            </a:r>
            <a:endParaRPr lang="ru-RU" sz="2400" dirty="0"/>
          </a:p>
        </p:txBody>
      </p:sp>
      <p:sp>
        <p:nvSpPr>
          <p:cNvPr id="3" name="Объект 2"/>
          <p:cNvSpPr>
            <a:spLocks noGrp="1"/>
          </p:cNvSpPr>
          <p:nvPr>
            <p:ph idx="1"/>
          </p:nvPr>
        </p:nvSpPr>
        <p:spPr>
          <a:xfrm>
            <a:off x="457200" y="1916832"/>
            <a:ext cx="8229600" cy="4657704"/>
          </a:xfrm>
        </p:spPr>
        <p:txBody>
          <a:bodyPr>
            <a:normAutofit fontScale="92500" lnSpcReduction="10000"/>
          </a:bodyPr>
          <a:lstStyle/>
          <a:p>
            <a:r>
              <a:rPr lang="ru-RU" b="1" dirty="0" smtClean="0"/>
              <a:t>Имущество у больниц и социальных учреждений как правило находится на праве оперативного управления</a:t>
            </a:r>
            <a:r>
              <a:rPr lang="ru-RU" dirty="0" smtClean="0"/>
              <a:t>. </a:t>
            </a:r>
          </a:p>
          <a:p>
            <a:pPr marL="109728" indent="0">
              <a:buNone/>
            </a:pPr>
            <a:r>
              <a:rPr lang="ru-RU" dirty="0" smtClean="0"/>
              <a:t>Ст. 296 ГК РФ дает его определение: Учреждение </a:t>
            </a:r>
            <a:r>
              <a:rPr lang="ru-RU" dirty="0"/>
              <a:t>и казенное предприятие, за которыми имущество закреплено на праве оперативного управления, владеют, пользуются этим имуществом в пределах, установленных законом, в соответствии с целями своей деятельности, назначением этого имущества и, если иное не установлено законом, распоряжаются этим имуществом с согласия собственника этого имущества.</a:t>
            </a:r>
          </a:p>
          <a:p>
            <a:endParaRPr lang="ru-RU" dirty="0"/>
          </a:p>
        </p:txBody>
      </p:sp>
    </p:spTree>
    <p:extLst>
      <p:ext uri="{BB962C8B-B14F-4D97-AF65-F5344CB8AC3E}">
        <p14:creationId xmlns:p14="http://schemas.microsoft.com/office/powerpoint/2010/main" val="4207842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593808"/>
          </a:xfrm>
        </p:spPr>
        <p:txBody>
          <a:bodyPr>
            <a:normAutofit fontScale="62500" lnSpcReduction="20000"/>
          </a:bodyPr>
          <a:lstStyle/>
          <a:p>
            <a:r>
              <a:rPr lang="ru-RU" dirty="0" smtClean="0"/>
              <a:t>Как действовать в этой ситуации:</a:t>
            </a:r>
          </a:p>
          <a:p>
            <a:pPr marL="109728" indent="0">
              <a:buNone/>
            </a:pPr>
            <a:endParaRPr lang="ru-RU" dirty="0" smtClean="0"/>
          </a:p>
          <a:p>
            <a:pPr>
              <a:buFontTx/>
              <a:buChar char="-"/>
            </a:pPr>
            <a:r>
              <a:rPr lang="ru-RU" dirty="0" smtClean="0"/>
              <a:t>Согласовать создание домового храма или молитвенной комнаты с собственником имущества (как правило, субъект Федерации, в лице его органов)</a:t>
            </a:r>
          </a:p>
          <a:p>
            <a:pPr>
              <a:buFontTx/>
              <a:buChar char="-"/>
            </a:pPr>
            <a:r>
              <a:rPr lang="ru-RU" dirty="0" smtClean="0"/>
              <a:t>Воспользоваться формой договора о сотрудничестве, разработанной Министерством здравоохранения Российской Федерации (</a:t>
            </a:r>
            <a:r>
              <a:rPr lang="en-US" dirty="0">
                <a:hlinkClick r:id="rId2"/>
              </a:rPr>
              <a:t>http://</a:t>
            </a:r>
            <a:r>
              <a:rPr lang="en-US" dirty="0" smtClean="0">
                <a:hlinkClick r:id="rId2"/>
              </a:rPr>
              <a:t>www.diaconia.ru/lawdocs</a:t>
            </a:r>
            <a:r>
              <a:rPr lang="ru-RU" dirty="0" smtClean="0"/>
              <a:t> - </a:t>
            </a:r>
            <a:r>
              <a:rPr lang="ru-RU" dirty="0">
                <a:hlinkClick r:id="rId3"/>
              </a:rPr>
              <a:t>Договор о сотрудничестве Местной православной религиозной организации (Храма) и Государственного учреждения</a:t>
            </a:r>
            <a:r>
              <a:rPr lang="ru-RU" dirty="0" smtClean="0"/>
              <a:t>). По ссылке есть письмо Министерства и сам текст договора.</a:t>
            </a:r>
          </a:p>
          <a:p>
            <a:pPr>
              <a:buFontTx/>
              <a:buChar char="-"/>
            </a:pPr>
            <a:endParaRPr lang="ru-RU" dirty="0" smtClean="0"/>
          </a:p>
          <a:p>
            <a:pPr marL="109728" indent="0">
              <a:buNone/>
            </a:pPr>
            <a:r>
              <a:rPr lang="ru-RU" dirty="0" smtClean="0"/>
              <a:t>При обсуждении договора можно отметить, что договор не предусматривает перехода права на помещение, а является исполнением нормы закона «О свободе совести…» п. 3 ст. </a:t>
            </a:r>
            <a:r>
              <a:rPr lang="ru-RU" dirty="0"/>
              <a:t>16 </a:t>
            </a:r>
            <a:r>
              <a:rPr lang="ru-RU" dirty="0" smtClean="0"/>
              <a:t>«Религиозные </a:t>
            </a:r>
            <a:r>
              <a:rPr lang="ru-RU" dirty="0"/>
              <a:t>организации вправе проводить религиозные обряды в лечебно-профилактических и больничных учреждениях, детских домах, домах-интернатах для престарелых и инвалидов, в учреждениях, исполняющих уголовные наказания в виде лишения свободы, по просьбам находящихся в них граждан в помещениях, специально выделяемых администрацией для этих целей</a:t>
            </a:r>
            <a:r>
              <a:rPr lang="ru-RU" dirty="0" smtClean="0"/>
              <a:t>.»</a:t>
            </a:r>
            <a:endParaRPr lang="ru-RU" dirty="0"/>
          </a:p>
          <a:p>
            <a:pPr marL="109728" indent="0">
              <a:buNone/>
            </a:pPr>
            <a:endParaRPr lang="ru-RU" dirty="0"/>
          </a:p>
        </p:txBody>
      </p:sp>
    </p:spTree>
    <p:extLst>
      <p:ext uri="{BB962C8B-B14F-4D97-AF65-F5344CB8AC3E}">
        <p14:creationId xmlns:p14="http://schemas.microsoft.com/office/powerpoint/2010/main" val="14721188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Организация юридической консультации по помощи инвалидам</a:t>
            </a:r>
            <a:endParaRPr lang="ru-RU" dirty="0"/>
          </a:p>
        </p:txBody>
      </p:sp>
      <p:sp>
        <p:nvSpPr>
          <p:cNvPr id="3" name="Объект 2"/>
          <p:cNvSpPr>
            <a:spLocks noGrp="1"/>
          </p:cNvSpPr>
          <p:nvPr>
            <p:ph idx="1"/>
          </p:nvPr>
        </p:nvSpPr>
        <p:spPr/>
        <p:txBody>
          <a:bodyPr>
            <a:normAutofit fontScale="47500" lnSpcReduction="20000"/>
          </a:bodyPr>
          <a:lstStyle/>
          <a:p>
            <a:r>
              <a:rPr lang="ru-RU" dirty="0" smtClean="0"/>
              <a:t>Что необходимо:</a:t>
            </a:r>
          </a:p>
          <a:p>
            <a:pPr marL="109728" indent="0">
              <a:buNone/>
            </a:pPr>
            <a:r>
              <a:rPr lang="ru-RU" dirty="0" smtClean="0"/>
              <a:t>Телефон, по которому граждане смогут записываться на прием к юристу.</a:t>
            </a:r>
          </a:p>
          <a:p>
            <a:pPr marL="109728" indent="0">
              <a:buNone/>
            </a:pPr>
            <a:r>
              <a:rPr lang="ru-RU" dirty="0" smtClean="0"/>
              <a:t>Компьютер, с установленной на нем справочно-правовой системой.</a:t>
            </a:r>
          </a:p>
          <a:p>
            <a:pPr marL="109728" indent="0">
              <a:buNone/>
            </a:pPr>
            <a:r>
              <a:rPr lang="ru-RU" dirty="0" smtClean="0"/>
              <a:t>Помещение, в котором может осуществляться прием.</a:t>
            </a:r>
          </a:p>
          <a:p>
            <a:pPr marL="109728" indent="0">
              <a:buNone/>
            </a:pPr>
            <a:endParaRPr lang="ru-RU" dirty="0"/>
          </a:p>
          <a:p>
            <a:pPr marL="109728" indent="0">
              <a:buNone/>
            </a:pPr>
            <a:r>
              <a:rPr lang="ru-RU" dirty="0" smtClean="0"/>
              <a:t>В настоящее время в Отделе по церковной благотворительности и социальному служению Русской Православной Церкви действует служба юристов-добровольцев.</a:t>
            </a:r>
          </a:p>
          <a:p>
            <a:pPr marL="109728" indent="0">
              <a:buNone/>
            </a:pPr>
            <a:r>
              <a:rPr lang="ru-RU" dirty="0" smtClean="0"/>
              <a:t>Группа юристов принимает по субботам, каждый юрист ведет прием 1-2 раза в месяц.</a:t>
            </a:r>
          </a:p>
          <a:p>
            <a:pPr marL="109728" indent="0">
              <a:buNone/>
            </a:pPr>
            <a:r>
              <a:rPr lang="ru-RU" dirty="0" smtClean="0"/>
              <a:t>Также три юриста ведут прием по будним дням, индивидуально.</a:t>
            </a:r>
          </a:p>
          <a:p>
            <a:pPr marL="109728" indent="0">
              <a:buNone/>
            </a:pPr>
            <a:r>
              <a:rPr lang="ru-RU" dirty="0" smtClean="0"/>
              <a:t>На каждого человека, обратившегося в службу выделяется, как минимум, полчаса. Возможны также повторные консультации и подготовка необходимых документов.</a:t>
            </a:r>
          </a:p>
          <a:p>
            <a:pPr marL="109728" indent="0">
              <a:buNone/>
            </a:pPr>
            <a:r>
              <a:rPr lang="ru-RU" dirty="0" smtClean="0"/>
              <a:t>Инвалидам, не имеющим возможности прийти на прием юридическая помощь может также оказываться на дому.</a:t>
            </a:r>
          </a:p>
          <a:p>
            <a:pPr marL="109728" indent="0">
              <a:buNone/>
            </a:pPr>
            <a:endParaRPr lang="ru-RU" dirty="0"/>
          </a:p>
          <a:p>
            <a:pPr marL="109728" indent="0">
              <a:buNone/>
            </a:pPr>
            <a:r>
              <a:rPr lang="ru-RU" dirty="0" smtClean="0"/>
              <a:t>За год работы службы помощь была оказана более чем 300 просителям, по самым разным вопросам: жилищным, семейным, вопросам получения инвалидности и пенсий, взаимодействия с государственными органами.</a:t>
            </a:r>
          </a:p>
          <a:p>
            <a:pPr marL="109728" indent="0">
              <a:buNone/>
            </a:pPr>
            <a:r>
              <a:rPr lang="ru-RU" dirty="0"/>
              <a:t>Как правило, именно нерешенные юридические проблемы становятся причиной кризисной ситуации, в которой оказывается человек Но у одиноких стариков, большинства многодетных семей, бездомных нет возможности самостоятельно оплачивать услуги коммерческих юридических фирм – поэтому они обращаются к </a:t>
            </a:r>
            <a:r>
              <a:rPr lang="ru-RU" dirty="0" smtClean="0"/>
              <a:t>нам.</a:t>
            </a:r>
          </a:p>
          <a:p>
            <a:pPr marL="109728" indent="0">
              <a:buNone/>
            </a:pPr>
            <a:endParaRPr lang="ru-RU" dirty="0"/>
          </a:p>
        </p:txBody>
      </p:sp>
    </p:spTree>
    <p:extLst>
      <p:ext uri="{BB962C8B-B14F-4D97-AF65-F5344CB8AC3E}">
        <p14:creationId xmlns:p14="http://schemas.microsoft.com/office/powerpoint/2010/main" val="3896416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860</TotalTime>
  <Words>7514</Words>
  <Application>Microsoft Office PowerPoint</Application>
  <PresentationFormat>Экран (4:3)</PresentationFormat>
  <Paragraphs>361</Paragraphs>
  <Slides>60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Городская</vt:lpstr>
      <vt:lpstr>ПРАВОВЫЕ ОСНОВЫ  ПОМОЩИ ИНВАЛИДАМ</vt:lpstr>
      <vt:lpstr>Инвалидность с точки зрения закона -  чем она отличается от бытового понимания?</vt:lpstr>
      <vt:lpstr>Нормативно-правовые акты</vt:lpstr>
      <vt:lpstr>ИНВАЛИД -</vt:lpstr>
      <vt:lpstr>Группа инвалидности</vt:lpstr>
      <vt:lpstr>КАК ПОЛУЧАЮТ ИНВАЛИДНОСТЬ?</vt:lpstr>
      <vt:lpstr>Зачем нужна медико-социальная экспертиза?</vt:lpstr>
      <vt:lpstr>Какие органы проводят МСЭ?</vt:lpstr>
      <vt:lpstr>Кто направляет на МСЭ?</vt:lpstr>
      <vt:lpstr>Как проходит МСЭ?</vt:lpstr>
      <vt:lpstr>РЕАБИЛИТАЦИЯ ИНВАЛИДОВ </vt:lpstr>
      <vt:lpstr>Что такое индивидуальная программа  реабилитации инвалида?</vt:lpstr>
      <vt:lpstr>Зачем нужна ИПР?</vt:lpstr>
      <vt:lpstr>Социальная защита инвалидов</vt:lpstr>
      <vt:lpstr>Нормативно-правовые акты</vt:lpstr>
      <vt:lpstr>Технические средства реабилитации</vt:lpstr>
      <vt:lpstr> Обеспечение беспрепятственного доступа инвалидов к информации </vt:lpstr>
      <vt:lpstr> Обеспечение беспрепятственного доступа инвалидов к объектам социальной инфраструктуры </vt:lpstr>
      <vt:lpstr> Ответственность за уклонение от исполнения требований к созданию условий инвалидам для беспрепятственного доступа к объектам инженерной, транспортной и социальной инфраструктур </vt:lpstr>
      <vt:lpstr> Обеспечение инвалидов жилой площадью </vt:lpstr>
      <vt:lpstr> Образование инвалидов </vt:lpstr>
      <vt:lpstr>Трудовая занятость инвалидов</vt:lpstr>
      <vt:lpstr> Квоты для приема на работу инвалидов </vt:lpstr>
      <vt:lpstr> Специальные рабочие места для трудоустройства инвалидов </vt:lpstr>
      <vt:lpstr>Условия труда инвалидов </vt:lpstr>
      <vt:lpstr> Материальное обеспечение инвалидов </vt:lpstr>
      <vt:lpstr>СОЦИАЛЬНОЕ ОБСЛУЖИВАНИЕ ИНВАЛИДОВ</vt:lpstr>
      <vt:lpstr>Презентация PowerPoint</vt:lpstr>
      <vt:lpstr>ВИДЫ СОЦИАЛЬНОГО ОБСЛУЖИВАНИЯ</vt:lpstr>
      <vt:lpstr>Виды социальных услуг</vt:lpstr>
      <vt:lpstr>При каких обстоятельствах гражданин признается нуждающимся в социальном обслуживании</vt:lpstr>
      <vt:lpstr>Индивидуальная программа и договор на оказание социальных услуг</vt:lpstr>
      <vt:lpstr>Дееспособность, недееспособность и ограниченная дееспособность гражданина</vt:lpstr>
      <vt:lpstr>Дееспособность гражданина</vt:lpstr>
      <vt:lpstr> Признание гражданина недееспособным </vt:lpstr>
      <vt:lpstr>Ограниченная дееспособность</vt:lpstr>
      <vt:lpstr>Опека и попечительство</vt:lpstr>
      <vt:lpstr>Опека в социальных учреждениях</vt:lpstr>
      <vt:lpstr>Социальное служение Церкви</vt:lpstr>
      <vt:lpstr>Нормативно-правовые акты</vt:lpstr>
      <vt:lpstr> Право на свободу совести и свободу вероисповедания </vt:lpstr>
      <vt:lpstr>Что такое религиозная деятельность?</vt:lpstr>
      <vt:lpstr>Почему Церковь может присутствовать в социальных учреждениях?</vt:lpstr>
      <vt:lpstr>На основании чего Церковь может вести благотворительную деятельность?</vt:lpstr>
      <vt:lpstr>Почему Церковь может создавать домовые храмы?</vt:lpstr>
      <vt:lpstr>Может ли священник посещать пациентов в больницах?</vt:lpstr>
      <vt:lpstr>Как регулируется оказание благотворительной помощи?</vt:lpstr>
      <vt:lpstr>Участники благотворительной деятельности</vt:lpstr>
      <vt:lpstr>Как оформить передачу благотворительного пожертвования или помощь добровольцев?</vt:lpstr>
      <vt:lpstr>Что такое пожертвование?</vt:lpstr>
      <vt:lpstr>Презентация PowerPoint</vt:lpstr>
      <vt:lpstr>Как оформить регулярное сотрудничество добровольцев с социальным учреждением?</vt:lpstr>
      <vt:lpstr>Что может содержаться в договоре о сотрудничестве?</vt:lpstr>
      <vt:lpstr>Презентация PowerPoint</vt:lpstr>
      <vt:lpstr>Презентация PowerPoint</vt:lpstr>
      <vt:lpstr>Как можно вывести детей из из социального учреждения?</vt:lpstr>
      <vt:lpstr>Какие документы нужны для оформления гостевого режима?</vt:lpstr>
      <vt:lpstr>Как создать в социальном учреждении домовый храм или молитвенную комнату?</vt:lpstr>
      <vt:lpstr>Презентация PowerPoint</vt:lpstr>
      <vt:lpstr>Организация юридической консультации по помощи инвалидам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Старинова Наталия</dc:creator>
  <cp:lastModifiedBy>Старинова Наталия</cp:lastModifiedBy>
  <cp:revision>37</cp:revision>
  <cp:lastPrinted>2014-05-16T16:56:12Z</cp:lastPrinted>
  <dcterms:created xsi:type="dcterms:W3CDTF">2014-05-14T11:04:22Z</dcterms:created>
  <dcterms:modified xsi:type="dcterms:W3CDTF">2014-05-16T17:01:54Z</dcterms:modified>
</cp:coreProperties>
</file>