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93" r:id="rId4"/>
    <p:sldId id="305" r:id="rId5"/>
    <p:sldId id="303" r:id="rId6"/>
    <p:sldId id="306" r:id="rId7"/>
    <p:sldId id="307" r:id="rId8"/>
    <p:sldId id="308" r:id="rId9"/>
    <p:sldId id="309" r:id="rId10"/>
    <p:sldId id="311" r:id="rId11"/>
    <p:sldId id="302" r:id="rId12"/>
    <p:sldId id="310" r:id="rId13"/>
    <p:sldId id="312" r:id="rId14"/>
    <p:sldId id="298" r:id="rId15"/>
    <p:sldId id="313" r:id="rId16"/>
    <p:sldId id="262" r:id="rId17"/>
    <p:sldId id="315" r:id="rId18"/>
    <p:sldId id="317" r:id="rId19"/>
    <p:sldId id="318" r:id="rId20"/>
    <p:sldId id="319" r:id="rId21"/>
    <p:sldId id="320" r:id="rId22"/>
    <p:sldId id="322" r:id="rId23"/>
    <p:sldId id="323" r:id="rId24"/>
    <p:sldId id="324" r:id="rId25"/>
    <p:sldId id="325" r:id="rId26"/>
  </p:sldIdLst>
  <p:sldSz cx="9144000" cy="6858000" type="screen4x3"/>
  <p:notesSz cx="6858000" cy="9144000"/>
  <p:defaultTextStyle>
    <a:defPPr>
      <a:defRPr lang="ru-RU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6" autoAdjust="0"/>
    <p:restoredTop sz="94683" autoAdjust="0"/>
  </p:normalViewPr>
  <p:slideViewPr>
    <p:cSldViewPr snapToGrid="0" snapToObjects="1">
      <p:cViewPr>
        <p:scale>
          <a:sx n="66" d="100"/>
          <a:sy n="66" d="100"/>
        </p:scale>
        <p:origin x="-2088" y="-46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73EEF161-800F-4D62-8C61-867FE77FB86D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4A134BD0-32AC-4B1D-A6E2-52C61609B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54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F29F98-851C-4130-8559-79E3FB5F862D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8F7119-5017-448F-879B-D37630D92A9C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FFC778-E890-4197-97C1-1D3EB2B4E386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643F414-FFCF-459F-8BDD-266B5547EB0F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2601BE0-2D1D-4B21-B853-6A4CC9ED1A0F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130BE0-7151-4D7E-9127-37D34261C377}" type="slidenum">
              <a:rPr kumimoji="0"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3CF8836-F571-4E29-9790-64E042DDA406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15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5E8DC8-DF16-40BA-9683-9DDF20018728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16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FC451A-20DE-4765-BA78-634C9ADF7D80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17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4B8BC8-CFD7-44B5-ADBC-EDBEE294D6ED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18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2B8647-2029-4D62-8DC9-A9E4429D9389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19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FDECBB-8474-447A-9345-7CB12C58E5E6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20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D92AC3-4647-4D4F-8C6B-8F5AD6F09C82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22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485280-D23A-4C1B-B99E-F29F42AAB8E4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23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>
              <a:cs typeface="Arial" pitchFamily="34" charset="0"/>
            </a:endParaRPr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5615474-DFB0-4102-901D-C86BCC632A91}" type="slidenum">
              <a:rPr kumimoji="0" lang="ru-RU" altLang="ru-RU" smtClean="0"/>
              <a:pPr eaLnBrk="1" hangingPunct="1">
                <a:spcBef>
                  <a:spcPct val="0"/>
                </a:spcBef>
              </a:pPr>
              <a:t>24</a:t>
            </a:fld>
            <a:endParaRPr kumimoji="0"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DD8D7-0CFC-414F-90AE-ED00B862B3B3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31876-612C-4E09-B8B9-DC4938B55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18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404F9-1090-49B7-8FC2-589B007FE4AC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2487D-051C-428A-B7FD-9533DE6BF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60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5F41F-0AE6-48BA-8C1A-3C604B282217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E2493-50AA-4701-A3DC-03F831554D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9FC91-D10E-46FA-9234-C86550D5D0E9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45534-0294-4F35-A1FA-019ADFF21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36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2A54B-7436-4F63-B43B-10F7A9B3C6E9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99CBE-CC85-492D-8CD7-53CA493B1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74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81440-CAE7-4BFC-BBAA-953A25C4FA96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74F5-B050-496F-BB3A-CC7B8F730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70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F042E-9737-4125-9B49-ABFEC22F9F2D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DBCC9-7FF0-4720-8384-F2D57C540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9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F582-BE26-401C-80A7-14246812CC87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BD9AE-6363-448B-A2BE-292FF861D9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90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0E018-5459-4E0E-B95F-63330237C068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62743-B9B6-4CB3-AB33-80E2E15C6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99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F0E39-EC59-4508-BD04-F13D166AC132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727E-EA0C-4209-8BF0-CD3863251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F32D4-A1F4-41E0-A662-E4CA4578B7CF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5E210-8E5C-4101-AC61-141A2D7F8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04 w 2780"/>
                <a:gd name="T1" fmla="*/ 18 h 953"/>
                <a:gd name="T2" fmla="*/ 2714 w 2780"/>
                <a:gd name="T3" fmla="*/ 24 h 953"/>
                <a:gd name="T4" fmla="*/ 2647 w 2780"/>
                <a:gd name="T5" fmla="*/ 102 h 953"/>
                <a:gd name="T6" fmla="*/ 2543 w 2780"/>
                <a:gd name="T7" fmla="*/ 156 h 953"/>
                <a:gd name="T8" fmla="*/ 2537 w 2780"/>
                <a:gd name="T9" fmla="*/ 222 h 953"/>
                <a:gd name="T10" fmla="*/ 2519 w 2780"/>
                <a:gd name="T11" fmla="*/ 246 h 953"/>
                <a:gd name="T12" fmla="*/ 2501 w 2780"/>
                <a:gd name="T13" fmla="*/ 252 h 953"/>
                <a:gd name="T14" fmla="*/ 2429 w 2780"/>
                <a:gd name="T15" fmla="*/ 210 h 953"/>
                <a:gd name="T16" fmla="*/ 2288 w 2780"/>
                <a:gd name="T17" fmla="*/ 192 h 953"/>
                <a:gd name="T18" fmla="*/ 2264 w 2780"/>
                <a:gd name="T19" fmla="*/ 186 h 953"/>
                <a:gd name="T20" fmla="*/ 2246 w 2780"/>
                <a:gd name="T21" fmla="*/ 192 h 953"/>
                <a:gd name="T22" fmla="*/ 2174 w 2780"/>
                <a:gd name="T23" fmla="*/ 228 h 953"/>
                <a:gd name="T24" fmla="*/ 2138 w 2780"/>
                <a:gd name="T25" fmla="*/ 240 h 953"/>
                <a:gd name="T26" fmla="*/ 2114 w 2780"/>
                <a:gd name="T27" fmla="*/ 246 h 953"/>
                <a:gd name="T28" fmla="*/ 2102 w 2780"/>
                <a:gd name="T29" fmla="*/ 258 h 953"/>
                <a:gd name="T30" fmla="*/ 2102 w 2780"/>
                <a:gd name="T31" fmla="*/ 276 h 953"/>
                <a:gd name="T32" fmla="*/ 2079 w 2780"/>
                <a:gd name="T33" fmla="*/ 300 h 953"/>
                <a:gd name="T34" fmla="*/ 2061 w 2780"/>
                <a:gd name="T35" fmla="*/ 312 h 953"/>
                <a:gd name="T36" fmla="*/ 2049 w 2780"/>
                <a:gd name="T37" fmla="*/ 324 h 953"/>
                <a:gd name="T38" fmla="*/ 2037 w 2780"/>
                <a:gd name="T39" fmla="*/ 336 h 953"/>
                <a:gd name="T40" fmla="*/ 2003 w 2780"/>
                <a:gd name="T41" fmla="*/ 342 h 953"/>
                <a:gd name="T42" fmla="*/ 1937 w 2780"/>
                <a:gd name="T43" fmla="*/ 336 h 953"/>
                <a:gd name="T44" fmla="*/ 1901 w 2780"/>
                <a:gd name="T45" fmla="*/ 330 h 953"/>
                <a:gd name="T46" fmla="*/ 1889 w 2780"/>
                <a:gd name="T47" fmla="*/ 342 h 953"/>
                <a:gd name="T48" fmla="*/ 1877 w 2780"/>
                <a:gd name="T49" fmla="*/ 354 h 953"/>
                <a:gd name="T50" fmla="*/ 1847 w 2780"/>
                <a:gd name="T51" fmla="*/ 360 h 953"/>
                <a:gd name="T52" fmla="*/ 1788 w 2780"/>
                <a:gd name="T53" fmla="*/ 342 h 953"/>
                <a:gd name="T54" fmla="*/ 1764 w 2780"/>
                <a:gd name="T55" fmla="*/ 342 h 953"/>
                <a:gd name="T56" fmla="*/ 1740 w 2780"/>
                <a:gd name="T57" fmla="*/ 354 h 953"/>
                <a:gd name="T58" fmla="*/ 1676 w 2780"/>
                <a:gd name="T59" fmla="*/ 425 h 953"/>
                <a:gd name="T60" fmla="*/ 1634 w 2780"/>
                <a:gd name="T61" fmla="*/ 569 h 953"/>
                <a:gd name="T62" fmla="*/ 1634 w 2780"/>
                <a:gd name="T63" fmla="*/ 593 h 953"/>
                <a:gd name="T64" fmla="*/ 1640 w 2780"/>
                <a:gd name="T65" fmla="*/ 641 h 953"/>
                <a:gd name="T66" fmla="*/ 1658 w 2780"/>
                <a:gd name="T67" fmla="*/ 659 h 953"/>
                <a:gd name="T68" fmla="*/ 1652 w 2780"/>
                <a:gd name="T69" fmla="*/ 671 h 953"/>
                <a:gd name="T70" fmla="*/ 1640 w 2780"/>
                <a:gd name="T71" fmla="*/ 683 h 953"/>
                <a:gd name="T72" fmla="*/ 1562 w 2780"/>
                <a:gd name="T73" fmla="*/ 689 h 953"/>
                <a:gd name="T74" fmla="*/ 1485 w 2780"/>
                <a:gd name="T75" fmla="*/ 629 h 953"/>
                <a:gd name="T76" fmla="*/ 1349 w 2780"/>
                <a:gd name="T77" fmla="*/ 587 h 953"/>
                <a:gd name="T78" fmla="*/ 1200 w 2780"/>
                <a:gd name="T79" fmla="*/ 671 h 953"/>
                <a:gd name="T80" fmla="*/ 1028 w 2780"/>
                <a:gd name="T81" fmla="*/ 731 h 953"/>
                <a:gd name="T82" fmla="*/ 825 w 2780"/>
                <a:gd name="T83" fmla="*/ 743 h 953"/>
                <a:gd name="T84" fmla="*/ 636 w 2780"/>
                <a:gd name="T85" fmla="*/ 701 h 953"/>
                <a:gd name="T86" fmla="*/ 576 w 2780"/>
                <a:gd name="T87" fmla="*/ 695 h 953"/>
                <a:gd name="T88" fmla="*/ 564 w 2780"/>
                <a:gd name="T89" fmla="*/ 701 h 953"/>
                <a:gd name="T90" fmla="*/ 528 w 2780"/>
                <a:gd name="T91" fmla="*/ 731 h 953"/>
                <a:gd name="T92" fmla="*/ 440 w 2780"/>
                <a:gd name="T93" fmla="*/ 809 h 953"/>
                <a:gd name="T94" fmla="*/ 410 w 2780"/>
                <a:gd name="T95" fmla="*/ 821 h 953"/>
                <a:gd name="T96" fmla="*/ 386 w 2780"/>
                <a:gd name="T97" fmla="*/ 821 h 953"/>
                <a:gd name="T98" fmla="*/ 339 w 2780"/>
                <a:gd name="T99" fmla="*/ 827 h 953"/>
                <a:gd name="T100" fmla="*/ 213 w 2780"/>
                <a:gd name="T101" fmla="*/ 851 h 953"/>
                <a:gd name="T102" fmla="*/ 177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16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616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B7822B56-793C-43CF-951A-EA8DD399BB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6969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66557762-2830-4DCE-AB5C-ADD0EC205F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4114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8E43415D-61A9-472A-9B9C-11564002CF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4263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C3791B07-61C2-4653-9145-22A46FD2DB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7189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CD2783CD-5E3A-459A-978E-59D89E9577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4647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1395A2E1-5E6C-4053-8968-67F867A8D7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0757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6CC10118-0F36-4FE9-BF5A-F005F58078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8439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07D17317-8622-4061-9D4D-12B7393C6C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7327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F0770CDA-C188-4E69-A1BF-8C1443BE97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8630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7D292F0F-39B5-4053-A538-E6DE62FE3B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3246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8CA5F040-2C0B-4293-AC44-C12D719646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395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CD5E97EB-630F-48DC-9C52-EDC9BA1E7DDE}" type="datetimeFigureOut">
              <a:rPr lang="ru-RU"/>
              <a:pPr>
                <a:defRPr/>
              </a:pPr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FBD64CF3-AECF-4B69-9EB4-D42452928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2056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04 w 2780"/>
                <a:gd name="T1" fmla="*/ 18 h 953"/>
                <a:gd name="T2" fmla="*/ 2714 w 2780"/>
                <a:gd name="T3" fmla="*/ 24 h 953"/>
                <a:gd name="T4" fmla="*/ 2647 w 2780"/>
                <a:gd name="T5" fmla="*/ 102 h 953"/>
                <a:gd name="T6" fmla="*/ 2543 w 2780"/>
                <a:gd name="T7" fmla="*/ 156 h 953"/>
                <a:gd name="T8" fmla="*/ 2537 w 2780"/>
                <a:gd name="T9" fmla="*/ 222 h 953"/>
                <a:gd name="T10" fmla="*/ 2519 w 2780"/>
                <a:gd name="T11" fmla="*/ 246 h 953"/>
                <a:gd name="T12" fmla="*/ 2501 w 2780"/>
                <a:gd name="T13" fmla="*/ 252 h 953"/>
                <a:gd name="T14" fmla="*/ 2429 w 2780"/>
                <a:gd name="T15" fmla="*/ 210 h 953"/>
                <a:gd name="T16" fmla="*/ 2288 w 2780"/>
                <a:gd name="T17" fmla="*/ 192 h 953"/>
                <a:gd name="T18" fmla="*/ 2264 w 2780"/>
                <a:gd name="T19" fmla="*/ 186 h 953"/>
                <a:gd name="T20" fmla="*/ 2246 w 2780"/>
                <a:gd name="T21" fmla="*/ 192 h 953"/>
                <a:gd name="T22" fmla="*/ 2174 w 2780"/>
                <a:gd name="T23" fmla="*/ 228 h 953"/>
                <a:gd name="T24" fmla="*/ 2138 w 2780"/>
                <a:gd name="T25" fmla="*/ 240 h 953"/>
                <a:gd name="T26" fmla="*/ 2114 w 2780"/>
                <a:gd name="T27" fmla="*/ 246 h 953"/>
                <a:gd name="T28" fmla="*/ 2102 w 2780"/>
                <a:gd name="T29" fmla="*/ 258 h 953"/>
                <a:gd name="T30" fmla="*/ 2102 w 2780"/>
                <a:gd name="T31" fmla="*/ 276 h 953"/>
                <a:gd name="T32" fmla="*/ 2079 w 2780"/>
                <a:gd name="T33" fmla="*/ 300 h 953"/>
                <a:gd name="T34" fmla="*/ 2061 w 2780"/>
                <a:gd name="T35" fmla="*/ 312 h 953"/>
                <a:gd name="T36" fmla="*/ 2049 w 2780"/>
                <a:gd name="T37" fmla="*/ 324 h 953"/>
                <a:gd name="T38" fmla="*/ 2037 w 2780"/>
                <a:gd name="T39" fmla="*/ 336 h 953"/>
                <a:gd name="T40" fmla="*/ 2003 w 2780"/>
                <a:gd name="T41" fmla="*/ 342 h 953"/>
                <a:gd name="T42" fmla="*/ 1937 w 2780"/>
                <a:gd name="T43" fmla="*/ 336 h 953"/>
                <a:gd name="T44" fmla="*/ 1901 w 2780"/>
                <a:gd name="T45" fmla="*/ 330 h 953"/>
                <a:gd name="T46" fmla="*/ 1889 w 2780"/>
                <a:gd name="T47" fmla="*/ 342 h 953"/>
                <a:gd name="T48" fmla="*/ 1877 w 2780"/>
                <a:gd name="T49" fmla="*/ 354 h 953"/>
                <a:gd name="T50" fmla="*/ 1847 w 2780"/>
                <a:gd name="T51" fmla="*/ 360 h 953"/>
                <a:gd name="T52" fmla="*/ 1788 w 2780"/>
                <a:gd name="T53" fmla="*/ 342 h 953"/>
                <a:gd name="T54" fmla="*/ 1764 w 2780"/>
                <a:gd name="T55" fmla="*/ 342 h 953"/>
                <a:gd name="T56" fmla="*/ 1740 w 2780"/>
                <a:gd name="T57" fmla="*/ 354 h 953"/>
                <a:gd name="T58" fmla="*/ 1676 w 2780"/>
                <a:gd name="T59" fmla="*/ 425 h 953"/>
                <a:gd name="T60" fmla="*/ 1634 w 2780"/>
                <a:gd name="T61" fmla="*/ 569 h 953"/>
                <a:gd name="T62" fmla="*/ 1634 w 2780"/>
                <a:gd name="T63" fmla="*/ 593 h 953"/>
                <a:gd name="T64" fmla="*/ 1640 w 2780"/>
                <a:gd name="T65" fmla="*/ 641 h 953"/>
                <a:gd name="T66" fmla="*/ 1658 w 2780"/>
                <a:gd name="T67" fmla="*/ 659 h 953"/>
                <a:gd name="T68" fmla="*/ 1652 w 2780"/>
                <a:gd name="T69" fmla="*/ 671 h 953"/>
                <a:gd name="T70" fmla="*/ 1640 w 2780"/>
                <a:gd name="T71" fmla="*/ 683 h 953"/>
                <a:gd name="T72" fmla="*/ 1562 w 2780"/>
                <a:gd name="T73" fmla="*/ 689 h 953"/>
                <a:gd name="T74" fmla="*/ 1485 w 2780"/>
                <a:gd name="T75" fmla="*/ 629 h 953"/>
                <a:gd name="T76" fmla="*/ 1349 w 2780"/>
                <a:gd name="T77" fmla="*/ 587 h 953"/>
                <a:gd name="T78" fmla="*/ 1200 w 2780"/>
                <a:gd name="T79" fmla="*/ 671 h 953"/>
                <a:gd name="T80" fmla="*/ 1028 w 2780"/>
                <a:gd name="T81" fmla="*/ 731 h 953"/>
                <a:gd name="T82" fmla="*/ 825 w 2780"/>
                <a:gd name="T83" fmla="*/ 743 h 953"/>
                <a:gd name="T84" fmla="*/ 636 w 2780"/>
                <a:gd name="T85" fmla="*/ 701 h 953"/>
                <a:gd name="T86" fmla="*/ 576 w 2780"/>
                <a:gd name="T87" fmla="*/ 695 h 953"/>
                <a:gd name="T88" fmla="*/ 564 w 2780"/>
                <a:gd name="T89" fmla="*/ 701 h 953"/>
                <a:gd name="T90" fmla="*/ 528 w 2780"/>
                <a:gd name="T91" fmla="*/ 731 h 953"/>
                <a:gd name="T92" fmla="*/ 440 w 2780"/>
                <a:gd name="T93" fmla="*/ 809 h 953"/>
                <a:gd name="T94" fmla="*/ 410 w 2780"/>
                <a:gd name="T95" fmla="*/ 821 h 953"/>
                <a:gd name="T96" fmla="*/ 386 w 2780"/>
                <a:gd name="T97" fmla="*/ 821 h 953"/>
                <a:gd name="T98" fmla="*/ 339 w 2780"/>
                <a:gd name="T99" fmla="*/ 827 h 953"/>
                <a:gd name="T100" fmla="*/ 213 w 2780"/>
                <a:gd name="T101" fmla="*/ 851 h 953"/>
                <a:gd name="T102" fmla="*/ 177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16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>
                <a:defRPr/>
              </a:pPr>
              <a:endParaRPr kumimoji="0" lang="ru-RU">
                <a:solidFill>
                  <a:srgbClr val="EAEAEA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914400">
              <a:defRPr kumimoji="0" sz="120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>
              <a:defRPr kumimoji="0" sz="120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14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>
              <a:defRPr kumimoji="0" sz="120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CEEE65AB-2892-4647-89D7-83DA23583F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14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Microsoft_Excel_97-2003_Worksheet1.xls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Название 1"/>
          <p:cNvSpPr>
            <a:spLocks noGrp="1"/>
          </p:cNvSpPr>
          <p:nvPr>
            <p:ph type="ctrTitle"/>
          </p:nvPr>
        </p:nvSpPr>
        <p:spPr>
          <a:xfrm>
            <a:off x="0" y="2119313"/>
            <a:ext cx="8064500" cy="204946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Церковные социальные проекты по помощи инвалидам: </a:t>
            </a:r>
            <a:br>
              <a:rPr lang="ru-RU" sz="4000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анализ и перспективы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754063" y="1955800"/>
            <a:ext cx="6908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449263" y="2136775"/>
            <a:ext cx="7213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/>
              <a:t>В Российской Федерации в настоящее время насчитывается 12,85 млн. инвалидов,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/>
              <a:t>из них 571,5 тыс. детей-инвалидов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Объект 5"/>
          <p:cNvGraphicFramePr>
            <a:graphicFrameLocks noGrp="1"/>
          </p:cNvGraphicFramePr>
          <p:nvPr>
            <p:ph idx="1"/>
          </p:nvPr>
        </p:nvGraphicFramePr>
        <p:xfrm>
          <a:off x="406400" y="863600"/>
          <a:ext cx="8331200" cy="531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r:id="rId4" imgW="8327858" imgH="5310076" progId="Excel.Chart.8">
                  <p:embed/>
                </p:oleObj>
              </mc:Choice>
              <mc:Fallback>
                <p:oleObj r:id="rId4" imgW="8327858" imgH="5310076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863600"/>
                        <a:ext cx="8331200" cy="531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652463" y="1978025"/>
            <a:ext cx="7213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Инвалид — человек, у которого </a:t>
            </a:r>
            <a:r>
              <a:rPr lang="ru-RU" altLang="ru-RU" sz="28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возможности его личной жизнедеятельности </a:t>
            </a: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обществе ограничены из-за его физических, умственных, сенсорных или психических отклонений.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медицинские проблемы</a:t>
            </a:r>
            <a:r>
              <a:rPr lang="en-US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являются причиной</a:t>
            </a:r>
            <a:r>
              <a:rPr lang="en-US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инвалидности,</a:t>
            </a:r>
            <a:r>
              <a:rPr lang="en-US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altLang="ru-RU" sz="3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неприспособленная среда и</a:t>
            </a:r>
            <a:r>
              <a:rPr lang="en-US" altLang="ru-RU" sz="3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негативное отношение общества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(Конвенция ООН о правах инвалидов)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  <a:cs typeface="Arial" pitchFamily="34" charset="0"/>
              </a:rPr>
              <a:t>Недоступная жизнь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417638"/>
            <a:ext cx="4779963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Максимальная недоступность</a:t>
            </a:r>
          </a:p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некоторых объектов и услуг: 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70% для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опорников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незрячих</a:t>
            </a:r>
          </a:p>
          <a:p>
            <a:pPr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Доступность объектов и услуг для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жителей малых населенных пунктов существенно ниже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239838"/>
            <a:ext cx="1966913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2375" y="3479800"/>
            <a:ext cx="2706688" cy="2338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G:\Документы по Фонду\отчеты\отчет_2010\дактильный_перевод_службы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404813"/>
            <a:ext cx="4038600" cy="2692400"/>
          </a:xfrm>
        </p:spPr>
      </p:pic>
      <p:pic>
        <p:nvPicPr>
          <p:cNvPr id="19459" name="Picture 4" descr="G:\Документы по Фонду\отчеты\отчет_2010\чтение_пособий_на_служб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515600" y="-19202400"/>
            <a:ext cx="9599612" cy="144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 descr="G:\Документы по Фонду\отчеты\отчет_2010\сурдоперевод_службы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533775"/>
            <a:ext cx="4038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5238" y="419100"/>
            <a:ext cx="3270250" cy="58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427038" y="866775"/>
            <a:ext cx="841216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>
                <a:solidFill>
                  <a:srgbClr val="000000"/>
                </a:solidFill>
                <a:latin typeface="Times New Roman" pitchFamily="18" charset="0"/>
                <a:ea typeface="DejaVu Serif"/>
                <a:cs typeface="Times New Roman" pitchFamily="18" charset="0"/>
              </a:rPr>
              <a:t>Отношение отрицательное, так как на внешний вид ребенок обычный, а поведение принимают, как невоспитанность. Посещаем только причастие в хорошую погоду, так как ходим пешком, на специальную службу для детей-инвалидов…(Московская область)</a:t>
            </a: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406400" y="0"/>
            <a:ext cx="8432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влияет на частоту посещений храма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отношение прихожан к "особым" детям?</a:t>
            </a:r>
          </a:p>
        </p:txBody>
      </p:sp>
      <p:sp>
        <p:nvSpPr>
          <p:cNvPr id="20484" name="Прямоугольник 10"/>
          <p:cNvSpPr>
            <a:spLocks noChangeArrowheads="1"/>
          </p:cNvSpPr>
          <p:nvPr/>
        </p:nvSpPr>
        <p:spPr bwMode="auto">
          <a:xfrm>
            <a:off x="406400" y="2116138"/>
            <a:ext cx="8262938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инвалида и особых детей смотрят как на тех, кто должен сидеть дома. Их как бы нет и не должно быть… Вначале часто приходилось выходить из храма из-за недоброжелательности прихожан, теперь все относятся приветливо; выходки Константина переносят с большим терпением (Алтай)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Моему сыну не нравится большое скопление людей, он начинает нервничать, раскачиваться, хлопать себя. Конечно, он привлекает повышенное внимание к себе (негативное), и это главная причина, почему мы не ходим в храм. (Москва)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Если регулярно посещать с ребёнком одну церковь, отношение становится со временем нормальное, но мы мешаем людям молиться - это факт. Поэтому в Подольске уже лет 10 один раз в месяц проходят "детские" Литургии, потом чаепитие. Детям хорошо, родителям ещё лучше (Подольск)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406400" y="0"/>
            <a:ext cx="8432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вам хотелось бы улучшить, что могло бы сделать пребывание вас и ваших детей в храме удобнее и радостнее?</a:t>
            </a:r>
          </a:p>
        </p:txBody>
      </p:sp>
      <p:sp>
        <p:nvSpPr>
          <p:cNvPr id="21507" name="Прямоугольник 5"/>
          <p:cNvSpPr>
            <a:spLocks noChangeArrowheads="1"/>
          </p:cNvSpPr>
          <p:nvPr/>
        </p:nvSpPr>
        <p:spPr bwMode="auto">
          <a:xfrm>
            <a:off x="406400" y="896938"/>
            <a:ext cx="8377238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</a:rPr>
              <a:t>Хочу, чтобы о проблеме таких детей узнало как можно больше людей…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</a:rPr>
              <a:t>Возможность сидеть во время службы. И радостное отношение (или хотя бы нейтральное) окружающих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</a:rPr>
              <a:t>Хотелось бы иметь при храме детскую площадку. Чтобы дети не бегали вокруг храма, не шумели, а могли чуть-чуть  отдохнуть, кому тяжело стоять всю службу. А ещё для общения храмовых детей после службы, так как нашему ребёнку вообще трудно даётся общение, него нарушения поведения - терпеть его, опекать и недолго общаться с ним могут только верующие, добрые, терпеливые дети.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</a:rPr>
              <a:t>В нашем районе есть храм, в котором всё складывается для наших детей благополучно. Я давно заметила, что если батюшка с пониманием относится к проблемам особых, то и прихожане реагируют на их особенности по-другому.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1508" name="Прямоугольник 7"/>
          <p:cNvSpPr>
            <a:spLocks noChangeArrowheads="1"/>
          </p:cNvSpPr>
          <p:nvPr/>
        </p:nvSpPr>
        <p:spPr bwMode="auto">
          <a:xfrm>
            <a:off x="406400" y="4264025"/>
            <a:ext cx="8205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5"/>
          <p:cNvSpPr>
            <a:spLocks noChangeArrowheads="1"/>
          </p:cNvSpPr>
          <p:nvPr/>
        </p:nvSpPr>
        <p:spPr bwMode="auto">
          <a:xfrm>
            <a:off x="630238" y="896938"/>
            <a:ext cx="8153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2531" name="Прямоугольник 7"/>
          <p:cNvSpPr>
            <a:spLocks noChangeArrowheads="1"/>
          </p:cNvSpPr>
          <p:nvPr/>
        </p:nvSpPr>
        <p:spPr bwMode="auto">
          <a:xfrm>
            <a:off x="406400" y="4264025"/>
            <a:ext cx="8205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22532" name="Прямоугольник 1"/>
          <p:cNvSpPr>
            <a:spLocks noChangeArrowheads="1"/>
          </p:cNvSpPr>
          <p:nvPr/>
        </p:nvSpPr>
        <p:spPr bwMode="auto">
          <a:xfrm>
            <a:off x="509588" y="1058863"/>
            <a:ext cx="83947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Инвалид нуждается не только в социальных, медицинских услугах и реабилитации, технических и материальных средствах, но, прежде всего, ему нужно </a:t>
            </a:r>
            <a:r>
              <a:rPr lang="ru-RU" altLang="ru-RU" b="1" i="1">
                <a:solidFill>
                  <a:srgbClr val="FF0000"/>
                </a:solidFill>
              </a:rPr>
              <a:t>дружеское участие и поддержка церковной общины</a:t>
            </a:r>
            <a:r>
              <a:rPr lang="ru-RU" altLang="ru-RU"/>
              <a:t>, </a:t>
            </a:r>
            <a:r>
              <a:rPr lang="ru-RU" altLang="ru-RU" b="1" i="1">
                <a:solidFill>
                  <a:srgbClr val="FF0000"/>
                </a:solidFill>
              </a:rPr>
              <a:t>уважительное и тактичное отношение </a:t>
            </a:r>
            <a:r>
              <a:rPr lang="ru-RU" altLang="ru-RU"/>
              <a:t>в независимости от существующих у него проблем со здоровьем.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smtClean="0">
                <a:solidFill>
                  <a:srgbClr val="FF0000"/>
                </a:solidFill>
                <a:cs typeface="Arial" pitchFamily="34" charset="0"/>
              </a:rPr>
              <a:t>Главные задачи церковной соц. работы</a:t>
            </a:r>
          </a:p>
        </p:txBody>
      </p:sp>
      <p:sp>
        <p:nvSpPr>
          <p:cNvPr id="8195" name="Заголовок 7"/>
          <p:cNvSpPr txBox="1">
            <a:spLocks/>
          </p:cNvSpPr>
          <p:nvPr/>
        </p:nvSpPr>
        <p:spPr bwMode="auto">
          <a:xfrm>
            <a:off x="457200" y="1854200"/>
            <a:ext cx="8229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14350" indent="-5143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>
              <a:defRPr/>
            </a:pPr>
            <a:r>
              <a:rPr lang="ru-RU" altLang="ru-RU" sz="3200" b="1" i="1" dirty="0" smtClean="0">
                <a:solidFill>
                  <a:srgbClr val="182A40"/>
                </a:solidFill>
              </a:rPr>
              <a:t>Привести к Богу, принять в лоно Церкви: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>
                <a:solidFill>
                  <a:srgbClr val="182A40"/>
                </a:solidFill>
              </a:rPr>
              <a:t>Сделать инвалида «видимым» для священника и прихожан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altLang="ru-RU" sz="3200" dirty="0" smtClean="0">
                <a:solidFill>
                  <a:srgbClr val="182A40"/>
                </a:solidFill>
              </a:rPr>
              <a:t>Помочь обрести или вернуть доверие к миру и людям, сломать стену отчуждения и неприятия мира</a:t>
            </a:r>
          </a:p>
          <a:p>
            <a:pPr>
              <a:defRPr/>
            </a:pPr>
            <a:endParaRPr lang="ru-RU" altLang="ru-RU" sz="3200" dirty="0" smtClean="0">
              <a:solidFill>
                <a:srgbClr val="182A40"/>
              </a:solidFill>
            </a:endParaRPr>
          </a:p>
          <a:p>
            <a:pPr>
              <a:buFontTx/>
              <a:buAutoNum type="arabicPeriod"/>
              <a:defRPr/>
            </a:pPr>
            <a:endParaRPr lang="ru-RU" altLang="ru-RU" sz="3200" dirty="0" smtClean="0">
              <a:solidFill>
                <a:srgbClr val="182A40"/>
              </a:solidFill>
            </a:endParaRPr>
          </a:p>
          <a:p>
            <a:pPr>
              <a:buFontTx/>
              <a:buAutoNum type="arabicPeriod"/>
              <a:defRPr/>
            </a:pPr>
            <a:endParaRPr lang="ru-RU" altLang="ru-RU" sz="3200" dirty="0" smtClean="0">
              <a:solidFill>
                <a:srgbClr val="182A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Название 1"/>
          <p:cNvSpPr>
            <a:spLocks noGrp="1"/>
          </p:cNvSpPr>
          <p:nvPr>
            <p:ph type="ctrTitle"/>
          </p:nvPr>
        </p:nvSpPr>
        <p:spPr>
          <a:xfrm>
            <a:off x="0" y="2854325"/>
            <a:ext cx="7620000" cy="1314450"/>
          </a:xfrm>
        </p:spPr>
        <p:txBody>
          <a:bodyPr/>
          <a:lstStyle/>
          <a:p>
            <a:pPr marL="630238" algn="just" eaLnBrk="1" hangingPunct="1"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Основная </a:t>
            </a:r>
            <a:r>
              <a:rPr lang="ru-RU" sz="26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задача направления по работе с инвалидами ОЦБСС РПЦ</a:t>
            </a:r>
            <a:r>
              <a:rPr lang="ru-RU" sz="26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600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способствовать возникновению и реализации церковных проектов по социальной помощи инвалидам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b="1" smtClean="0">
                <a:cs typeface="Arial" pitchFamily="34" charset="0"/>
              </a:rPr>
              <a:t>www.diaconia.ru</a:t>
            </a:r>
            <a:endParaRPr lang="ru-RU" altLang="ru-RU" b="1" smtClean="0">
              <a:cs typeface="Arial" pitchFamily="34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1270000"/>
            <a:ext cx="8901113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355600" eaLnBrk="1" hangingPunct="1"/>
            <a:r>
              <a:rPr kumimoji="0" lang="ru-RU" altLang="ru-RU" sz="3000" b="1" smtClean="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Для успешной реализации церковных социальных проектов и обмена опытом:</a:t>
            </a:r>
          </a:p>
        </p:txBody>
      </p:sp>
      <p:sp>
        <p:nvSpPr>
          <p:cNvPr id="26627" name="Содержимое 9"/>
          <p:cNvSpPr txBox="1">
            <a:spLocks noChangeAspect="1"/>
          </p:cNvSpPr>
          <p:nvPr/>
        </p:nvSpPr>
        <p:spPr bwMode="auto">
          <a:xfrm>
            <a:off x="457200" y="1600200"/>
            <a:ext cx="83613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kumimoji="0" lang="ru-RU" altLang="ru-RU" sz="240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Обучающие вебинары по направлению «Помощь инвалидам и их семьям»</a:t>
            </a:r>
          </a:p>
          <a:p>
            <a:pPr algn="just" eaLnBrk="1" hangingPunct="1"/>
            <a:r>
              <a:rPr kumimoji="0" lang="ru-RU" altLang="ru-RU" sz="240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Проводится обучение по привлечению средств и написанию грантов</a:t>
            </a:r>
          </a:p>
          <a:p>
            <a:pPr algn="just" eaLnBrk="1" hangingPunct="1"/>
            <a:r>
              <a:rPr kumimoji="0" lang="ru-RU" altLang="ru-RU" sz="240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Информируют о проведении грантовых конкурсов («Православная инициатива», конкурс ОЦБСС РПЦ МП)</a:t>
            </a:r>
          </a:p>
          <a:p>
            <a:pPr algn="just" eaLnBrk="1" hangingPunct="1"/>
            <a:r>
              <a:rPr kumimoji="0" lang="ru-RU" altLang="ru-RU" sz="240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Проводятся конференции по социальному служению в регионах, общецерковные съезды, ежегодные секция в Международных Рождественских Образовательных чтениях, семинары, круглые столы</a:t>
            </a:r>
          </a:p>
          <a:p>
            <a:pPr algn="just" eaLnBrk="1" hangingPunct="1">
              <a:buFont typeface="Arial" pitchFamily="34" charset="0"/>
              <a:buNone/>
            </a:pPr>
            <a:endParaRPr kumimoji="0" lang="ru-RU" altLang="ru-RU" sz="200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pitchFamily="34" charset="0"/>
              <a:buNone/>
            </a:pPr>
            <a:endParaRPr kumimoji="0" lang="ru-RU" altLang="ru-RU" sz="200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endParaRPr kumimoji="0" lang="ru-RU" altLang="ru-RU" sz="160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Алатырь\100_54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8" y="227013"/>
            <a:ext cx="7675562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03313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Снижение риска социального сиротства детей и взрослых с инвалидностью, живущих в семьях</a:t>
            </a:r>
          </a:p>
        </p:txBody>
      </p:sp>
      <p:sp>
        <p:nvSpPr>
          <p:cNvPr id="28675" name="Прямоугольник 1"/>
          <p:cNvSpPr>
            <a:spLocks noChangeArrowheads="1"/>
          </p:cNvSpPr>
          <p:nvPr/>
        </p:nvSpPr>
        <p:spPr bwMode="auto">
          <a:xfrm>
            <a:off x="595313" y="1254125"/>
            <a:ext cx="8142287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000"/>
              <a:t>Психологическая, социальная и юридическая поддержка, в том числе содействие в получении государственных выплат, льгот, социальных услуг и средств реабилитации на этапе рождения ребенка-инвалида  и в первые годы жизни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регулярная бытовая и социальная помощь семьям с детьми-инвалидами и взрослыми инвалидами, в том числе и другим детям в семье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паллиативная помощь на дому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организация групп дневного пребывания (детских садов) для детей-инвалидов при храме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Создание  семейных клубов, объединяющих родителей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Совместная досуговая деятельность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Организация  летнего отдыха семей, в том числе летние интегрированные лагеря</a:t>
            </a:r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03313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Реабилитация и социализация </a:t>
            </a:r>
            <a:b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инвалидов и детей-инвалидов</a:t>
            </a:r>
          </a:p>
        </p:txBody>
      </p:sp>
      <p:sp>
        <p:nvSpPr>
          <p:cNvPr id="29699" name="Прямоугольник 1"/>
          <p:cNvSpPr>
            <a:spLocks noChangeArrowheads="1"/>
          </p:cNvSpPr>
          <p:nvPr/>
        </p:nvSpPr>
        <p:spPr bwMode="auto">
          <a:xfrm>
            <a:off x="595313" y="1254125"/>
            <a:ext cx="8142287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000"/>
              <a:t>Психологическая, социальная и юридическая поддержка, в том числе содействие в получении государственных выплат, льгот, социальных услуг и средств реабилитации на этапе рождения ребенка-инвалида  и в первые годы жизни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регулярная бытовая и социальная помощь семьям с детьми-инвалидами и взрослыми инвалидами, в том числе и другим детям в семье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организация групп дневного пребывания (детских садов) для детей-инвалидов при храме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Создание  семейных клубов, объединяющих родителей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Совместная досуговая деятельность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/>
              <a:t>Организация  летнего отдыха семей, в том числе летние интегрированные лагеря</a:t>
            </a:r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400"/>
          </a:p>
          <a:p>
            <a:pPr eaLnBrk="1" hangingPunct="1">
              <a:spcBef>
                <a:spcPct val="0"/>
              </a:spcBef>
            </a:pPr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03313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Координационный центр по помощи глухим и слабослышащим людям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000" dirty="0">
              <a:cs typeface="Arial" charset="0"/>
            </a:endParaRPr>
          </a:p>
        </p:txBody>
      </p:sp>
      <p:sp>
        <p:nvSpPr>
          <p:cNvPr id="30724" name="Прямоугольник 2"/>
          <p:cNvSpPr>
            <a:spLocks noChangeArrowheads="1"/>
          </p:cNvSpPr>
          <p:nvPr/>
        </p:nvSpPr>
        <p:spPr bwMode="auto">
          <a:xfrm>
            <a:off x="595313" y="1076325"/>
            <a:ext cx="844708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По благословению Святейшего Патриарха Московского и всея Руси Кирилла создается координационный центр по работе с глухими и слабослышащими при Отделе по церковной благотворительности и социальному служению </a:t>
            </a:r>
            <a:r>
              <a:rPr lang="ru-RU" altLang="ru-RU" b="1" i="1">
                <a:solidFill>
                  <a:srgbClr val="FF0000"/>
                </a:solidFill>
              </a:rPr>
              <a:t>с целью структурирования и развития внутрицерковной работы по помощи глухим людям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03313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Помощь слепоглухим людям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000" dirty="0">
              <a:cs typeface="Arial" charset="0"/>
            </a:endParaRPr>
          </a:p>
        </p:txBody>
      </p:sp>
      <p:sp>
        <p:nvSpPr>
          <p:cNvPr id="31748" name="Прямоугольник 2"/>
          <p:cNvSpPr>
            <a:spLocks noChangeArrowheads="1"/>
          </p:cNvSpPr>
          <p:nvPr/>
        </p:nvSpPr>
        <p:spPr bwMode="auto">
          <a:xfrm>
            <a:off x="595313" y="1076325"/>
            <a:ext cx="844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азвание 1"/>
          <p:cNvSpPr>
            <a:spLocks noGrp="1"/>
          </p:cNvSpPr>
          <p:nvPr>
            <p:ph type="title" idx="4294967295"/>
          </p:nvPr>
        </p:nvSpPr>
        <p:spPr>
          <a:xfrm>
            <a:off x="93663" y="434975"/>
            <a:ext cx="9144000" cy="1103313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Интеграция и нормализация жизни детей и взрослых с инвалидностью, </a:t>
            </a:r>
            <a:b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живущих в интернатах</a:t>
            </a:r>
            <a:b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altLang="ru-RU" sz="30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000" dirty="0">
              <a:cs typeface="Arial" charset="0"/>
            </a:endParaRPr>
          </a:p>
        </p:txBody>
      </p:sp>
      <p:sp>
        <p:nvSpPr>
          <p:cNvPr id="32772" name="Прямоугольник 2"/>
          <p:cNvSpPr>
            <a:spLocks noChangeArrowheads="1"/>
          </p:cNvSpPr>
          <p:nvPr/>
        </p:nvSpPr>
        <p:spPr bwMode="auto">
          <a:xfrm>
            <a:off x="595313" y="1076325"/>
            <a:ext cx="844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2773" name="Название 1"/>
          <p:cNvSpPr txBox="1">
            <a:spLocks/>
          </p:cNvSpPr>
          <p:nvPr/>
        </p:nvSpPr>
        <p:spPr bwMode="auto">
          <a:xfrm>
            <a:off x="392113" y="1847850"/>
            <a:ext cx="8751887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ru-RU" altLang="ru-RU" sz="300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В настоящее время в России </a:t>
            </a:r>
            <a:r>
              <a:rPr kumimoji="0" lang="ru-RU" altLang="ru-RU" sz="3000" b="1" i="1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1406 стационарных учреждений </a:t>
            </a:r>
            <a:r>
              <a:rPr kumimoji="0" lang="ru-RU" altLang="ru-RU" sz="300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социального обслуживания для граждан пожилого возраста и </a:t>
            </a:r>
            <a:r>
              <a:rPr kumimoji="0" lang="ru-RU" altLang="ru-RU" sz="3000" b="1" i="1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инвалидов (взрослых) </a:t>
            </a:r>
            <a:r>
              <a:rPr kumimoji="0" lang="ru-RU" altLang="ru-RU" sz="300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kumimoji="0" lang="ru-RU" altLang="ru-RU" sz="3000" b="1" i="1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132 учреждения для детей-инвалидов</a:t>
            </a:r>
            <a:r>
              <a:rPr kumimoji="0" lang="ru-RU" altLang="ru-RU" sz="300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: 122 дома-интерната для умственно отсталых детей и 10 домов-интернатов для детей с физическими недостатками</a:t>
            </a:r>
            <a:r>
              <a:rPr kumimoji="0" lang="ru-RU" alt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alt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altLang="ru-RU" sz="3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азвание 1"/>
          <p:cNvSpPr>
            <a:spLocks noGrp="1"/>
          </p:cNvSpPr>
          <p:nvPr>
            <p:ph type="title" idx="4294967295"/>
          </p:nvPr>
        </p:nvSpPr>
        <p:spPr>
          <a:xfrm>
            <a:off x="442913" y="3008313"/>
            <a:ext cx="8410575" cy="1103312"/>
          </a:xfrm>
        </p:spPr>
        <p:txBody>
          <a:bodyPr/>
          <a:lstStyle/>
          <a:p>
            <a:pPr algn="l" eaLnBrk="1" hangingPunct="1"/>
            <a:r>
              <a:rPr kumimoji="0" lang="ru-RU" altLang="ru-RU" sz="2200" b="1" smtClean="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  <a:t>Необходимо способствовать принятию в семьи под опеку и усыновлению детей-сирот с инвалидностью, в том числе созданием профессиональных замещающих семей для детей со множественными нарушениями развития. Поддержка таким семьям должна оказываться как на государственном уровне, так на уровне религиозных организаций и всего общества. Необходимо убеждать общество, используя СМИ, средства  культуры и искусства относиться с особым уважением к тем, кто берет в свою семью ребенка с ограниченными возможностями. </a:t>
            </a:r>
            <a:br>
              <a:rPr kumimoji="0" lang="ru-RU" altLang="ru-RU" sz="2200" b="1" smtClean="0">
                <a:solidFill>
                  <a:srgbClr val="182A4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altLang="ru-RU" sz="2200" b="1" smtClean="0">
              <a:solidFill>
                <a:srgbClr val="182A4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000" dirty="0">
              <a:cs typeface="Arial" charset="0"/>
            </a:endParaRPr>
          </a:p>
        </p:txBody>
      </p:sp>
      <p:sp>
        <p:nvSpPr>
          <p:cNvPr id="33796" name="Прямоугольник 2"/>
          <p:cNvSpPr>
            <a:spLocks noChangeArrowheads="1"/>
          </p:cNvSpPr>
          <p:nvPr/>
        </p:nvSpPr>
        <p:spPr bwMode="auto">
          <a:xfrm>
            <a:off x="595313" y="1076325"/>
            <a:ext cx="844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3797" name="Название 1"/>
          <p:cNvSpPr txBox="1">
            <a:spLocks/>
          </p:cNvSpPr>
          <p:nvPr/>
        </p:nvSpPr>
        <p:spPr bwMode="auto">
          <a:xfrm>
            <a:off x="442913" y="3879850"/>
            <a:ext cx="8751887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ru-RU" alt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alt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altLang="ru-RU" sz="3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8" name="Прямоугольник 3"/>
          <p:cNvSpPr>
            <a:spLocks noChangeArrowheads="1"/>
          </p:cNvSpPr>
          <p:nvPr/>
        </p:nvSpPr>
        <p:spPr bwMode="auto">
          <a:xfrm>
            <a:off x="595313" y="330200"/>
            <a:ext cx="78803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>
                <a:solidFill>
                  <a:srgbClr val="FF0000"/>
                </a:solidFill>
              </a:rPr>
              <a:t>Интеграция и нормализация жизни детей и взрослых с инвалидностью, </a:t>
            </a:r>
            <a:br>
              <a:rPr lang="ru-RU" altLang="ru-RU" sz="3000">
                <a:solidFill>
                  <a:srgbClr val="FF0000"/>
                </a:solidFill>
              </a:rPr>
            </a:br>
            <a:r>
              <a:rPr lang="ru-RU" altLang="ru-RU" sz="3000">
                <a:solidFill>
                  <a:srgbClr val="FF0000"/>
                </a:solidFill>
              </a:rPr>
              <a:t>живущих в интернатах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196975"/>
            <a:ext cx="7345362" cy="15843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smtClean="0">
                <a:latin typeface="Times New Roman" pitchFamily="18" charset="0"/>
              </a:rPr>
              <a:t>Жизнь Андрея Ф. – мальчика с множественными нарушениями развития: до и после…</a:t>
            </a:r>
            <a:br>
              <a:rPr lang="ru-RU" altLang="ru-RU" sz="3600" smtClean="0">
                <a:latin typeface="Times New Roman" pitchFamily="18" charset="0"/>
              </a:rPr>
            </a:br>
            <a:r>
              <a:rPr lang="ru-RU" altLang="ru-RU" sz="5100" smtClean="0"/>
              <a:t> </a:t>
            </a:r>
          </a:p>
        </p:txBody>
      </p:sp>
      <p:pic>
        <p:nvPicPr>
          <p:cNvPr id="34819" name="Picture 4" descr="y_b64fee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203450"/>
            <a:ext cx="3236913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 descr="C:\Users\Ostrovskaya\Documents\Картинки, фотографии\Андрей_и_Маша\Андрей_в_ДДИ_кроват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492375"/>
            <a:ext cx="536575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азвание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hangingPunct="1"/>
            <a:r>
              <a:rPr kumimoji="0" lang="ru-RU" altLang="ru-RU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домов сопровождаемого проживания</a:t>
            </a:r>
          </a:p>
        </p:txBody>
      </p:sp>
      <p:sp>
        <p:nvSpPr>
          <p:cNvPr id="35843" name="Содержимое 9"/>
          <p:cNvSpPr txBox="1">
            <a:spLocks noChangeAspect="1"/>
          </p:cNvSpPr>
          <p:nvPr/>
        </p:nvSpPr>
        <p:spPr bwMode="auto">
          <a:xfrm>
            <a:off x="457200" y="1600200"/>
            <a:ext cx="83613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kumimoji="0" lang="ru-RU" altLang="ru-RU" sz="2400">
              <a:solidFill>
                <a:srgbClr val="10253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5844" name="Рисунок 3" descr="Фото133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257300"/>
            <a:ext cx="3881438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3" descr="C:\Users\Евросеть\Desktop\презе\P11704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1257300"/>
            <a:ext cx="3903662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2" descr="C:\Users\admin\Downloads\Фото6722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2724150"/>
            <a:ext cx="4652963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9"/>
          <p:cNvSpPr txBox="1">
            <a:spLocks noChangeAspect="1"/>
          </p:cNvSpPr>
          <p:nvPr/>
        </p:nvSpPr>
        <p:spPr bwMode="auto">
          <a:xfrm>
            <a:off x="392113" y="115888"/>
            <a:ext cx="836136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kumimoji="0" lang="ru-RU" altLang="ru-RU" sz="3600" b="1" dirty="0" smtClean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Наши дальнейшие совместные планы</a:t>
            </a:r>
            <a:endParaRPr kumimoji="0" lang="ru-RU" altLang="ru-RU" sz="3600" b="1" dirty="0">
              <a:solidFill>
                <a:srgbClr val="FF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Содержимое 9"/>
          <p:cNvSpPr txBox="1">
            <a:spLocks noChangeAspect="1"/>
          </p:cNvSpPr>
          <p:nvPr/>
        </p:nvSpPr>
        <p:spPr bwMode="auto">
          <a:xfrm>
            <a:off x="392113" y="993775"/>
            <a:ext cx="8361362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defRPr/>
            </a:pP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Создание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комплексной </a:t>
            </a: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церковной системы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по сопровождению и помощи семьям, воспитывающим детей и взрослых с инвалидностью </a:t>
            </a:r>
            <a:endParaRPr kumimoji="0" lang="ru-RU" altLang="ru-RU" sz="1800" dirty="0" smtClean="0">
              <a:solidFill>
                <a:srgbClr val="10253F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Уменьшение  числа детей-сирот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с </a:t>
            </a: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инвалидностью , принятие  их под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опеку и </a:t>
            </a: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усыновление, создание профессиональных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замещающих семей для детей со множественными нарушениями развития</a:t>
            </a:r>
            <a:endParaRPr kumimoji="0" lang="ru-RU" altLang="ru-RU" sz="1800" dirty="0" smtClean="0">
              <a:solidFill>
                <a:srgbClr val="10253F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Создание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в каждой епархии социально ориентированного </a:t>
            </a: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прихода, 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полностью адаптированного под нужды инвалидов разных категорий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•	Создание в каждой епархии защищенных рабочих мест при храмах </a:t>
            </a:r>
            <a:r>
              <a:rPr kumimoji="0" lang="ru-RU" altLang="ru-RU" sz="180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и </a:t>
            </a:r>
            <a:r>
              <a:rPr kumimoji="0" lang="ru-RU" altLang="ru-RU" sz="180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монастырях</a:t>
            </a:r>
            <a:endParaRPr kumimoji="0" lang="ru-RU" altLang="ru-RU" sz="1800" dirty="0">
              <a:solidFill>
                <a:srgbClr val="10253F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kumimoji="0" lang="ru-RU" altLang="ru-RU" sz="1800" dirty="0" smtClean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•</a:t>
            </a:r>
            <a:r>
              <a:rPr kumimoji="0" lang="ru-RU" altLang="ru-RU" sz="1800" dirty="0">
                <a:solidFill>
                  <a:srgbClr val="10253F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	Создание церковных проектов по поддержке (сопровождаемое проживание) инвалидов, оставшихся без родителей, или воспитывающихся в семьях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9"/>
          <p:cNvSpPr txBox="1">
            <a:spLocks noChangeAspect="1"/>
          </p:cNvSpPr>
          <p:nvPr/>
        </p:nvSpPr>
        <p:spPr bwMode="auto">
          <a:xfrm>
            <a:off x="392113" y="1309688"/>
            <a:ext cx="83613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kumimoji="0" lang="ru-RU" altLang="ru-RU" sz="3600">
                <a:solidFill>
                  <a:srgbClr val="10253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1089</Words>
  <Application>Microsoft Office PowerPoint</Application>
  <PresentationFormat>Экран (4:3)</PresentationFormat>
  <Paragraphs>106</Paragraphs>
  <Slides>24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Calibri</vt:lpstr>
      <vt:lpstr>Arial</vt:lpstr>
      <vt:lpstr>Verdana</vt:lpstr>
      <vt:lpstr>Wingdings</vt:lpstr>
      <vt:lpstr>Arial Unicode MS</vt:lpstr>
      <vt:lpstr>Times New Roman</vt:lpstr>
      <vt:lpstr>DejaVu Serif</vt:lpstr>
      <vt:lpstr>Тема Office</vt:lpstr>
      <vt:lpstr>Склон</vt:lpstr>
      <vt:lpstr>Диаграмма Microsoft Excel</vt:lpstr>
      <vt:lpstr>Церковные социальные проекты по помощи инвалидам:  анализ и перспективы</vt:lpstr>
      <vt:lpstr>Презентация PowerPoint</vt:lpstr>
      <vt:lpstr>Презентация PowerPoint</vt:lpstr>
      <vt:lpstr>Презентация PowerPoint</vt:lpstr>
      <vt:lpstr>Недоступная жизнь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Главные задачи церковной соц. работы</vt:lpstr>
      <vt:lpstr>Основная задача направления по работе с инвалидами ОЦБСС РПЦ – способствовать возникновению и реализации церковных проектов по социальной помощи инвалидам</vt:lpstr>
      <vt:lpstr>www.diaconia.ru</vt:lpstr>
      <vt:lpstr>Для успешной реализации церковных социальных проектов и обмена опытом:</vt:lpstr>
      <vt:lpstr>Презентация PowerPoint</vt:lpstr>
      <vt:lpstr>Снижение риска социального сиротства детей и взрослых с инвалидностью, живущих в семьях</vt:lpstr>
      <vt:lpstr>Реабилитация и социализация  инвалидов и детей-инвалидов</vt:lpstr>
      <vt:lpstr>Координационный центр по помощи глухим и слабослышащим людям</vt:lpstr>
      <vt:lpstr>Помощь слепоглухим людям</vt:lpstr>
      <vt:lpstr>Интеграция и нормализация жизни детей и взрослых с инвалидностью,  живущих в интернатах </vt:lpstr>
      <vt:lpstr>Необходимо способствовать принятию в семьи под опеку и усыновлению детей-сирот с инвалидностью, в том числе созданием профессиональных замещающих семей для детей со множественными нарушениями развития. Поддержка таким семьям должна оказываться как на государственном уровне, так на уровне религиозных организаций и всего общества. Необходимо убеждать общество, используя СМИ, средства  культуры и искусства относиться с особым уважением к тем, кто берет в свою семью ребенка с ограниченными возможностями.  </vt:lpstr>
      <vt:lpstr>Жизнь Андрея Ф. – мальчика с множественными нарушениями развития: до и после…  </vt:lpstr>
      <vt:lpstr>Создание домов сопровождаемого проживания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macintosh</dc:creator>
  <cp:lastModifiedBy>Игорь</cp:lastModifiedBy>
  <cp:revision>147</cp:revision>
  <dcterms:created xsi:type="dcterms:W3CDTF">2013-06-14T12:54:33Z</dcterms:created>
  <dcterms:modified xsi:type="dcterms:W3CDTF">2014-05-17T06:43:02Z</dcterms:modified>
</cp:coreProperties>
</file>