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6" r:id="rId2"/>
    <p:sldId id="455" r:id="rId3"/>
    <p:sldId id="393" r:id="rId4"/>
    <p:sldId id="396" r:id="rId5"/>
    <p:sldId id="452" r:id="rId6"/>
    <p:sldId id="411" r:id="rId7"/>
    <p:sldId id="442" r:id="rId8"/>
    <p:sldId id="443" r:id="rId9"/>
    <p:sldId id="374" r:id="rId10"/>
    <p:sldId id="438" r:id="rId11"/>
    <p:sldId id="441" r:id="rId12"/>
    <p:sldId id="263" r:id="rId13"/>
    <p:sldId id="266" r:id="rId14"/>
    <p:sldId id="454" r:id="rId15"/>
    <p:sldId id="267" r:id="rId16"/>
    <p:sldId id="404" r:id="rId17"/>
    <p:sldId id="273" r:id="rId18"/>
    <p:sldId id="437" r:id="rId19"/>
    <p:sldId id="276" r:id="rId20"/>
    <p:sldId id="278" r:id="rId21"/>
    <p:sldId id="434" r:id="rId22"/>
    <p:sldId id="435" r:id="rId23"/>
    <p:sldId id="436" r:id="rId24"/>
    <p:sldId id="366" r:id="rId25"/>
    <p:sldId id="453" r:id="rId26"/>
    <p:sldId id="456" r:id="rId27"/>
    <p:sldId id="457" r:id="rId28"/>
    <p:sldId id="415" r:id="rId29"/>
    <p:sldId id="417" r:id="rId30"/>
    <p:sldId id="461" r:id="rId31"/>
    <p:sldId id="444" r:id="rId32"/>
    <p:sldId id="458" r:id="rId33"/>
    <p:sldId id="459" r:id="rId34"/>
    <p:sldId id="418" r:id="rId35"/>
    <p:sldId id="419" r:id="rId36"/>
    <p:sldId id="421" r:id="rId37"/>
    <p:sldId id="423" r:id="rId38"/>
    <p:sldId id="460" r:id="rId39"/>
    <p:sldId id="426" r:id="rId40"/>
    <p:sldId id="427" r:id="rId41"/>
    <p:sldId id="430" r:id="rId42"/>
    <p:sldId id="433" r:id="rId43"/>
    <p:sldId id="302" r:id="rId44"/>
    <p:sldId id="313" r:id="rId45"/>
    <p:sldId id="355" r:id="rId46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атьяна Рроманова" initials="ТР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104" autoAdjust="0"/>
    <p:restoredTop sz="94711" autoAdjust="0"/>
  </p:normalViewPr>
  <p:slideViewPr>
    <p:cSldViewPr>
      <p:cViewPr varScale="1"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12-16T00:06:28.411" idx="2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3F635-B71E-434D-8D4B-90F4386D7EA9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C7F72-DDC5-4E93-9270-9E457B34A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5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Белый цветок в нижнем Новгороде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F72-DDC5-4E93-9270-9E457B34A15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5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32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2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7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18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72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6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22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1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59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4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1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1AE24-9FD6-4897-8D23-196C06F24F44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111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БЕЛЫЙ ЦВЕТОК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204864"/>
            <a:ext cx="6629400" cy="343393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День благотворительности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3730737"/>
            <a:ext cx="2520881" cy="24008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9008" y="3921832"/>
            <a:ext cx="1765983" cy="26523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871694"/>
            <a:ext cx="1965722" cy="275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2696"/>
            <a:ext cx="7848872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3300" b="1" dirty="0" smtClean="0"/>
              <a:t>История праздника</a:t>
            </a:r>
            <a:endParaRPr lang="en-US" sz="3300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sz="2000" dirty="0" smtClean="0"/>
              <a:t>Идея </a:t>
            </a:r>
            <a:r>
              <a:rPr lang="ru-RU" sz="2000" dirty="0"/>
              <a:t>проведения праздника принадлежит Европейской Лиге борьбы с чахоткой при Международном обществе Красный Крест. 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  <a:p>
            <a:pPr>
              <a:buNone/>
            </a:pPr>
            <a:r>
              <a:rPr lang="ru-RU" sz="2000" dirty="0"/>
              <a:t>Чтобы справиться с эпидемией туберкулеза, на улицах городов за </a:t>
            </a:r>
            <a:r>
              <a:rPr lang="ru-RU" sz="2000" dirty="0" smtClean="0"/>
              <a:t>пожертвования </a:t>
            </a:r>
            <a:r>
              <a:rPr lang="ru-RU" sz="2000" dirty="0"/>
              <a:t>раздавали листовки о профилактике заболевания и букеты цветов, во многих местах были организованы пункты по сдаче анализов, читались бесплатные лекции.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528" y="3933056"/>
            <a:ext cx="9430383" cy="63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1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3822" y="331651"/>
            <a:ext cx="7886700" cy="759618"/>
          </a:xfrm>
        </p:spPr>
        <p:txBody>
          <a:bodyPr/>
          <a:lstStyle/>
          <a:p>
            <a:r>
              <a:rPr lang="ru-RU" b="1" dirty="0" smtClean="0"/>
              <a:t>История праздника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5"/>
            <a:ext cx="3456384" cy="4680521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dirty="0" smtClean="0"/>
          </a:p>
          <a:p>
            <a:pPr marL="0" indent="0" defTabSz="914400">
              <a:buNone/>
            </a:pPr>
            <a:r>
              <a:rPr lang="ru-RU" sz="2000" dirty="0"/>
              <a:t>Первый </a:t>
            </a:r>
            <a:r>
              <a:rPr lang="ru-RU" sz="2000" dirty="0" smtClean="0"/>
              <a:t>официальный</a:t>
            </a:r>
            <a:r>
              <a:rPr lang="ru-RU" sz="2000" dirty="0"/>
              <a:t> День Белого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цветка</a:t>
            </a:r>
            <a:r>
              <a:rPr lang="ru-RU" sz="2000" dirty="0"/>
              <a:t> прошел в Швеции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1 </a:t>
            </a:r>
            <a:r>
              <a:rPr lang="ru-RU" sz="2000" dirty="0"/>
              <a:t>мая 1908 года.</a:t>
            </a:r>
          </a:p>
          <a:p>
            <a:pPr marL="0" indent="0" defTabSz="914400">
              <a:buNone/>
            </a:pPr>
            <a:endParaRPr lang="ru-RU" sz="2000" dirty="0"/>
          </a:p>
          <a:p>
            <a:pPr marL="0" indent="0" defTabSz="914400">
              <a:buNone/>
            </a:pPr>
            <a:r>
              <a:rPr lang="ru-RU" sz="2000" dirty="0"/>
              <a:t>После этого идея проводить акции по продаже ромашек перешла в Норвегию, Финляндию, Данию, Германию и другие страны Европы.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0929" y="833667"/>
            <a:ext cx="4613071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65127"/>
            <a:ext cx="8047806" cy="831626"/>
          </a:xfrm>
        </p:spPr>
        <p:txBody>
          <a:bodyPr/>
          <a:lstStyle/>
          <a:p>
            <a:r>
              <a:rPr lang="ru-RU" b="1" dirty="0" smtClean="0"/>
              <a:t>Белый цветок в </a:t>
            </a:r>
            <a:r>
              <a:rPr lang="ru-RU" b="1" dirty="0"/>
              <a:t>Р</a:t>
            </a:r>
            <a:r>
              <a:rPr lang="ru-RU" b="1" dirty="0" smtClean="0"/>
              <a:t>оссии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4176464" cy="504543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dirty="0"/>
              <a:t>В 1910 году была основана Всероссийская лига для борьбы с туберкулезом</a:t>
            </a:r>
            <a:r>
              <a:rPr lang="ru-RU" dirty="0" smtClean="0"/>
              <a:t>.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ru-RU" dirty="0" smtClean="0"/>
              <a:t>С </a:t>
            </a:r>
            <a:r>
              <a:rPr lang="ru-RU" dirty="0"/>
              <a:t>1910 года по всей России ежегодно проводился День белой ромашки. </a:t>
            </a:r>
            <a:endParaRPr lang="en-US" dirty="0" smtClean="0"/>
          </a:p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r>
              <a:rPr lang="ru-RU" dirty="0"/>
              <a:t>Праздник стал особенно популярным благодаря поддержке царской семьи. </a:t>
            </a:r>
            <a:endParaRPr lang="ru-RU" dirty="0" smtClean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 smtClean="0"/>
              <a:t>Уже </a:t>
            </a:r>
            <a:r>
              <a:rPr lang="ru-RU" dirty="0"/>
              <a:t>в первый год в акции приняли участие 104 города и было собрано около </a:t>
            </a:r>
            <a:r>
              <a:rPr lang="ru-RU" dirty="0" smtClean="0"/>
              <a:t>500 000 </a:t>
            </a:r>
            <a:r>
              <a:rPr lang="ru-RU" dirty="0"/>
              <a:t>рублей.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687727"/>
            <a:ext cx="3837109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8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797152"/>
            <a:ext cx="72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2000" dirty="0"/>
              <a:t>В </a:t>
            </a:r>
            <a:r>
              <a:rPr lang="ru-RU" sz="2000" dirty="0" smtClean="0"/>
              <a:t>1911 году </a:t>
            </a:r>
            <a:r>
              <a:rPr lang="ru-RU" sz="2000" dirty="0"/>
              <a:t>петербургский оргкомитет акции заказал в Швеции </a:t>
            </a:r>
            <a:endParaRPr lang="ru-RU" sz="2000" dirty="0" smtClean="0"/>
          </a:p>
          <a:p>
            <a:pPr marL="114300" indent="0">
              <a:buNone/>
            </a:pPr>
            <a:r>
              <a:rPr lang="ru-RU" sz="2000" dirty="0" smtClean="0"/>
              <a:t>400 </a:t>
            </a:r>
            <a:r>
              <a:rPr lang="ru-RU" sz="2000" dirty="0"/>
              <a:t>тыс. искусственных белых цветов.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 </a:t>
            </a:r>
            <a:r>
              <a:rPr lang="ru-RU" sz="2000" dirty="0"/>
              <a:t>доставкой они обошлись в 1 564 руб. 64 коп. </a:t>
            </a:r>
            <a:r>
              <a:rPr lang="ru-RU" sz="2000" dirty="0" smtClean="0"/>
              <a:t>– по 3,9 коп. за штуку.</a:t>
            </a:r>
          </a:p>
          <a:p>
            <a:pPr marL="114300" indent="0">
              <a:buNone/>
            </a:pP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476672"/>
            <a:ext cx="6505941" cy="416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6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14656"/>
            <a:ext cx="465378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Праздник </a:t>
            </a:r>
            <a:r>
              <a:rPr lang="ru-RU" sz="2000" dirty="0" smtClean="0"/>
              <a:t>начинался </a:t>
            </a:r>
            <a:r>
              <a:rPr lang="ru-RU" sz="2000" dirty="0"/>
              <a:t>с шествия сборщиков по главным улицам столицы. </a:t>
            </a:r>
            <a:endParaRPr lang="ru-RU" sz="2000" dirty="0" smtClean="0"/>
          </a:p>
          <a:p>
            <a:r>
              <a:rPr lang="ru-RU" sz="2000" dirty="0" smtClean="0"/>
              <a:t>У </a:t>
            </a:r>
            <a:r>
              <a:rPr lang="ru-RU" sz="2000" dirty="0"/>
              <a:t>каждого сборщика были особый значок и номерная карточка. </a:t>
            </a:r>
            <a:endParaRPr lang="ru-RU" sz="2000" dirty="0" smtClean="0"/>
          </a:p>
          <a:p>
            <a:r>
              <a:rPr lang="ru-RU" sz="2000" dirty="0" smtClean="0"/>
              <a:t>На </a:t>
            </a:r>
            <a:r>
              <a:rPr lang="ru-RU" sz="2000" dirty="0"/>
              <a:t>улицах деньги от продажи цветов собирались в кружки.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учреждениях, на предприятиях, в учебных заведениях и театрах для сбора денег ставили большие чаши для пожертвований.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конце дня деньги сдавались в счетную комиссию под расписку, после подсчета ведомость публиковалась отдельной брошюрой.</a:t>
            </a:r>
            <a:br>
              <a:rPr lang="ru-RU" sz="2000" dirty="0"/>
            </a:br>
            <a:endParaRPr lang="ru-RU" sz="2000" b="1" dirty="0"/>
          </a:p>
        </p:txBody>
      </p:sp>
      <p:pic>
        <p:nvPicPr>
          <p:cNvPr id="4" name="Рисунок 3" descr="1A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583933"/>
            <a:ext cx="2888189" cy="45012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915609" y="214601"/>
            <a:ext cx="2165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С. Петербург 1911</a:t>
            </a:r>
          </a:p>
        </p:txBody>
      </p:sp>
    </p:spTree>
    <p:extLst>
      <p:ext uri="{BB962C8B-B14F-4D97-AF65-F5344CB8AC3E}">
        <p14:creationId xmlns:p14="http://schemas.microsoft.com/office/powerpoint/2010/main" val="10042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113"/>
            <a:ext cx="9144000" cy="683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552" y="742744"/>
            <a:ext cx="333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Нижний Новгород 1912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743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0"/>
            <a:ext cx="91170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NS-SERVER\NeskuchniySAD\ФАНДРАЙЗИНГ\АКЦИИ\БЕЛЫЙ ЦВЕТОК\презентация белого цветка\Дореволюционные фото БЦ\бц\День белого цветка — сбор средств на борьбу с чахоткой. Санкт-Петербург. 20 апреля 1911 г. Фото ателье К. К. Бул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493466" cy="57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23227"/>
            <a:ext cx="67687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Члены организационного комитета готовят кружки для сбора пожертвований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4270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В празднике участвовали все слои населения. За букетик ромашек или маргариток каждый давал, сколько может – от нескольких копеек до десятков, сотен и даже тысяч рублей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006419"/>
            <a:ext cx="7341724" cy="45809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733550" y="1637087"/>
            <a:ext cx="1798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МОСКВА 1911</a:t>
            </a:r>
          </a:p>
        </p:txBody>
      </p:sp>
    </p:spTree>
    <p:extLst>
      <p:ext uri="{BB962C8B-B14F-4D97-AF65-F5344CB8AC3E}">
        <p14:creationId xmlns:p14="http://schemas.microsoft.com/office/powerpoint/2010/main" val="20693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«День Цветка» вызвал такой отклик, что стал проводиться не менее четырех раз в год. Цветы были разные: букеты из белой ромашки раздавали в день борьбы с чахоткой, букетики из колосьев ржи -- при сборе в пользу голодающих крестьян, розовые – на помощь сиротам. Продажей букетов собирали деньги и для солдат русской армии.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" name="Picture 2" descr="\\NS-SERVER\NeskuchniySAD\8203~1\212B~1\EE61~1\AB6B~1\7040~1\6453~1\Нагрудный жетон и колоски ржи для участников сбора средств в пользу голодающих в День колоса ржи. Санкт-Петербург. 22 февраля 1912 г. Фото ателье К. К. Буллы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027832"/>
            <a:ext cx="3270421" cy="437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977230"/>
            <a:ext cx="3107675" cy="44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60648"/>
            <a:ext cx="8264650" cy="6122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00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7907585" cy="5949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236297" y="11663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Санкт- Петербург     1911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300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496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 апреле 1911 года на акции в </a:t>
            </a:r>
            <a:r>
              <a:rPr lang="ru-RU" sz="2000" b="1" dirty="0"/>
              <a:t>Петербурге </a:t>
            </a:r>
            <a:r>
              <a:rPr lang="ru-RU" sz="2000" b="1" dirty="0" smtClean="0"/>
              <a:t>было собрано </a:t>
            </a:r>
            <a:br>
              <a:rPr lang="ru-RU" sz="2000" b="1" dirty="0" smtClean="0"/>
            </a:br>
            <a:r>
              <a:rPr lang="ru-RU" sz="2000" b="1" dirty="0" smtClean="0"/>
              <a:t>53 </a:t>
            </a:r>
            <a:r>
              <a:rPr lang="ru-RU" sz="2000" b="1" dirty="0"/>
              <a:t>751 руб. 16 коп</a:t>
            </a:r>
            <a:r>
              <a:rPr lang="ru-RU" sz="2000" b="1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На эти деньги:</a:t>
            </a:r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 </a:t>
            </a:r>
            <a:r>
              <a:rPr lang="ru-RU" sz="2000" dirty="0"/>
              <a:t>течение года обеспечивалось содержание 40 больных детей в санатории в </a:t>
            </a:r>
            <a:r>
              <a:rPr lang="ru-RU" sz="2000" dirty="0" err="1" smtClean="0"/>
              <a:t>Териоках</a:t>
            </a:r>
            <a:r>
              <a:rPr lang="ru-RU" sz="2000" dirty="0" smtClean="0"/>
              <a:t> </a:t>
            </a:r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был </a:t>
            </a:r>
            <a:r>
              <a:rPr lang="ru-RU" sz="2000" dirty="0"/>
              <a:t>оборудован санаторий для взрослых на Крестовском </a:t>
            </a:r>
            <a:r>
              <a:rPr lang="ru-RU" sz="2000" dirty="0" smtClean="0"/>
              <a:t>острове</a:t>
            </a:r>
          </a:p>
          <a:p>
            <a:r>
              <a:rPr lang="ru-RU" sz="20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расширена </a:t>
            </a:r>
            <a:r>
              <a:rPr lang="ru-RU" sz="2000" dirty="0"/>
              <a:t>амбулатория для лечения туберкулезных больных в </a:t>
            </a:r>
            <a:r>
              <a:rPr lang="ru-RU" sz="2000" dirty="0" smtClean="0"/>
              <a:t>Петербурге</a:t>
            </a:r>
          </a:p>
          <a:p>
            <a:r>
              <a:rPr lang="ru-RU" sz="20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розданы </a:t>
            </a:r>
            <a:r>
              <a:rPr lang="ru-RU" sz="2000" dirty="0"/>
              <a:t>пособия на еду, жилье и лекарства больным чахоткой беднякам, </a:t>
            </a: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переданы </a:t>
            </a:r>
            <a:r>
              <a:rPr lang="ru-RU" sz="2000" dirty="0"/>
              <a:t>средства на подготовку медицинских сестер для работы с туберкулезными </a:t>
            </a:r>
            <a:r>
              <a:rPr lang="ru-RU" sz="2000" dirty="0" smtClean="0"/>
              <a:t>больными</a:t>
            </a:r>
            <a:endParaRPr lang="ru-RU" sz="2000" dirty="0"/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отложен </a:t>
            </a:r>
            <a:r>
              <a:rPr lang="ru-RU" sz="2000" dirty="0"/>
              <a:t>капитал на приобретение цветов в будущем</a:t>
            </a:r>
          </a:p>
        </p:txBody>
      </p:sp>
    </p:spTree>
    <p:extLst>
      <p:ext uri="{BB962C8B-B14F-4D97-AF65-F5344CB8AC3E}">
        <p14:creationId xmlns:p14="http://schemas.microsoft.com/office/powerpoint/2010/main" val="3736635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32656"/>
            <a:ext cx="7899797" cy="6095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92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4724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Ялте, куда приезжали на лечение больные туберкулезом со всей России, проведение праздника Белого Цветка имело особое значение. </a:t>
            </a:r>
          </a:p>
          <a:p>
            <a:endParaRPr lang="ru-RU" sz="2000" dirty="0" smtClean="0"/>
          </a:p>
          <a:p>
            <a:r>
              <a:rPr lang="ru-RU" sz="2000" dirty="0" smtClean="0"/>
              <a:t>Весной 1912 и 1914 года  в благотворительном базаре участвовала императорская семья. Это способствовало особому успеху Белого Цветка. </a:t>
            </a:r>
            <a:endParaRPr lang="ru-RU" sz="2000" dirty="0" smtClean="0">
              <a:solidFill>
                <a:srgbClr val="6D6D6D"/>
              </a:solidFill>
            </a:endParaRPr>
          </a:p>
        </p:txBody>
      </p:sp>
      <p:pic>
        <p:nvPicPr>
          <p:cNvPr id="3" name="Рисунок 2" descr="10000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988840"/>
            <a:ext cx="7403683" cy="4680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8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00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806" y="548680"/>
            <a:ext cx="6439150" cy="5877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3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4724"/>
            <a:ext cx="82809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Ялта, здание городского собрания  1914 год</a:t>
            </a:r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Для сбора </a:t>
            </a:r>
            <a:r>
              <a:rPr lang="ru-RU" sz="2000" dirty="0"/>
              <a:t>средств в городском саду устраивали гуляния, работали буфеты, организовывали беспроигрышные лотереи, продажу конфет и цветов, выступали артисты. </a:t>
            </a:r>
            <a:br>
              <a:rPr lang="ru-RU" sz="2000" dirty="0"/>
            </a:br>
            <a:r>
              <a:rPr lang="ru-RU" sz="2000" dirty="0" smtClean="0"/>
              <a:t>                                                             </a:t>
            </a:r>
          </a:p>
          <a:p>
            <a:pPr algn="r"/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335" y="1916832"/>
            <a:ext cx="7895305" cy="440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24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471" y="1268760"/>
            <a:ext cx="7790612" cy="54661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7584" y="116632"/>
            <a:ext cx="756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Ялта , 1914 г. </a:t>
            </a:r>
          </a:p>
          <a:p>
            <a:r>
              <a:rPr lang="ru-RU" sz="2000" dirty="0" smtClean="0"/>
              <a:t>Александра Фёдоровна принимает гостей на благотворительной ярмарке в задании городского собрания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5649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97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836712"/>
            <a:ext cx="8099481" cy="57807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97854" y="394752"/>
            <a:ext cx="3825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Ялта, набережная 1912 год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079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33843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Гирляндами из белых ромашек увиты шесты в руках молодых женщин и </a:t>
            </a:r>
          </a:p>
          <a:p>
            <a:r>
              <a:rPr lang="ru-RU" sz="2000" dirty="0" smtClean="0"/>
              <a:t>детей, одетых во все белое. </a:t>
            </a:r>
          </a:p>
          <a:p>
            <a:endParaRPr lang="ru-RU" sz="2000" dirty="0"/>
          </a:p>
          <a:p>
            <a:r>
              <a:rPr lang="ru-RU" sz="2000" dirty="0" smtClean="0"/>
              <a:t>На шестах - маленькие щитки с крестом и надписью </a:t>
            </a:r>
          </a:p>
          <a:p>
            <a:r>
              <a:rPr lang="ru-RU" sz="2000" dirty="0" smtClean="0"/>
              <a:t>«На борьбу с чахоткой». 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b="1" dirty="0" smtClean="0"/>
              <a:t>ЯЛТА 1912</a:t>
            </a:r>
          </a:p>
        </p:txBody>
      </p:sp>
      <p:pic>
        <p:nvPicPr>
          <p:cNvPr id="3" name="Рисунок 2" descr="img4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5" y="116632"/>
            <a:ext cx="3966802" cy="6021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2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</a:t>
            </a:r>
            <a:r>
              <a:rPr lang="ru-RU" sz="2000" dirty="0" err="1" smtClean="0"/>
              <a:t>Ливадийском</a:t>
            </a:r>
            <a:r>
              <a:rPr lang="ru-RU" sz="2000" dirty="0" smtClean="0"/>
              <a:t> имении с  разрешения родителей белую ромашку продавали цесаревич и великие княжны</a:t>
            </a:r>
            <a:endParaRPr lang="ru-RU" sz="2000" dirty="0" smtClean="0">
              <a:solidFill>
                <a:srgbClr val="6D6D6D"/>
              </a:solidFill>
            </a:endParaRPr>
          </a:p>
        </p:txBody>
      </p:sp>
      <p:pic>
        <p:nvPicPr>
          <p:cNvPr id="3" name="Рисунок 2" descr="img4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628800"/>
            <a:ext cx="7092280" cy="502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967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ети Николая II участники праздника  около храма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60648"/>
            <a:ext cx="8490417" cy="608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56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4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4404"/>
            <a:ext cx="7920880" cy="52805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5400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/>
              <a:t>Возрождение праздника</a:t>
            </a:r>
            <a:endParaRPr lang="ru-RU" sz="3300" b="1" dirty="0"/>
          </a:p>
        </p:txBody>
      </p:sp>
    </p:spTree>
    <p:extLst>
      <p:ext uri="{BB962C8B-B14F-4D97-AF65-F5344CB8AC3E}">
        <p14:creationId xmlns:p14="http://schemas.microsoft.com/office/powerpoint/2010/main" val="14079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ачиная </a:t>
            </a:r>
            <a:r>
              <a:rPr lang="ru-RU" dirty="0"/>
              <a:t>с 2000 </a:t>
            </a:r>
            <a:r>
              <a:rPr lang="ru-RU" dirty="0" smtClean="0"/>
              <a:t>года, «Белый цветок» проходит в разных городах России:  Курске</a:t>
            </a:r>
            <a:r>
              <a:rPr lang="ru-RU" dirty="0"/>
              <a:t>, Нижнем Новгороде, </a:t>
            </a:r>
            <a:r>
              <a:rPr lang="ru-RU" dirty="0" smtClean="0"/>
              <a:t>Ялте, Екатеринбурге</a:t>
            </a:r>
            <a:r>
              <a:rPr lang="ru-RU" dirty="0"/>
              <a:t>, Петербурге, </a:t>
            </a:r>
            <a:r>
              <a:rPr lang="ru-RU" dirty="0" smtClean="0"/>
              <a:t>с 2011 года ежегодно проходит в </a:t>
            </a:r>
            <a:r>
              <a:rPr lang="ru-RU" dirty="0"/>
              <a:t>Москве.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33" y="1844824"/>
            <a:ext cx="6948264" cy="46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85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70" y="188640"/>
            <a:ext cx="7886700" cy="1646065"/>
          </a:xfrm>
        </p:spPr>
        <p:txBody>
          <a:bodyPr>
            <a:normAutofit/>
          </a:bodyPr>
          <a:lstStyle/>
          <a:p>
            <a:r>
              <a:rPr lang="ru-RU" sz="3700" b="1" dirty="0" smtClean="0"/>
              <a:t>Белый цветок в Ялте</a:t>
            </a:r>
            <a:br>
              <a:rPr lang="ru-RU" sz="3700" b="1" dirty="0" smtClean="0"/>
            </a:br>
            <a:r>
              <a:rPr lang="ru-RU" sz="2000" dirty="0" smtClean="0">
                <a:latin typeface="+mn-lt"/>
              </a:rPr>
              <a:t>Сперва </a:t>
            </a:r>
            <a:r>
              <a:rPr lang="ru-RU" sz="2000" dirty="0">
                <a:latin typeface="+mn-lt"/>
              </a:rPr>
              <a:t>это был </a:t>
            </a:r>
            <a:r>
              <a:rPr lang="ru-RU" sz="2000" dirty="0" smtClean="0">
                <a:latin typeface="+mn-lt"/>
              </a:rPr>
              <a:t>школьный </a:t>
            </a:r>
            <a:r>
              <a:rPr lang="ru-RU" sz="2000" dirty="0">
                <a:latin typeface="+mn-lt"/>
              </a:rPr>
              <a:t>праздник, организованный по инициативе местной учительницы истории. </a:t>
            </a:r>
            <a:r>
              <a:rPr lang="ru-RU" sz="2000" dirty="0" smtClean="0">
                <a:latin typeface="+mn-lt"/>
              </a:rPr>
              <a:t>С </a:t>
            </a:r>
            <a:r>
              <a:rPr lang="ru-RU" sz="2000" dirty="0">
                <a:latin typeface="+mn-lt"/>
              </a:rPr>
              <a:t>2005 года идею поддержал </a:t>
            </a:r>
            <a:r>
              <a:rPr lang="ru-RU" sz="2000" dirty="0" err="1">
                <a:latin typeface="+mn-lt"/>
              </a:rPr>
              <a:t>Крестовоздвиженский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храм в </a:t>
            </a:r>
            <a:r>
              <a:rPr lang="ru-RU" sz="2000" dirty="0">
                <a:latin typeface="+mn-lt"/>
              </a:rPr>
              <a:t>Ливадии.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2060848"/>
            <a:ext cx="5720243" cy="4280012"/>
          </a:xfrm>
        </p:spPr>
      </p:pic>
    </p:spTree>
    <p:extLst>
      <p:ext uri="{BB962C8B-B14F-4D97-AF65-F5344CB8AC3E}">
        <p14:creationId xmlns:p14="http://schemas.microsoft.com/office/powerpoint/2010/main" val="394487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NS-SERVER\NeskuchniySAD\ФАНДРАЙЗИНГ\АКЦИИ\БЕЛЫЙ ЦВЕТОК\совр фото Белый цветок\IMG_93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704856" cy="513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332656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Настоятелю храма протоиерею Димитрию </a:t>
            </a:r>
            <a:r>
              <a:rPr lang="ru-RU" dirty="0" err="1"/>
              <a:t>Гоцкалюку</a:t>
            </a:r>
            <a:r>
              <a:rPr lang="ru-RU" dirty="0"/>
              <a:t> удалось объединить вокруг идеи возрождения Белого Цветка ялтинские храмы и городскую администрацию.</a:t>
            </a:r>
          </a:p>
        </p:txBody>
      </p:sp>
    </p:spTree>
    <p:extLst>
      <p:ext uri="{BB962C8B-B14F-4D97-AF65-F5344CB8AC3E}">
        <p14:creationId xmlns:p14="http://schemas.microsoft.com/office/powerpoint/2010/main" val="3732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1"/>
          </a:xfrm>
        </p:spPr>
        <p:txBody>
          <a:bodyPr>
            <a:normAutofit/>
          </a:bodyPr>
          <a:lstStyle/>
          <a:p>
            <a:r>
              <a:rPr lang="ru-RU" dirty="0" smtClean="0"/>
              <a:t>Москва 2011, Марфо-Мариинская обитель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95697" y="1196752"/>
            <a:ext cx="8352606" cy="129614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В сентябре 2011 года первый праздник Белого цветка в Москве провела служба помощи «Милосердие». </a:t>
            </a:r>
          </a:p>
          <a:p>
            <a:pPr marL="114300" indent="0">
              <a:buNone/>
            </a:pPr>
            <a:r>
              <a:rPr lang="ru-RU" sz="2000" dirty="0" smtClean="0"/>
              <a:t>Собранные средства – около 2 млн рублей - пошли </a:t>
            </a:r>
            <a:r>
              <a:rPr lang="ru-RU" sz="2000" dirty="0"/>
              <a:t>на </a:t>
            </a:r>
            <a:r>
              <a:rPr lang="ru-RU" sz="2000" dirty="0" smtClean="0"/>
              <a:t>детскую паллиативную службу (</a:t>
            </a:r>
            <a:r>
              <a:rPr lang="ru-RU" sz="2000" dirty="0" err="1" smtClean="0"/>
              <a:t>респис</a:t>
            </a:r>
            <a:r>
              <a:rPr lang="ru-RU" sz="2000" dirty="0" smtClean="0"/>
              <a:t>) </a:t>
            </a:r>
            <a:r>
              <a:rPr lang="ru-RU" sz="2000" dirty="0"/>
              <a:t>при </a:t>
            </a:r>
            <a:r>
              <a:rPr lang="ru-RU" sz="2000" dirty="0" smtClean="0"/>
              <a:t>обители </a:t>
            </a:r>
            <a:endParaRPr lang="ru-RU" sz="2000" dirty="0"/>
          </a:p>
          <a:p>
            <a:endParaRPr lang="ru-RU" dirty="0"/>
          </a:p>
        </p:txBody>
      </p:sp>
      <p:pic>
        <p:nvPicPr>
          <p:cNvPr id="4" name="Рисунок 3" descr="_MG_227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922" y="2636912"/>
            <a:ext cx="5976156" cy="3984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31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76672"/>
            <a:ext cx="7873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+mj-lt"/>
              </a:rPr>
              <a:t>Москва </a:t>
            </a:r>
            <a:r>
              <a:rPr lang="ru-RU" sz="3200" dirty="0" smtClean="0">
                <a:latin typeface="+mj-lt"/>
              </a:rPr>
              <a:t>2012, </a:t>
            </a:r>
            <a:r>
              <a:rPr lang="ru-RU" sz="3200" dirty="0">
                <a:latin typeface="+mj-lt"/>
              </a:rPr>
              <a:t>Марфо-Мариинская </a:t>
            </a:r>
            <a:r>
              <a:rPr lang="ru-RU" sz="3200" dirty="0" smtClean="0">
                <a:latin typeface="+mj-lt"/>
              </a:rPr>
              <a:t>обитель </a:t>
            </a:r>
            <a:endParaRPr lang="ru-RU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420888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2000" dirty="0" smtClean="0"/>
              <a:t>В мае </a:t>
            </a:r>
            <a:r>
              <a:rPr lang="ru-RU" sz="2000" dirty="0"/>
              <a:t>2012 года </a:t>
            </a:r>
            <a:r>
              <a:rPr lang="ru-RU" sz="2000" dirty="0" smtClean="0"/>
              <a:t>на Белом цветке в Обители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было собрано больше 2 млн рублей на ремонт новой богадельни </a:t>
            </a:r>
            <a:r>
              <a:rPr lang="ru-RU" sz="2000" dirty="0"/>
              <a:t>службы помощи </a:t>
            </a:r>
            <a:r>
              <a:rPr lang="ru-RU" sz="2000" dirty="0" smtClean="0"/>
              <a:t>«Милосердие».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Богадельня открывается в этом году.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114" y="1206624"/>
            <a:ext cx="6336704" cy="51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6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905" y="332656"/>
            <a:ext cx="681058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dirty="0">
                <a:latin typeface="+mj-lt"/>
              </a:rPr>
              <a:t>Москва </a:t>
            </a:r>
            <a:r>
              <a:rPr lang="ru-RU" sz="3300" dirty="0" smtClean="0">
                <a:latin typeface="+mj-lt"/>
              </a:rPr>
              <a:t>201</a:t>
            </a:r>
            <a:r>
              <a:rPr lang="en-US" sz="3300" dirty="0" smtClean="0">
                <a:latin typeface="+mj-lt"/>
              </a:rPr>
              <a:t>3</a:t>
            </a:r>
            <a:r>
              <a:rPr lang="ru-RU" sz="3300" dirty="0" smtClean="0">
                <a:latin typeface="+mj-lt"/>
              </a:rPr>
              <a:t>, улица Кузнецкий мост </a:t>
            </a:r>
            <a:endParaRPr lang="ru-RU" sz="33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15567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млн 269 тыс.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рублей, собранные на празднике, были направлены на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работу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сестер милосердия в патронажной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службе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9" y="2144650"/>
            <a:ext cx="6048672" cy="402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23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1"/>
          </a:xfrm>
        </p:spPr>
        <p:txBody>
          <a:bodyPr>
            <a:normAutofit/>
          </a:bodyPr>
          <a:lstStyle/>
          <a:p>
            <a:r>
              <a:rPr lang="ru-RU" b="1" dirty="0" smtClean="0"/>
              <a:t>Из чего обычно состоит праздник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123728" y="1274569"/>
            <a:ext cx="2952328" cy="805597"/>
          </a:xfrm>
        </p:spPr>
        <p:txBody>
          <a:bodyPr>
            <a:normAutofit/>
          </a:bodyPr>
          <a:lstStyle/>
          <a:p>
            <a:pPr lvl="0" algn="r"/>
            <a:r>
              <a:rPr lang="ru-RU" dirty="0" smtClean="0"/>
              <a:t>благотворительная ярмарка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ru-RU" dirty="0"/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860" y="1274569"/>
            <a:ext cx="2634399" cy="1754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2378129"/>
            <a:ext cx="3372009" cy="2245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33268" y="3364006"/>
            <a:ext cx="243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концерт </a:t>
            </a:r>
            <a:endParaRPr lang="en-US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4398151"/>
            <a:ext cx="3330459" cy="22180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7183" y="510622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r">
              <a:buFont typeface="Arial" panose="020B0604020202020204" pitchFamily="34" charset="0"/>
              <a:buChar char="•"/>
            </a:pPr>
            <a:r>
              <a:rPr lang="ru-RU" dirty="0"/>
              <a:t>игры на воздухе для детей и взрослых</a:t>
            </a:r>
          </a:p>
        </p:txBody>
      </p:sp>
    </p:spTree>
    <p:extLst>
      <p:ext uri="{BB962C8B-B14F-4D97-AF65-F5344CB8AC3E}">
        <p14:creationId xmlns:p14="http://schemas.microsoft.com/office/powerpoint/2010/main" val="25607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764704"/>
            <a:ext cx="79208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/>
              <a:t>Также можно провести </a:t>
            </a:r>
            <a:endParaRPr lang="ru-RU" sz="2400" b="1" dirty="0" smtClean="0"/>
          </a:p>
          <a:p>
            <a:pPr lvl="0"/>
            <a:endParaRPr lang="ru-RU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Аукцион</a:t>
            </a:r>
            <a:endParaRPr lang="en-US" sz="20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экскурсию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выставку фотографий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Мастер-классы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708" y="3140968"/>
            <a:ext cx="2413992" cy="32186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268760"/>
            <a:ext cx="3240360" cy="2473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298" y="4077072"/>
            <a:ext cx="3670553" cy="244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66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4138" y="325105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Хорошо привлечь помощников и волонтеров из дружественных организаций. Они могут выступать как уличные музыканты: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38" y="1340768"/>
            <a:ext cx="7272300" cy="48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01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11560" y="658334"/>
            <a:ext cx="82089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Самое главное – встретить гостей с любовью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Picture 1" descr="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331940"/>
            <a:ext cx="7128792" cy="475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7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2378157"/>
            <a:ext cx="2638425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 descr="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359" y="2348880"/>
            <a:ext cx="2638425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5359" y="295965"/>
            <a:ext cx="74810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 </a:t>
            </a:r>
            <a:r>
              <a:rPr lang="ru-RU" dirty="0"/>
              <a:t>пожертвования </a:t>
            </a:r>
            <a:r>
              <a:rPr lang="ru-RU" dirty="0" smtClean="0"/>
              <a:t>раздаются маленькие белые цветочки - </a:t>
            </a:r>
            <a:r>
              <a:rPr lang="ru-RU" dirty="0"/>
              <a:t>символ </a:t>
            </a:r>
            <a:r>
              <a:rPr lang="ru-RU" dirty="0" smtClean="0"/>
              <a:t>праздника, который призван объединить нас всех в благородном деле милосердия и благотворительности.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553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336285"/>
            <a:ext cx="81369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Сестры милосердия и дети с коробочками для пожертвований и шестами, украшенными символами праздника – белыми бумажными цветами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121" name="Picture 1" descr="2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868" y="2204864"/>
            <a:ext cx="4212860" cy="292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_MG_2263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7274" y="2204864"/>
            <a:ext cx="4385206" cy="292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0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580536"/>
            <a:ext cx="80648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Сейчас белые цветочки могут быть в виде наклейки.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169" name="Picture 1" descr="2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210" y="1268760"/>
            <a:ext cx="8004637" cy="519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952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рекрасно, когда на празднике много живых белых цветов! </a:t>
            </a:r>
            <a:endParaRPr lang="en-US" dirty="0" smtClean="0"/>
          </a:p>
          <a:p>
            <a:r>
              <a:rPr lang="ru-RU" dirty="0" smtClean="0"/>
              <a:t>Их тоже дают за пожертвования, но покрупнее. Приобрести цветы для праздника помогают благотворители – попечители Дня белого цветка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916832"/>
            <a:ext cx="2636485" cy="37844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916832"/>
            <a:ext cx="5163091" cy="387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52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99592" y="404664"/>
            <a:ext cx="741682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Очень важная часть праздника - ярмарка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К ярмарке можно привлечь православные и воскресные школы, </a:t>
            </a:r>
            <a:r>
              <a:rPr lang="ru-RU" dirty="0"/>
              <a:t>художественные мастерские, кафе</a:t>
            </a:r>
            <a:r>
              <a:rPr lang="ru-RU" dirty="0" smtClean="0"/>
              <a:t>. Заготовить сувенирную продукцию помогут мастер-классы для добровольцев, которые можно проводить каждую неделю до праздника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564904"/>
            <a:ext cx="5764773" cy="37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2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29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08720"/>
            <a:ext cx="3222104" cy="483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_MG_2329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68" y="548679"/>
            <a:ext cx="4571944" cy="304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_MG_2320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3614171"/>
            <a:ext cx="4644008" cy="3096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4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8206" y="284573"/>
            <a:ext cx="853244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Активное участие в ярмарке могут принять приходы.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 фото: чайный столик с чаем из самовара организовал приход расположенного неподалеку храма Воскресения Христова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Кадашах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 descr="2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57" y="1761900"/>
            <a:ext cx="7055973" cy="454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660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28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548680"/>
            <a:ext cx="7920372" cy="5280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14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3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764704"/>
            <a:ext cx="3726160" cy="558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_MG_2348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0006" y="764704"/>
            <a:ext cx="3726160" cy="5589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20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4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670432"/>
            <a:ext cx="3598729" cy="239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_MG_2425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598424"/>
            <a:ext cx="3813816" cy="2542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_MG_2435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693028"/>
            <a:ext cx="3942051" cy="262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_MG_2449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808" y="3693028"/>
            <a:ext cx="3941024" cy="2627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69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169" y="0"/>
            <a:ext cx="4671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790</Words>
  <Application>Microsoft Office PowerPoint</Application>
  <PresentationFormat>Экран (4:3)</PresentationFormat>
  <Paragraphs>118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БЕЛЫЙ ЦВЕТОК</vt:lpstr>
      <vt:lpstr>Презентация PowerPoint</vt:lpstr>
      <vt:lpstr>История праздника</vt:lpstr>
      <vt:lpstr>Белый цветок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Белый цветок в Ялте Сперва это был школьный праздник, организованный по инициативе местной учительницы истории. С 2005 года идею поддержал Крестовоздвиженский храм в Ливадии.</vt:lpstr>
      <vt:lpstr>Презентация PowerPoint</vt:lpstr>
      <vt:lpstr>Москва 2011, Марфо-Мариинская обитель </vt:lpstr>
      <vt:lpstr>Презентация PowerPoint</vt:lpstr>
      <vt:lpstr>Презентация PowerPoint</vt:lpstr>
      <vt:lpstr>Из чего обычно состоит праздник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ЦВЕТОК</dc:title>
  <dc:creator>Татьяна Рроманова</dc:creator>
  <cp:lastModifiedBy>ОЦБСС РПЦ (МП)</cp:lastModifiedBy>
  <cp:revision>75</cp:revision>
  <dcterms:created xsi:type="dcterms:W3CDTF">2011-12-15T20:02:01Z</dcterms:created>
  <dcterms:modified xsi:type="dcterms:W3CDTF">2014-05-16T10:53:34Z</dcterms:modified>
</cp:coreProperties>
</file>