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3" r:id="rId3"/>
    <p:sldId id="264" r:id="rId4"/>
    <p:sldId id="262" r:id="rId5"/>
    <p:sldId id="259" r:id="rId6"/>
    <p:sldId id="269" r:id="rId7"/>
    <p:sldId id="270" r:id="rId8"/>
    <p:sldId id="271" r:id="rId9"/>
    <p:sldId id="272" r:id="rId10"/>
    <p:sldId id="273" r:id="rId11"/>
    <p:sldId id="274" r:id="rId12"/>
    <p:sldId id="260" r:id="rId13"/>
    <p:sldId id="261" r:id="rId14"/>
    <p:sldId id="275" r:id="rId15"/>
    <p:sldId id="276" r:id="rId16"/>
    <p:sldId id="277" r:id="rId17"/>
    <p:sldId id="257" r:id="rId18"/>
    <p:sldId id="258" r:id="rId19"/>
    <p:sldId id="278" r:id="rId20"/>
    <p:sldId id="279" r:id="rId21"/>
    <p:sldId id="280" r:id="rId22"/>
    <p:sldId id="281" r:id="rId23"/>
    <p:sldId id="282" r:id="rId24"/>
    <p:sldId id="283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284" r:id="rId40"/>
    <p:sldId id="285" r:id="rId41"/>
    <p:sldId id="286" r:id="rId42"/>
    <p:sldId id="287" r:id="rId43"/>
    <p:sldId id="266" r:id="rId44"/>
    <p:sldId id="267" r:id="rId45"/>
    <p:sldId id="268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6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2ECB98F-4963-4C5E-8CC7-6AEF85464A2B}" type="datetimeFigureOut">
              <a:rPr lang="ru-RU" smtClean="0"/>
              <a:t>30.04.2014</a:t>
            </a:fld>
            <a:endParaRPr lang="el-GR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l-GR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08F5BCE-A54A-4A2C-B693-739669567A12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2ECB98F-4963-4C5E-8CC7-6AEF85464A2B}" type="datetimeFigureOut">
              <a:rPr lang="ru-RU" smtClean="0"/>
              <a:t>30.04.2014</a:t>
            </a:fld>
            <a:endParaRPr lang="el-GR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08F5BCE-A54A-4A2C-B693-739669567A12}" type="slidenum">
              <a:rPr lang="el-GR" smtClean="0"/>
              <a:t>‹#›</a:t>
            </a:fld>
            <a:endParaRPr lang="el-GR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2ECB98F-4963-4C5E-8CC7-6AEF85464A2B}" type="datetimeFigureOut">
              <a:rPr lang="ru-RU" smtClean="0"/>
              <a:t>30.04.2014</a:t>
            </a:fld>
            <a:endParaRPr lang="el-GR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l-GR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08F5BCE-A54A-4A2C-B693-739669567A12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CB98F-4963-4C5E-8CC7-6AEF85464A2B}" type="datetimeFigureOut">
              <a:rPr lang="ru-RU" smtClean="0"/>
              <a:t>30.04.2014</a:t>
            </a:fld>
            <a:endParaRPr lang="el-GR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BCE-A54A-4A2C-B693-739669567A12}" type="slidenum">
              <a:rPr lang="el-GR" smtClean="0"/>
              <a:t>‹#›</a:t>
            </a:fld>
            <a:endParaRPr lang="el-GR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CB98F-4963-4C5E-8CC7-6AEF85464A2B}" type="datetimeFigureOut">
              <a:rPr lang="ru-RU" smtClean="0"/>
              <a:t>30.04.2014</a:t>
            </a:fld>
            <a:endParaRPr lang="el-GR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BCE-A54A-4A2C-B693-739669567A12}" type="slidenum">
              <a:rPr lang="el-GR" smtClean="0"/>
              <a:t>‹#›</a:t>
            </a:fld>
            <a:endParaRPr lang="el-GR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2ECB98F-4963-4C5E-8CC7-6AEF85464A2B}" type="datetimeFigureOut">
              <a:rPr lang="ru-RU" smtClean="0"/>
              <a:t>30.04.2014</a:t>
            </a:fld>
            <a:endParaRPr lang="el-GR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08F5BCE-A54A-4A2C-B693-739669567A12}" type="slidenum">
              <a:rPr lang="el-GR" smtClean="0"/>
              <a:t>‹#›</a:t>
            </a:fld>
            <a:endParaRPr lang="el-GR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CB98F-4963-4C5E-8CC7-6AEF85464A2B}" type="datetimeFigureOut">
              <a:rPr lang="ru-RU" smtClean="0"/>
              <a:t>30.04.2014</a:t>
            </a:fld>
            <a:endParaRPr lang="el-GR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BCE-A54A-4A2C-B693-739669567A1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2ECB98F-4963-4C5E-8CC7-6AEF85464A2B}" type="datetimeFigureOut">
              <a:rPr lang="ru-RU" smtClean="0"/>
              <a:t>30.04.2014</a:t>
            </a:fld>
            <a:endParaRPr lang="el-GR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08F5BCE-A54A-4A2C-B693-739669567A12}" type="slidenum">
              <a:rPr lang="el-GR" smtClean="0"/>
              <a:t>‹#›</a:t>
            </a:fld>
            <a:endParaRPr lang="el-GR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2ECB98F-4963-4C5E-8CC7-6AEF85464A2B}" type="datetimeFigureOut">
              <a:rPr lang="ru-RU" smtClean="0"/>
              <a:t>30.04.2014</a:t>
            </a:fld>
            <a:endParaRPr lang="el-GR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08F5BCE-A54A-4A2C-B693-739669567A12}" type="slidenum">
              <a:rPr lang="el-GR" smtClean="0"/>
              <a:t>‹#›</a:t>
            </a:fld>
            <a:endParaRPr lang="el-GR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CB98F-4963-4C5E-8CC7-6AEF85464A2B}" type="datetimeFigureOut">
              <a:rPr lang="ru-RU" smtClean="0"/>
              <a:t>30.04.2014</a:t>
            </a:fld>
            <a:endParaRPr lang="el-GR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BCE-A54A-4A2C-B693-739669567A1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CB98F-4963-4C5E-8CC7-6AEF85464A2B}" type="datetimeFigureOut">
              <a:rPr lang="ru-RU" smtClean="0"/>
              <a:t>30.04.2014</a:t>
            </a:fld>
            <a:endParaRPr lang="el-GR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BCE-A54A-4A2C-B693-739669567A1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2ECB98F-4963-4C5E-8CC7-6AEF85464A2B}" type="datetimeFigureOut">
              <a:rPr lang="ru-RU" smtClean="0"/>
              <a:t>30.04.2014</a:t>
            </a:fld>
            <a:endParaRPr lang="el-GR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08F5BCE-A54A-4A2C-B693-739669567A12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iaconia.ru/deti-inv/webinar4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00298" y="857232"/>
            <a:ext cx="6429420" cy="35719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  <a:hlinkClick r:id="rId2"/>
              </a:rPr>
              <a:t>Социально-психологическая поддержка семьи, имеющей в своем составе человека с нарушениями слуха и двойным нарушением слуха и зрения</a:t>
            </a:r>
            <a:endParaRPr lang="el-GR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err="1" smtClean="0"/>
              <a:t>Саломатина</a:t>
            </a:r>
            <a:r>
              <a:rPr lang="ru-RU" dirty="0" smtClean="0"/>
              <a:t> И.В., ФГНУ ИКП РАО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467600" cy="161967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Появление человека с ограниченными возможностями в семье – взрослого или ребенка. В чем проблема?</a:t>
            </a:r>
            <a:endParaRPr lang="el-G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1916832"/>
            <a:ext cx="7467600" cy="4493096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трудность принятия членами семьи (родителями) ситуации появления в семье «особого» человека/ребенка. Зачастую родственники самостоятельно не могут ее «прожить», «встроить» в свой эмоциональный и интеллектуальный опыт;</a:t>
            </a:r>
          </a:p>
          <a:p>
            <a:pPr lvl="0"/>
            <a:r>
              <a:rPr lang="ru-RU" dirty="0" smtClean="0"/>
              <a:t>сложность интерпретации поведенческих реакций ребенка/инвалида-взрослого, связанная с затруднением распознавания, неоднозначностью поступающих от такого человека сигналов;</a:t>
            </a:r>
          </a:p>
          <a:p>
            <a:pPr lvl="0"/>
            <a:r>
              <a:rPr lang="ru-RU" dirty="0" smtClean="0"/>
              <a:t>Трудности в регуляции поведения ребенка/взрослого с инвалидностью;</a:t>
            </a:r>
          </a:p>
          <a:p>
            <a:pPr lvl="0"/>
            <a:r>
              <a:rPr lang="ru-RU" dirty="0" smtClean="0"/>
              <a:t>отношение окружающих к тому, что в семье есть человек/ребенок с инвалидностью;</a:t>
            </a:r>
          </a:p>
          <a:p>
            <a:pPr lvl="0"/>
            <a:r>
              <a:rPr lang="ru-RU" dirty="0" smtClean="0"/>
              <a:t>ограниченность ресурсов, которые современное общество готово предложить в помощь семье и др.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Механизмы психологической защиты</a:t>
            </a:r>
            <a:endParaRPr lang="el-G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071678"/>
            <a:ext cx="7467600" cy="3643338"/>
          </a:xfrm>
        </p:spPr>
        <p:txBody>
          <a:bodyPr/>
          <a:lstStyle/>
          <a:p>
            <a:r>
              <a:rPr lang="ru-RU" sz="3600" dirty="0" smtClean="0"/>
              <a:t>Шок</a:t>
            </a:r>
          </a:p>
          <a:p>
            <a:r>
              <a:rPr lang="ru-RU" sz="3600" dirty="0" smtClean="0"/>
              <a:t>Отрицание</a:t>
            </a:r>
          </a:p>
          <a:p>
            <a:r>
              <a:rPr lang="ru-RU" sz="3600" dirty="0" smtClean="0"/>
              <a:t>Чувство вины (горя, депрессии, агрессии)</a:t>
            </a:r>
          </a:p>
          <a:p>
            <a:r>
              <a:rPr lang="ru-RU" sz="3600" dirty="0" smtClean="0"/>
              <a:t>Принятие</a:t>
            </a:r>
          </a:p>
          <a:p>
            <a:endParaRPr lang="ru-RU" dirty="0" smtClean="0"/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1">
                    <a:lumMod val="75000"/>
                  </a:schemeClr>
                </a:solidFill>
              </a:rPr>
              <a:t>Пояснение</a:t>
            </a:r>
            <a:endParaRPr lang="el-GR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Нарушения слуха и зрения порождают необходимость изменений во всех видах деятельности и особенно:</a:t>
            </a:r>
          </a:p>
          <a:p>
            <a:pPr>
              <a:buNone/>
            </a:pP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во всех видах информации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во взаимодействии и общении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в пространственной ориентации и свободном передвижении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в видах повседневной жизнедеятельности</a:t>
            </a:r>
          </a:p>
          <a:p>
            <a:pPr>
              <a:buNone/>
            </a:pPr>
            <a:r>
              <a:rPr lang="ru-RU" dirty="0" smtClean="0"/>
              <a:t>	способах чтения и письма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Отчет о социальном включении семьи слепоглухого человека</a:t>
            </a:r>
            <a:endParaRPr lang="el-G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В исследовании приняло участие </a:t>
            </a:r>
            <a:r>
              <a:rPr lang="ru-RU" b="1" dirty="0" smtClean="0">
                <a:solidFill>
                  <a:srgbClr val="00B050"/>
                </a:solidFill>
              </a:rPr>
              <a:t>53 члена семьи слепоглухого человека</a:t>
            </a:r>
            <a:r>
              <a:rPr lang="ru-RU" dirty="0" smtClean="0"/>
              <a:t> из 9 регионов РФ.</a:t>
            </a:r>
          </a:p>
          <a:p>
            <a:pPr>
              <a:buNone/>
            </a:pPr>
            <a:r>
              <a:rPr lang="ru-RU" dirty="0" smtClean="0"/>
              <a:t>Прежде всего мы хотели выяснить, насколько человек, который не имеет двойного сенсорного нарушения, но теснейшим образом связан с решением проблем члена своей семьи, который страдает таковыми проблемами, свободен в своих действиях: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может ли он по собственной инициативе</a:t>
            </a:r>
            <a:r>
              <a:rPr lang="ru-RU" dirty="0" smtClean="0"/>
              <a:t> (при желании или возникшей необходимости)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свободно покинуть дом, имеет ли возможность проводить свой досуг так, как ему того хочется</a:t>
            </a:r>
            <a:r>
              <a:rPr lang="ru-RU" dirty="0" smtClean="0"/>
              <a:t>.</a:t>
            </a:r>
            <a:endParaRPr lang="ru-RU" b="1" dirty="0" smtClean="0"/>
          </a:p>
          <a:p>
            <a:pPr>
              <a:buNone/>
            </a:pPr>
            <a:r>
              <a:rPr lang="ru-RU" dirty="0" smtClean="0"/>
              <a:t>Выяснилось, что практически </a:t>
            </a:r>
            <a:r>
              <a:rPr lang="ru-RU" sz="3900" b="1" dirty="0" smtClean="0">
                <a:solidFill>
                  <a:srgbClr val="FF0000"/>
                </a:solidFill>
              </a:rPr>
              <a:t>половина</a:t>
            </a:r>
            <a:r>
              <a:rPr lang="ru-RU" dirty="0" smtClean="0"/>
              <a:t> участников нашего исследования – членов семьи слепоглухого человека </a:t>
            </a:r>
            <a:r>
              <a:rPr lang="ru-RU" sz="3900" b="1" dirty="0" smtClean="0">
                <a:solidFill>
                  <a:srgbClr val="FF0000"/>
                </a:solidFill>
              </a:rPr>
              <a:t>заключены в четыре стены своей квартиры</a:t>
            </a:r>
            <a:r>
              <a:rPr lang="ru-RU" dirty="0" smtClean="0"/>
              <a:t>. 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err="1" smtClean="0">
                <a:solidFill>
                  <a:schemeClr val="accent1">
                    <a:lumMod val="75000"/>
                  </a:schemeClr>
                </a:solidFill>
              </a:rPr>
              <a:t>Слепоглухота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 – поле страха</a:t>
            </a:r>
            <a:endParaRPr lang="el-GR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Однажды на приеме в лаборатории УРАО ИКП врач разговаривала с мамой недавно ослепшей и оглохшей в результате воздействия синдрома </a:t>
            </a:r>
            <a:r>
              <a:rPr lang="ru-RU" dirty="0" err="1" smtClean="0"/>
              <a:t>Ушера</a:t>
            </a:r>
            <a:r>
              <a:rPr lang="ru-RU" dirty="0" smtClean="0"/>
              <a:t> девочки-отличницы. Мама металась, страшно горевала. Доктор очень резко сказала ей: </a:t>
            </a:r>
            <a:r>
              <a:rPr lang="ru-RU" b="1" dirty="0" smtClean="0"/>
              <a:t>«Успокойтесь! Вы теперь обязаны долго жить!»</a:t>
            </a:r>
            <a:r>
              <a:rPr lang="ru-RU" dirty="0" smtClean="0"/>
              <a:t> Мама встрепенулась и затихла: она поняла смысл этой фразы тут же. Хорошо, когда родители живут долго, но в ситуации нашей страны это </a:t>
            </a:r>
            <a:r>
              <a:rPr lang="ru-RU" b="1" dirty="0" smtClean="0"/>
              <a:t>жизненно необходимо: служб помощи одиноким престарелым слепоглухим у нас нет.</a:t>
            </a:r>
            <a:r>
              <a:rPr lang="ru-RU" dirty="0" smtClean="0"/>
              <a:t> 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Страх потерять работу</a:t>
            </a:r>
            <a:endParaRPr lang="el-GR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smtClean="0"/>
              <a:t>Случалось ли так, что вам отказывали в приеме на работу, потому что у вас есть член семьи с нарушением зрения и слуха?</a:t>
            </a:r>
          </a:p>
          <a:p>
            <a:endParaRPr lang="en-GB" b="1" dirty="0" smtClean="0"/>
          </a:p>
          <a:p>
            <a:r>
              <a:rPr lang="en-GB" sz="3600" b="1" dirty="0" err="1" smtClean="0"/>
              <a:t>Да</a:t>
            </a:r>
            <a:r>
              <a:rPr lang="ru-RU" sz="3600" b="1" dirty="0" smtClean="0"/>
              <a:t> – 8</a:t>
            </a:r>
          </a:p>
          <a:p>
            <a:r>
              <a:rPr lang="ru-RU" sz="3600" b="1" dirty="0" smtClean="0"/>
              <a:t>Нет – 26</a:t>
            </a:r>
          </a:p>
          <a:p>
            <a:r>
              <a:rPr lang="ru-RU" sz="3600" b="1" dirty="0" smtClean="0"/>
              <a:t>Нет ответа - 25</a:t>
            </a:r>
            <a:endParaRPr lang="en-GB" sz="3600" b="1" dirty="0" smtClean="0"/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Страх потерять работу</a:t>
            </a:r>
            <a:endParaRPr lang="el-GR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000240"/>
            <a:ext cx="7467600" cy="4473712"/>
          </a:xfrm>
        </p:spPr>
        <p:txBody>
          <a:bodyPr/>
          <a:lstStyle/>
          <a:p>
            <a:r>
              <a:rPr lang="ru-RU" dirty="0" smtClean="0"/>
              <a:t>На работе с недовольством относятся к тому, что мне иногда надо отпрашиваться с работы в связи с “семейными обстоятельствами” - быть задействованной в проблемах мужа-слепого (Елена Е., Новосибирск)</a:t>
            </a:r>
          </a:p>
          <a:p>
            <a:r>
              <a:rPr lang="ru-RU" dirty="0" smtClean="0"/>
              <a:t>Я об этом не говорю. (</a:t>
            </a:r>
            <a:r>
              <a:rPr lang="ru-RU" dirty="0" err="1" smtClean="0"/>
              <a:t>Зумфира</a:t>
            </a:r>
            <a:r>
              <a:rPr lang="ru-RU" dirty="0" smtClean="0"/>
              <a:t> В., Уфа)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Страх потерять работу</a:t>
            </a:r>
            <a:endParaRPr lang="el-GR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b="1" dirty="0" smtClean="0"/>
              <a:t>Пришлось ли вам оставить какую-то работу, потому что у вашего члена семьи нарушение зрения и слуха?</a:t>
            </a:r>
          </a:p>
          <a:p>
            <a:pPr>
              <a:buNone/>
            </a:pPr>
            <a:endParaRPr lang="en-GB" b="1" dirty="0" smtClean="0"/>
          </a:p>
          <a:p>
            <a:r>
              <a:rPr lang="en-GB" sz="3600" b="1" dirty="0" err="1" smtClean="0"/>
              <a:t>Да</a:t>
            </a:r>
            <a:r>
              <a:rPr lang="ru-RU" sz="3600" b="1" dirty="0" smtClean="0"/>
              <a:t> – 23</a:t>
            </a:r>
          </a:p>
          <a:p>
            <a:r>
              <a:rPr lang="ru-RU" sz="3600" b="1" dirty="0" smtClean="0"/>
              <a:t>Нет – 16</a:t>
            </a:r>
          </a:p>
          <a:p>
            <a:r>
              <a:rPr lang="ru-RU" sz="3600" b="1" dirty="0" smtClean="0"/>
              <a:t>Нет ответа - 20</a:t>
            </a:r>
            <a:endParaRPr lang="en-GB" sz="3600" b="1" dirty="0" smtClean="0"/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7467600" cy="1143008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«Какая помощь была бы вам нужна в то время, чтобы продолжать работать там, откуда вам пришлось уйти?»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l-G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/>
              <a:t>Трудоустройство слепоглухого члена семьи</a:t>
            </a:r>
            <a:r>
              <a:rPr lang="ru-RU" dirty="0" smtClean="0"/>
              <a:t>: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/>
              <a:t>Если бы С. был трудоустроен (Петр Б., Москва)</a:t>
            </a:r>
            <a:endParaRPr lang="ru-RU" b="1" dirty="0" smtClean="0"/>
          </a:p>
          <a:p>
            <a:pPr>
              <a:lnSpc>
                <a:spcPct val="90000"/>
              </a:lnSpc>
            </a:pPr>
            <a:r>
              <a:rPr lang="ru-RU" b="1" dirty="0" smtClean="0"/>
              <a:t>Наличие учебно-воспитательного учреждения постоянного или временного пребывания</a:t>
            </a:r>
            <a:r>
              <a:rPr lang="ru-RU" dirty="0" smtClean="0"/>
              <a:t>: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/>
              <a:t>Моему ребенку негде было обучаться. Я обучала его сама. Нужна была помощь педагогов. (Элеонора А., Москва)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/>
              <a:t>Организация групп дневного пребывания для таких детей. Хотя бы и не на каждый день (Надежда З., Москва)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«Какая помощь была бы вам нужна в то время, чтобы продолжать работать там, откуда вам пришлось уйти?»</a:t>
            </a:r>
            <a:endParaRPr lang="el-G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b="1" dirty="0" smtClean="0"/>
              <a:t>Сокращенный рабочий день</a:t>
            </a:r>
            <a:r>
              <a:rPr lang="ru-RU" dirty="0" smtClean="0"/>
              <a:t>:</a:t>
            </a:r>
          </a:p>
          <a:p>
            <a:pPr>
              <a:lnSpc>
                <a:spcPct val="80000"/>
              </a:lnSpc>
              <a:buNone/>
            </a:pPr>
            <a:r>
              <a:rPr lang="ru-RU" dirty="0" smtClean="0"/>
              <a:t>Сокращенный рабочий день. А мне сказали: “Любите своего ребенка - сидите дома” (Маргарита М., Санкт-Петербург)</a:t>
            </a:r>
            <a:endParaRPr lang="ru-RU" b="1" dirty="0" smtClean="0"/>
          </a:p>
          <a:p>
            <a:pPr>
              <a:lnSpc>
                <a:spcPct val="80000"/>
              </a:lnSpc>
            </a:pPr>
            <a:r>
              <a:rPr lang="ru-RU" b="1" dirty="0" smtClean="0"/>
              <a:t>Наличие сопровождающего-переводчика</a:t>
            </a:r>
            <a:r>
              <a:rPr lang="ru-RU" dirty="0" smtClean="0"/>
              <a:t>:</a:t>
            </a:r>
          </a:p>
          <a:p>
            <a:pPr>
              <a:lnSpc>
                <a:spcPct val="80000"/>
              </a:lnSpc>
              <a:buNone/>
            </a:pPr>
            <a:r>
              <a:rPr lang="ru-RU" dirty="0" smtClean="0"/>
              <a:t>Нужна помощь сопровождать мужа с работы и на работу. Я за него очень переживаю (Яна К., Уфа)</a:t>
            </a:r>
            <a:endParaRPr lang="ru-RU" b="1" dirty="0" smtClean="0"/>
          </a:p>
          <a:p>
            <a:pPr>
              <a:lnSpc>
                <a:spcPct val="80000"/>
              </a:lnSpc>
            </a:pPr>
            <a:r>
              <a:rPr lang="ru-RU" b="1" dirty="0" smtClean="0"/>
              <a:t>Работник, осуществляющий уход за слепоглухим членом семьи</a:t>
            </a:r>
            <a:r>
              <a:rPr lang="ru-RU" dirty="0" smtClean="0"/>
              <a:t>:</a:t>
            </a:r>
          </a:p>
          <a:p>
            <a:pPr>
              <a:lnSpc>
                <a:spcPct val="80000"/>
              </a:lnSpc>
              <a:buNone/>
            </a:pPr>
            <a:r>
              <a:rPr lang="ru-RU" dirty="0" smtClean="0"/>
              <a:t>Нужна была сиделка для ребенка (Елена Б., Уфа)</a:t>
            </a:r>
          </a:p>
          <a:p>
            <a:pPr>
              <a:lnSpc>
                <a:spcPct val="80000"/>
              </a:lnSpc>
              <a:buNone/>
            </a:pPr>
            <a:r>
              <a:rPr lang="ru-RU" dirty="0" smtClean="0"/>
              <a:t>Чтобы можно было ребенка оставить с кем-либо в больнице (Лилия Х., Москва)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43985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Удается ли вам выходить из дома так часто, как вам того хочется или необходимо?</a:t>
            </a:r>
            <a:endParaRPr lang="el-GR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571472" y="3286124"/>
          <a:ext cx="7467600" cy="1891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3733800"/>
              </a:tblGrid>
              <a:tr h="6305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kern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24</a:t>
                      </a:r>
                    </a:p>
                  </a:txBody>
                  <a:tcPr marL="68580" marR="68580" marT="0" marB="0"/>
                </a:tc>
              </a:tr>
              <a:tr h="6305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28</a:t>
                      </a:r>
                    </a:p>
                  </a:txBody>
                  <a:tcPr marL="68580" marR="68580" marT="0" marB="0"/>
                </a:tc>
              </a:tr>
              <a:tr h="6305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Нет ответа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7467600" cy="1203348"/>
          </a:xfrm>
        </p:spPr>
        <p:txBody>
          <a:bodyPr>
            <a:normAutofit/>
          </a:bodyPr>
          <a:lstStyle/>
          <a:p>
            <a:pPr fontAlgn="t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Досуг членов семьи в </a:t>
            </a:r>
            <a:b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«ближайшую субботу»</a:t>
            </a:r>
            <a:endParaRPr lang="el-GR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25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43626"/>
                <a:gridCol w="1423974"/>
              </a:tblGrid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Посещение учреждений культуры</a:t>
                      </a: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  <a:endParaRPr lang="ru-RU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Посещение баров, кафе и т.п. заведений</a:t>
                      </a: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ru-RU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Спорт</a:t>
                      </a: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ru-RU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Чтение</a:t>
                      </a: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ru-RU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Визиты к родственникам/друзьям</a:t>
                      </a: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endParaRPr lang="ru-RU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Прогулки на свежем воздухе</a:t>
                      </a: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ru-RU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B05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Работа/учеба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>
                          <a:solidFill>
                            <a:srgbClr val="00B05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ru-RU" sz="1800" b="1">
                        <a:solidFill>
                          <a:srgbClr val="00B05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B05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Уход за больными родственниками/друзьями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>
                          <a:solidFill>
                            <a:srgbClr val="00B05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ru-RU" sz="1800" b="1">
                        <a:solidFill>
                          <a:srgbClr val="00B05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B05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Домашние заботы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B05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 бывает свободного времени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Все время только вместе со слепоглухим членом семьи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Чего вы больше всего опасаетесь? – 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52 ответа</a:t>
            </a:r>
            <a:endParaRPr lang="el-G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357430"/>
            <a:ext cx="7467600" cy="3714776"/>
          </a:xfrm>
        </p:spPr>
        <p:txBody>
          <a:bodyPr/>
          <a:lstStyle/>
          <a:p>
            <a:r>
              <a:rPr lang="ru-RU" b="1" dirty="0" smtClean="0"/>
              <a:t>Боязнь собственной болезни:</a:t>
            </a:r>
          </a:p>
          <a:p>
            <a:endParaRPr lang="ru-RU" b="1" dirty="0" smtClean="0"/>
          </a:p>
          <a:p>
            <a:pPr>
              <a:buNone/>
            </a:pPr>
            <a:r>
              <a:rPr lang="ru-RU" dirty="0" smtClean="0"/>
              <a:t>Болезни, смерти (Ольга С., Москва)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Свалиться с ног, что силы иссякнут (Маргарита М., СПб)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Неизлечимых болезней (Елена Ц., Москва)</a:t>
            </a:r>
          </a:p>
          <a:p>
            <a:pPr>
              <a:buNone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Чего вы больше всего опасаетесь? – 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52 ответа</a:t>
            </a:r>
            <a:endParaRPr lang="el-G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ru-RU" sz="2800" b="1" dirty="0" smtClean="0"/>
              <a:t>Боязнь собственной смерти и одиночества ребенка из-за этого</a:t>
            </a:r>
            <a:r>
              <a:rPr lang="ru-RU" sz="1800" dirty="0" smtClean="0"/>
              <a:t>:</a:t>
            </a:r>
          </a:p>
          <a:p>
            <a:pPr>
              <a:lnSpc>
                <a:spcPct val="80000"/>
              </a:lnSpc>
            </a:pPr>
            <a:endParaRPr lang="ru-RU" sz="1800" dirty="0" smtClean="0"/>
          </a:p>
          <a:p>
            <a:pPr>
              <a:lnSpc>
                <a:spcPct val="80000"/>
              </a:lnSpc>
              <a:buNone/>
            </a:pPr>
            <a:r>
              <a:rPr lang="ru-RU" dirty="0" smtClean="0"/>
              <a:t>Самый страшный проблемный вопрос: муж – инвалид </a:t>
            </a:r>
            <a:r>
              <a:rPr lang="en-US" dirty="0" smtClean="0"/>
              <a:t>I</a:t>
            </a:r>
            <a:r>
              <a:rPr lang="ru-RU" dirty="0" smtClean="0"/>
              <a:t> группы более полугода. У меня уже был инсульт. Что будет с Г., если нас не станет, Этого я боялась, когда Г. Был еще в Сергиевом Посаде. </a:t>
            </a:r>
            <a:r>
              <a:rPr lang="en-US" dirty="0" smtClean="0"/>
              <a:t>&lt;</a:t>
            </a:r>
            <a:r>
              <a:rPr lang="ru-RU" dirty="0" smtClean="0"/>
              <a:t>…</a:t>
            </a:r>
            <a:r>
              <a:rPr lang="en-US" dirty="0" smtClean="0"/>
              <a:t>&gt;</a:t>
            </a:r>
            <a:r>
              <a:rPr lang="ru-RU" dirty="0" smtClean="0"/>
              <a:t> Пока я жива, он будет со мной (Лидия К., Киров) </a:t>
            </a:r>
            <a:r>
              <a:rPr lang="en-US" dirty="0" smtClean="0"/>
              <a:t>[</a:t>
            </a:r>
            <a:r>
              <a:rPr lang="ru-RU" dirty="0" smtClean="0"/>
              <a:t>Примеч. Ко времени написания отчета муж Лидии умер</a:t>
            </a:r>
            <a:r>
              <a:rPr lang="en-US" dirty="0" smtClean="0"/>
              <a:t>]</a:t>
            </a:r>
            <a:endParaRPr lang="ru-RU" dirty="0" smtClean="0"/>
          </a:p>
          <a:p>
            <a:pPr>
              <a:lnSpc>
                <a:spcPct val="80000"/>
              </a:lnSpc>
              <a:buNone/>
            </a:pPr>
            <a:r>
              <a:rPr lang="ru-RU" dirty="0" smtClean="0"/>
              <a:t>Больше всего меня мучает мысль, как будет Т. жить, если меня вдруг не станет (Надежда К., Москва) </a:t>
            </a:r>
          </a:p>
          <a:p>
            <a:pPr>
              <a:lnSpc>
                <a:spcPct val="80000"/>
              </a:lnSpc>
              <a:buNone/>
            </a:pPr>
            <a:r>
              <a:rPr lang="ru-RU" dirty="0" smtClean="0"/>
              <a:t>Что она останется без меня, что с ней будет дальше, когда нас не будет (Надежда З., Москва)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Чего вы больше всего опасаетесь? – 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52 ответа</a:t>
            </a:r>
            <a:endParaRPr lang="el-G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 b="1" dirty="0" smtClean="0"/>
              <a:t>Никому не будет нужен мой ребенок: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/>
              <a:t>Вот если Бог возьмет меня на тот свет, тогда Л. будет никому не нужен (Ирина Б., Москва)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/>
              <a:t>Опасаюсь, что он, когда останется один, окажется без помощи (Элеонора А., Москва)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/>
              <a:t>Как она будет без меня. И я опасаюсь полной слепоты К. Я просто в панике. Кроме меня никто этим заниматься не будет (Ольга К., Москва)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/>
              <a:t>Я теперь болею. Как она будет одна? (Лидия Ю. Уфа)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Старческая </a:t>
            </a:r>
            <a:r>
              <a:rPr lang="ru-RU" sz="3600" b="1" dirty="0" err="1" smtClean="0">
                <a:solidFill>
                  <a:schemeClr val="accent1">
                    <a:lumMod val="75000"/>
                  </a:schemeClr>
                </a:solidFill>
              </a:rPr>
              <a:t>слепоглухота</a:t>
            </a:r>
            <a:endParaRPr lang="el-GR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1571612"/>
            <a:ext cx="7467600" cy="487375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10-27% людей старше 70 лет </a:t>
            </a:r>
            <a:r>
              <a:rPr lang="ru-RU" dirty="0" smtClean="0"/>
              <a:t>могут иметь серьезные зрительные нарушения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/>
              <a:t>В Великобритании в конце </a:t>
            </a:r>
            <a:r>
              <a:rPr lang="en-US" dirty="0" smtClean="0"/>
              <a:t>XX</a:t>
            </a:r>
            <a:r>
              <a:rPr lang="ru-RU" dirty="0" smtClean="0"/>
              <a:t> в. число всех слепоглухих, включая старческую </a:t>
            </a:r>
            <a:r>
              <a:rPr lang="ru-RU" dirty="0" err="1" smtClean="0"/>
              <a:t>слепоглухоту</a:t>
            </a:r>
            <a:r>
              <a:rPr lang="ru-RU" dirty="0" smtClean="0"/>
              <a:t>, составляло от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30 до 58 чел</a:t>
            </a:r>
            <a:r>
              <a:rPr lang="ru-RU" dirty="0" smtClean="0"/>
              <a:t>. на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100 000 </a:t>
            </a:r>
            <a:r>
              <a:rPr lang="ru-RU" dirty="0" smtClean="0"/>
              <a:t>населения. При количестве 100 000 людей старше 65 лет в этой стране, 255 из них были признаны тогда слепоглухими.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/>
              <a:t>Недавнее исследование показало, что слепоглухие люди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старше 80 лет </a:t>
            </a:r>
            <a:r>
              <a:rPr lang="ru-RU" dirty="0" smtClean="0"/>
              <a:t>составляют прим.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30% всех слепоглухих Великобритании</a:t>
            </a:r>
            <a:r>
              <a:rPr lang="ru-RU" dirty="0" smtClean="0"/>
              <a:t>.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Старческая </a:t>
            </a:r>
            <a:r>
              <a:rPr lang="ru-RU" sz="4400" b="1" dirty="0" err="1" smtClean="0">
                <a:solidFill>
                  <a:schemeClr val="accent1">
                    <a:lumMod val="75000"/>
                  </a:schemeClr>
                </a:solidFill>
              </a:rPr>
              <a:t>слепоглухота</a:t>
            </a:r>
            <a:endParaRPr lang="el-GR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428868"/>
            <a:ext cx="7467600" cy="2928958"/>
          </a:xfrm>
        </p:spPr>
        <p:txBody>
          <a:bodyPr/>
          <a:lstStyle/>
          <a:p>
            <a:r>
              <a:rPr lang="ru-RU" dirty="0" smtClean="0"/>
              <a:t>В настоящее время в Европе в целом примерно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1,4 миллиона </a:t>
            </a:r>
            <a:r>
              <a:rPr lang="ru-RU" dirty="0" smtClean="0"/>
              <a:t>всех европейцев пенсионного возраста могут быть слепоглухими, и их число может возрасти до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2,5 миллионов в 2030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smtClean="0"/>
              <a:t>г. в связи с ожидаемым общим увеличением числа пенсионеров преклонного возраста в Европе.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Если вы решились помогать…</a:t>
            </a:r>
            <a:endParaRPr lang="el-GR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Хорошо, если с самого начала вы установите такую модель общения: договариваться о конкретной «работе» на конкретный день. Тогда вы оба сможете избежать любых иллюзий и недоговоренностей.</a:t>
            </a:r>
          </a:p>
          <a:p>
            <a:endParaRPr lang="ru-RU" dirty="0" smtClean="0"/>
          </a:p>
          <a:p>
            <a:r>
              <a:rPr lang="ru-RU" dirty="0" smtClean="0"/>
              <a:t>Не бойтесь говорить, что какой-то день у вас занят, что вы плохо себя чувствуете или что у вас семейное торжество. Всегда будьте правдивы и не обнадеживайте, даже из лучших побуждений, тем, чего вы выполнить не можете.</a:t>
            </a:r>
            <a:endParaRPr lang="el-GR" dirty="0" smtClean="0"/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Как лучше использовать остатки слуха?</a:t>
            </a:r>
            <a:endParaRPr lang="el-G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1. Удостоверитесь, правильно ли у такого человека подобран слуховой аппарат и не разрядились ли батарейки;</a:t>
            </a:r>
          </a:p>
          <a:p>
            <a:r>
              <a:rPr lang="ru-RU" dirty="0" smtClean="0"/>
              <a:t>2. Слуховые аппараты улавливают не только речь, но и другие звуки; поэтому постарайтесь во время разговора исключить влияние посторонних шумов;</a:t>
            </a:r>
          </a:p>
          <a:p>
            <a:r>
              <a:rPr lang="ru-RU" dirty="0" smtClean="0"/>
              <a:t>3. При разговоре с глухим человеком стойте с той стороны, где ему удобнее вас видеть. Он будет значительно лучше “слышать”, если ему будут видны ваши губы. Кто-то даже в зрелом возрасте может научиться считывать устную речь с губ говорящего. </a:t>
            </a:r>
          </a:p>
          <a:p>
            <a:r>
              <a:rPr lang="ru-RU" dirty="0" smtClean="0"/>
              <a:t>4. Произносите слова четко и ясно, не кричите, немножко снизьте темп речи. Предоставьте слушающему вас человеку больше времени для осознания всего того, что вы ему говорите. Периодически интересуйтесь, успевает ли ваш собеседник за воспринимать сказанное.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Как лучше использовать остатки зрения?</a:t>
            </a:r>
            <a:endParaRPr lang="el-G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1. Многим людям со сниженным зрением поможет хорошее освещение помещения. Но бывает, что человеку лучше видно при несколько приглушенном свете. Всегда интересуйтесь: удовлетворяет ли качество освещенности помещении;</a:t>
            </a:r>
          </a:p>
          <a:p>
            <a:r>
              <a:rPr lang="ru-RU" dirty="0" smtClean="0"/>
              <a:t>2. Когда вы разговариваете с таким человеком, ваше лицо должно быть достаточно освещено и ваш собеседник может вас хорошо видеть. Лучше, если вы одеты в однотонный, не белый и без блестящих украшений костюм;</a:t>
            </a:r>
          </a:p>
          <a:p>
            <a:r>
              <a:rPr lang="ru-RU" dirty="0" smtClean="0"/>
              <a:t>3. Многие люди со сниженным зрением могут читать крупные буквы. Поэтому при общении можно писать толстым черным фломастером на белой (лучше – тонированной), бумаге или на белой доске в классном помещении;</a:t>
            </a:r>
          </a:p>
          <a:p>
            <a:r>
              <a:rPr lang="ru-RU" dirty="0" smtClean="0"/>
              <a:t>4. Ваши подопечные могут решиться освоить специальные средства общения слепоглухих и глухих людей. Постарайтесь их поддержать в этом начинании.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7467600" cy="106047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Как помочь человеку ориентироваться дома? (1)</a:t>
            </a:r>
            <a:endParaRPr lang="el-GR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1. Все помещения должны хорошо освещаться. В то же время, некоторые люди могут страдать от яркого солнечного света. Тогда пригодятся дополнительные солнцезащитные шторы или жалюзи. Ступеньки, порожки, кухонные столы должны иметь дополнительное освещение.</a:t>
            </a:r>
          </a:p>
          <a:p>
            <a:r>
              <a:rPr lang="ru-RU" dirty="0" smtClean="0"/>
              <a:t>2. Подумайте о том, как с помощью цветовых контрастов выделить углы, места, где находятся выключатели и розетки. Хорошо, если цвет стен контрастирует с цветом дверей и пола. Дверные проемы можно отделать контрастной пленкой, а на пол положить контрастирующий с цветом обоев.</a:t>
            </a:r>
          </a:p>
          <a:p>
            <a:r>
              <a:rPr lang="ru-RU" dirty="0" smtClean="0"/>
              <a:t>3. Небольшие предметы (например, журнальный столик, напольную вазу, подставку для нот) лучше убрать с прохода. Позаботьтесь о том, чтобы сверху ничто не угрожало (например, низко висящие люстры, эоловые арфы или иные предметы интерьера).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Как помочь человеку ориентироваться дома? (2)</a:t>
            </a:r>
            <a:endParaRPr lang="el-G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4. Подумайте, какие тактильные (узнаваемые на ощупь) подсказки можно использовать. Например, для различения дверей в ванную и туалетную комнаты можно снабдить их какими-либо рельефными изображениями; крышки банок с вареньем можно обернуть тряпичными ленточками, а крышки банок с соленьями – бумажными и т.п..</a:t>
            </a:r>
          </a:p>
          <a:p>
            <a:r>
              <a:rPr lang="ru-RU" dirty="0" smtClean="0"/>
              <a:t>5. Существует большое количество технических средств, которые помогают ориентироваться в быту глухим и слепым людям. Например, </a:t>
            </a:r>
            <a:r>
              <a:rPr lang="ru-RU" dirty="0" err="1" smtClean="0"/>
              <a:t>вибробудильники</a:t>
            </a:r>
            <a:r>
              <a:rPr lang="ru-RU" dirty="0" smtClean="0"/>
              <a:t>, световые сигналы дверного и телефонного звонка, наручные </a:t>
            </a:r>
            <a:r>
              <a:rPr lang="ru-RU" dirty="0" err="1" smtClean="0"/>
              <a:t>брайлевские</a:t>
            </a:r>
            <a:r>
              <a:rPr lang="ru-RU" dirty="0" smtClean="0"/>
              <a:t> часы и т.п. О месте приобретения таких приборов можно справиться в местных организациях глухих и слепых.</a:t>
            </a:r>
          </a:p>
          <a:p>
            <a:r>
              <a:rPr lang="ru-RU" dirty="0" smtClean="0"/>
              <a:t>6. Для ориентации можно использовать запахи. Если в стопки с бельем положить кусочки лавандового мыла, а среди верхней одежды пристроить мыло с запахом лимона, то эти вещи будут легко находиться.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Обратите внимание!</a:t>
            </a:r>
            <a:endParaRPr lang="el-GR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ru-RU" dirty="0" smtClean="0"/>
              <a:t>Если вы входите в помещение, где находится слепоглухой человек, предупредите его о своем присутствии. Положите свою ладонь ему на плечо или на руку, назовите себя. Не играйте в узнавание: это сложно и неприятно играть «в кошки-мышки» с не узнанным, внезапно появившимся человеком.</a:t>
            </a:r>
          </a:p>
          <a:p>
            <a:pPr lvl="0"/>
            <a:r>
              <a:rPr lang="ru-RU" dirty="0" smtClean="0"/>
              <a:t>Если вы беседуете, не отлучайтесь, не предупредив об этом говорящего с вами. Ему будет очень неприятно осознать, что говорил он в пустоту.</a:t>
            </a:r>
          </a:p>
          <a:p>
            <a:pPr lvl="0"/>
            <a:r>
              <a:rPr lang="ru-RU" dirty="0" smtClean="0"/>
              <a:t>Никогда не предлагайте тарелку с пищей, не оповестив о содержимом.</a:t>
            </a:r>
          </a:p>
          <a:p>
            <a:pPr lvl="0"/>
            <a:r>
              <a:rPr lang="ru-RU" dirty="0" smtClean="0"/>
              <a:t>Если вы находитесь в компании, расскажите о том, что происходит вокруг и о чем идет общая беседа.</a:t>
            </a:r>
          </a:p>
          <a:p>
            <a:r>
              <a:rPr lang="ru-RU" dirty="0" smtClean="0"/>
              <a:t>Не оставляйте на полу, на ходу свои вещи: сумки, зонты, обувь и т.п. – это опасно. </a:t>
            </a:r>
          </a:p>
          <a:p>
            <a:r>
              <a:rPr lang="ru-RU" dirty="0" smtClean="0"/>
              <a:t>Двери во все помещения должны быть либо абсолютно открыты, либо плотно закрыты. Приоткрытая дверь опасна</a:t>
            </a:r>
            <a:r>
              <a:rPr lang="en-GB" dirty="0" smtClean="0"/>
              <a:t>.</a:t>
            </a:r>
            <a:endParaRPr lang="el-GR" dirty="0" smtClean="0"/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Средства общения слепоглухих</a:t>
            </a:r>
            <a:endParaRPr lang="el-GR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sz="4800" dirty="0" smtClean="0"/>
              <a:t>Устная речь</a:t>
            </a:r>
          </a:p>
          <a:p>
            <a:pPr>
              <a:buNone/>
            </a:pPr>
            <a:r>
              <a:rPr lang="ru-RU" sz="4800" dirty="0" err="1" smtClean="0"/>
              <a:t>Дермография</a:t>
            </a:r>
            <a:endParaRPr lang="ru-RU" sz="4800" dirty="0" smtClean="0"/>
          </a:p>
          <a:p>
            <a:pPr>
              <a:buNone/>
            </a:pPr>
            <a:r>
              <a:rPr lang="ru-RU" sz="4800" dirty="0" err="1" smtClean="0"/>
              <a:t>Лорм</a:t>
            </a:r>
            <a:endParaRPr lang="ru-RU" sz="4800" dirty="0" smtClean="0"/>
          </a:p>
          <a:p>
            <a:pPr>
              <a:buNone/>
            </a:pPr>
            <a:r>
              <a:rPr lang="ru-RU" sz="4800" dirty="0" smtClean="0"/>
              <a:t>Жестовый язык</a:t>
            </a:r>
          </a:p>
          <a:p>
            <a:pPr>
              <a:buNone/>
            </a:pPr>
            <a:r>
              <a:rPr lang="ru-RU" sz="4800" dirty="0" smtClean="0"/>
              <a:t>Дактилология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</a:rPr>
              <a:t>Устная речь</a:t>
            </a:r>
            <a:endParaRPr lang="el-GR" sz="6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000" dirty="0" smtClean="0"/>
              <a:t>Если человек с проблемами зрения и слуха обладает достаточными остатками слуха, а иногда и зрения, вполне допустимо пользоваться словесной речью.</a:t>
            </a:r>
          </a:p>
          <a:p>
            <a:r>
              <a:rPr lang="ru-RU" dirty="0" smtClean="0"/>
              <a:t>Постарайтесь говорить в ровном темпе, не торопясь.</a:t>
            </a:r>
          </a:p>
          <a:p>
            <a:r>
              <a:rPr lang="ru-RU" dirty="0" smtClean="0"/>
              <a:t>Произносите слова четко, правильно их артикулируя.</a:t>
            </a:r>
          </a:p>
          <a:p>
            <a:r>
              <a:rPr lang="ru-RU" dirty="0" smtClean="0"/>
              <a:t>Не кричите. Лучше поинтересуйтесь у собеседника, при какой громкости он достаточно хорошо вас слышит.</a:t>
            </a:r>
          </a:p>
          <a:p>
            <a:r>
              <a:rPr lang="ru-RU" dirty="0" smtClean="0"/>
              <a:t>Постарайтесь организовать общение в таком помещении, где вам не будут мешать посторонние шумы.</a:t>
            </a:r>
          </a:p>
          <a:p>
            <a:r>
              <a:rPr lang="ru-RU" dirty="0" smtClean="0"/>
              <a:t>Если у вашего собеседника есть остаточное зрение, постарайтесь встать так, чтобы ваше лицо и особенно губы, хорошо освещались.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err="1" smtClean="0">
                <a:solidFill>
                  <a:srgbClr val="C00000"/>
                </a:solidFill>
              </a:rPr>
              <a:t>Дермография</a:t>
            </a:r>
            <a:endParaRPr lang="el-GR" sz="6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ru-RU" dirty="0" err="1" smtClean="0"/>
              <a:t>Дермография</a:t>
            </a:r>
            <a:r>
              <a:rPr lang="ru-RU" dirty="0" smtClean="0"/>
              <a:t> – письмо на ладони.</a:t>
            </a:r>
          </a:p>
          <a:p>
            <a:pPr marL="514350" indent="-514350">
              <a:buFont typeface="Arial" charset="0"/>
              <a:buAutoNum type="arabicParenR"/>
              <a:defRPr/>
            </a:pPr>
            <a:r>
              <a:rPr lang="ru-RU" dirty="0" smtClean="0"/>
              <a:t>Пальцем слепоглухого человека или говорящего с ним, либо тупым концом ручки или карандаша писать печатные буквы на ладони воспринимающего речь (писать надо по одной букве во всю поверхность ладони).</a:t>
            </a:r>
          </a:p>
          <a:p>
            <a:pPr marL="514350" indent="-514350">
              <a:buFont typeface="Arial" charset="0"/>
              <a:buAutoNum type="arabicParenR"/>
              <a:defRPr/>
            </a:pPr>
            <a:r>
              <a:rPr lang="ru-RU" dirty="0" smtClean="0"/>
              <a:t>Можно писать буквы пальцем воспринимающего речь на любой плоской и ровной поверхности (например, на столе, ровной поверхности сумки или портфеля, на плотной папке или обложке </a:t>
            </a:r>
            <a:r>
              <a:rPr lang="ru-RU" dirty="0" err="1" smtClean="0"/>
              <a:t>книжши</a:t>
            </a:r>
            <a:r>
              <a:rPr lang="ru-RU" dirty="0" smtClean="0"/>
              <a:t>).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err="1" smtClean="0">
                <a:solidFill>
                  <a:srgbClr val="C00000"/>
                </a:solidFill>
              </a:rPr>
              <a:t>Дермография</a:t>
            </a:r>
            <a:endParaRPr lang="el-GR" sz="7200" dirty="0"/>
          </a:p>
        </p:txBody>
      </p:sp>
      <p:pic>
        <p:nvPicPr>
          <p:cNvPr id="7" name="Содержимое 4" descr="Дермография-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20" y="2357430"/>
            <a:ext cx="3829080" cy="2857519"/>
          </a:xfrm>
        </p:spPr>
      </p:pic>
      <p:pic>
        <p:nvPicPr>
          <p:cNvPr id="8" name="Содержимое 5" descr="Дермография-2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270374" y="2357430"/>
            <a:ext cx="3944963" cy="28575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err="1" smtClean="0">
                <a:solidFill>
                  <a:srgbClr val="C00000"/>
                </a:solidFill>
              </a:rPr>
              <a:t>Дермография</a:t>
            </a:r>
            <a:r>
              <a:rPr lang="ru-RU" sz="4000" b="1" dirty="0" smtClean="0">
                <a:solidFill>
                  <a:srgbClr val="C00000"/>
                </a:solidFill>
              </a:rPr>
              <a:t> при общении с пожилыми людьми</a:t>
            </a:r>
            <a:endParaRPr lang="el-GR" sz="4000" dirty="0"/>
          </a:p>
        </p:txBody>
      </p:sp>
      <p:pic>
        <p:nvPicPr>
          <p:cNvPr id="7" name="Содержимое 3" descr="Дермография старикам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857356" y="1500174"/>
            <a:ext cx="4786346" cy="50720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err="1" smtClean="0">
                <a:solidFill>
                  <a:srgbClr val="C00000"/>
                </a:solidFill>
              </a:rPr>
              <a:t>Лорм</a:t>
            </a:r>
            <a:endParaRPr lang="el-GR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Азбука </a:t>
            </a:r>
            <a:r>
              <a:rPr lang="ru-RU" dirty="0" err="1" smtClean="0"/>
              <a:t>Лорма</a:t>
            </a:r>
            <a:r>
              <a:rPr lang="ru-RU" dirty="0" smtClean="0"/>
              <a:t> изобретена более 100 лет назад в Германии. Ее автор – утративший слух слепой философ </a:t>
            </a:r>
            <a:r>
              <a:rPr lang="ru-RU" dirty="0" err="1" smtClean="0"/>
              <a:t>Иероним</a:t>
            </a:r>
            <a:r>
              <a:rPr lang="ru-RU" dirty="0" smtClean="0"/>
              <a:t> </a:t>
            </a:r>
            <a:r>
              <a:rPr lang="ru-RU" dirty="0" err="1" smtClean="0"/>
              <a:t>Ландесман</a:t>
            </a:r>
            <a:r>
              <a:rPr lang="ru-RU" dirty="0" smtClean="0"/>
              <a:t>. Свое изобретение он опубликовал под псевдонимом «</a:t>
            </a:r>
            <a:r>
              <a:rPr lang="ru-RU" dirty="0" err="1" smtClean="0"/>
              <a:t>Иероним</a:t>
            </a:r>
            <a:r>
              <a:rPr lang="ru-RU" dirty="0" smtClean="0"/>
              <a:t> </a:t>
            </a:r>
            <a:r>
              <a:rPr lang="ru-RU" dirty="0" err="1" smtClean="0"/>
              <a:t>Лорм</a:t>
            </a:r>
            <a:r>
              <a:rPr lang="ru-RU" dirty="0" smtClean="0"/>
              <a:t>». Отсюда и название азбуки.</a:t>
            </a:r>
          </a:p>
          <a:p>
            <a:pPr>
              <a:buNone/>
            </a:pPr>
            <a:r>
              <a:rPr lang="ru-RU" dirty="0" smtClean="0"/>
              <a:t>Сначала </a:t>
            </a:r>
            <a:r>
              <a:rPr lang="ru-RU" dirty="0" err="1" smtClean="0"/>
              <a:t>Лорм</a:t>
            </a:r>
            <a:r>
              <a:rPr lang="ru-RU" dirty="0" smtClean="0"/>
              <a:t> применялся в Ганноверском центре реабилитации слепоглухих (Германия). Теперь этот метод распространился в разных странах. На русский язык систему </a:t>
            </a:r>
            <a:r>
              <a:rPr lang="ru-RU" dirty="0" err="1" smtClean="0"/>
              <a:t>Лорма</a:t>
            </a:r>
            <a:r>
              <a:rPr lang="ru-RU" dirty="0" smtClean="0"/>
              <a:t> перевел Ю.Д. </a:t>
            </a:r>
            <a:r>
              <a:rPr lang="ru-RU" dirty="0" err="1" smtClean="0"/>
              <a:t>Крылатов</a:t>
            </a:r>
            <a:r>
              <a:rPr lang="ru-RU" dirty="0" smtClean="0"/>
              <a:t>.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err="1" smtClean="0">
                <a:solidFill>
                  <a:srgbClr val="C00000"/>
                </a:solidFill>
              </a:rPr>
              <a:t>Лорм</a:t>
            </a:r>
            <a:endParaRPr lang="el-GR" sz="5400" dirty="0"/>
          </a:p>
        </p:txBody>
      </p:sp>
      <p:pic>
        <p:nvPicPr>
          <p:cNvPr id="4" name="Содержимое 3" descr="Русский ЛОРМ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17728" y="1600200"/>
            <a:ext cx="6346543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Жестовый язык</a:t>
            </a:r>
            <a:endParaRPr lang="el-GR" sz="5400" dirty="0"/>
          </a:p>
        </p:txBody>
      </p:sp>
      <p:pic>
        <p:nvPicPr>
          <p:cNvPr id="6" name="Содержимое 4" descr="Жестовый контактный перевод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646303"/>
            <a:ext cx="3657600" cy="2479793"/>
          </a:xfrm>
        </p:spPr>
      </p:pic>
      <p:pic>
        <p:nvPicPr>
          <p:cNvPr id="7" name="Содержимое 5" descr="Жестовый перевод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69051" y="1600200"/>
            <a:ext cx="3060248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При общении человеком, имеющим нарушение слуха (или/и зрения):</a:t>
            </a:r>
            <a:endParaRPr lang="el-GR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Стойте так, чтобы ваши руки и лицо хорошо освещались;</a:t>
            </a:r>
          </a:p>
          <a:p>
            <a:r>
              <a:rPr lang="ru-RU" dirty="0" smtClean="0"/>
              <a:t>Постарайтесь несколько ограничить поле предъявления жестов (это поможет хорошо воспринимать ваши жесты тому, у кого сужается поле зрения);</a:t>
            </a:r>
          </a:p>
          <a:p>
            <a:r>
              <a:rPr lang="ru-RU" dirty="0" smtClean="0"/>
              <a:t>Иногда следует несколько снизить темп предъявления жестов;</a:t>
            </a:r>
          </a:p>
          <a:p>
            <a:r>
              <a:rPr lang="ru-RU" dirty="0" smtClean="0"/>
              <a:t>Посоветуйтесь со своим собеседником, на каком расстоянии ему наиболее удобно воспринимать ваше жестовое сообщение;</a:t>
            </a:r>
          </a:p>
          <a:p>
            <a:r>
              <a:rPr lang="ru-RU" dirty="0" smtClean="0"/>
              <a:t>В ситуации общения со слепоглухим человеком постарайтесь одеться так, чтобы ваши руки контрастировали с цветом одежды (лучше, если вы будете одеты во что-то однотонное и контрастное по отношению к белому цвету);</a:t>
            </a:r>
          </a:p>
          <a:p>
            <a:r>
              <a:rPr lang="ru-RU" dirty="0" smtClean="0"/>
              <a:t>Постарайтесь в ситуации общения с таким человеком не надевать блестящих украшений.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Национальный контактный жестовый язык</a:t>
            </a:r>
            <a:endParaRPr lang="el-GR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Если глухой человек утратил возможность визуально воспринимать жестовые сообщения, то используется контактная форма предъявления этих жестов. Это означает, что видящий человек берет в свои руки </a:t>
            </a:r>
            <a:r>
              <a:rPr lang="ru-RU" dirty="0" err="1" smtClean="0"/>
              <a:t>руки</a:t>
            </a:r>
            <a:r>
              <a:rPr lang="ru-RU" dirty="0" smtClean="0"/>
              <a:t> невидящего глухого собеседника и таким образом жестикулирует.</a:t>
            </a:r>
          </a:p>
          <a:p>
            <a:r>
              <a:rPr lang="ru-RU" dirty="0" smtClean="0"/>
              <a:t>Иногда невидящему глухому человеку удобнее, чтобы его руки лежали на руках жестикулирующего. Об этом надо посоветоваться с вашим собеседником.</a:t>
            </a:r>
          </a:p>
          <a:p>
            <a:r>
              <a:rPr lang="ru-RU" dirty="0" smtClean="0"/>
              <a:t>Если ваш невидящий глухой собеседник достаточно хорошо владеет ЖЯ, то при общении возможно использование не четырех рук (говорящего и воспринимающего), а только двух (одна рука говорящего и одна рука воспринимающего). О такой форме общения надо заранее договориться с вашим собеседником.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Контактный жестовый язык</a:t>
            </a:r>
            <a:endParaRPr lang="el-GR" sz="4000" dirty="0"/>
          </a:p>
        </p:txBody>
      </p:sp>
      <p:pic>
        <p:nvPicPr>
          <p:cNvPr id="7" name="Содержимое 4" descr="ЖЯ рука в руку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670763"/>
            <a:ext cx="3657600" cy="2430874"/>
          </a:xfrm>
        </p:spPr>
      </p:pic>
      <p:pic>
        <p:nvPicPr>
          <p:cNvPr id="8" name="Содержимое 5" descr="Тактильный ЖЯ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70375" y="2678289"/>
            <a:ext cx="3657600" cy="241582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Дактилология</a:t>
            </a:r>
            <a:endParaRPr lang="el-GR" sz="4800" dirty="0"/>
          </a:p>
        </p:txBody>
      </p:sp>
      <p:pic>
        <p:nvPicPr>
          <p:cNvPr id="5" name="Содержимое 4" descr="Кремнева и Волох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514600"/>
            <a:ext cx="3657600" cy="2743200"/>
          </a:xfrm>
        </p:spPr>
      </p:pic>
      <p:pic>
        <p:nvPicPr>
          <p:cNvPr id="6" name="Содержимое 5" descr="Кремнева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70375" y="2514600"/>
            <a:ext cx="3657600" cy="2743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Современная русская</a:t>
            </a:r>
            <a:br>
              <a:rPr lang="ru-RU" sz="4400" b="1" dirty="0" smtClean="0">
                <a:solidFill>
                  <a:srgbClr val="C00000"/>
                </a:solidFill>
              </a:rPr>
            </a:br>
            <a:r>
              <a:rPr lang="ru-RU" sz="4400" b="1" dirty="0" err="1" smtClean="0">
                <a:solidFill>
                  <a:srgbClr val="C00000"/>
                </a:solidFill>
              </a:rPr>
              <a:t>дактильная</a:t>
            </a:r>
            <a:r>
              <a:rPr lang="ru-RU" sz="4400" b="1" dirty="0" smtClean="0">
                <a:solidFill>
                  <a:srgbClr val="C00000"/>
                </a:solidFill>
              </a:rPr>
              <a:t> азбука</a:t>
            </a:r>
            <a:endParaRPr lang="el-GR" sz="4400" dirty="0"/>
          </a:p>
        </p:txBody>
      </p:sp>
      <p:pic>
        <p:nvPicPr>
          <p:cNvPr id="7" name="Содержимое 3" descr="русская соврем дактилология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619894" y="1773872"/>
            <a:ext cx="3142211" cy="45262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При общении с помощью дактилологии:</a:t>
            </a:r>
            <a:endParaRPr lang="el-GR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Arial" charset="0"/>
              <a:buAutoNum type="arabicParenR"/>
            </a:pPr>
            <a:r>
              <a:rPr lang="ru-RU" dirty="0" smtClean="0"/>
              <a:t>Старайтесь предъявлять буквы четко;</a:t>
            </a:r>
          </a:p>
          <a:p>
            <a:pPr marL="514350" indent="-514350">
              <a:buFont typeface="Arial" charset="0"/>
              <a:buAutoNum type="arabicParenR"/>
            </a:pPr>
            <a:r>
              <a:rPr lang="ru-RU" dirty="0" smtClean="0"/>
              <a:t>При использовании </a:t>
            </a:r>
            <a:r>
              <a:rPr lang="ru-RU" dirty="0" err="1" smtClean="0"/>
              <a:t>дактильного</a:t>
            </a:r>
            <a:r>
              <a:rPr lang="ru-RU" dirty="0" smtClean="0"/>
              <a:t> алфавита следите за тем, чтобы двигались только пальцы, а не вся кисть или рука;</a:t>
            </a:r>
          </a:p>
          <a:p>
            <a:pPr marL="514350" indent="-514350">
              <a:buFont typeface="Arial" charset="0"/>
              <a:buAutoNum type="arabicParenR"/>
            </a:pPr>
            <a:r>
              <a:rPr lang="ru-RU" dirty="0" smtClean="0"/>
              <a:t>Не старайтесь угнаться за скоростью устной речи;</a:t>
            </a:r>
          </a:p>
          <a:p>
            <a:pPr marL="514350" indent="-514350">
              <a:buFont typeface="Arial" charset="0"/>
              <a:buAutoNum type="arabicParenR"/>
            </a:pPr>
            <a:r>
              <a:rPr lang="ru-RU" dirty="0" smtClean="0"/>
              <a:t>Посоветуйтесь с человеком, у которого проблемы со зрением и слухом, на каком расстоянии вам следует держать свою руку при общении;</a:t>
            </a:r>
          </a:p>
          <a:p>
            <a:pPr marL="514350" indent="-514350">
              <a:buFont typeface="Arial" charset="0"/>
              <a:buAutoNum type="arabicParenR"/>
            </a:pPr>
            <a:r>
              <a:rPr lang="ru-RU" dirty="0" smtClean="0"/>
              <a:t>По возможности, не украшайте пальцы </a:t>
            </a:r>
            <a:r>
              <a:rPr lang="ru-RU" dirty="0" err="1" smtClean="0"/>
              <a:t>дактилирующей</a:t>
            </a:r>
            <a:r>
              <a:rPr lang="ru-RU" dirty="0" smtClean="0"/>
              <a:t> руки ювелирными украшениями.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err="1" smtClean="0">
                <a:solidFill>
                  <a:schemeClr val="accent1">
                    <a:lumMod val="75000"/>
                  </a:schemeClr>
                </a:solidFill>
              </a:rPr>
              <a:t>Слепоглухота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 – поле надежд</a:t>
            </a:r>
            <a:endParaRPr lang="el-GR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3600" b="1" dirty="0" smtClean="0"/>
              <a:t>50 членов семьи поделились своими надеждами</a:t>
            </a:r>
            <a:r>
              <a:rPr lang="ru-RU" sz="3600" dirty="0" smtClean="0"/>
              <a:t>:</a:t>
            </a:r>
          </a:p>
          <a:p>
            <a:pPr>
              <a:buNone/>
            </a:pPr>
            <a:endParaRPr lang="ru-RU" sz="3600" dirty="0" smtClean="0"/>
          </a:p>
          <a:p>
            <a:pPr>
              <a:buNone/>
            </a:pPr>
            <a:r>
              <a:rPr lang="ru-RU" sz="3600" dirty="0" smtClean="0"/>
              <a:t>Надежда на помощь Бога</a:t>
            </a:r>
          </a:p>
          <a:p>
            <a:pPr>
              <a:buNone/>
            </a:pPr>
            <a:r>
              <a:rPr lang="ru-RU" sz="3600" dirty="0" smtClean="0"/>
              <a:t>Надежда на чудо/на удачу</a:t>
            </a:r>
          </a:p>
          <a:p>
            <a:pPr>
              <a:buNone/>
            </a:pPr>
            <a:r>
              <a:rPr lang="ru-RU" sz="3600" dirty="0" smtClean="0"/>
              <a:t>Надежда на себя и на членов семьи</a:t>
            </a:r>
          </a:p>
          <a:p>
            <a:pPr>
              <a:buNone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На вмешательство государства и общественных организаций…</a:t>
            </a:r>
            <a:endParaRPr lang="el-G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800" dirty="0" smtClean="0"/>
              <a:t>На помощь специальной организации помощи слепоглухих… (</a:t>
            </a:r>
            <a:r>
              <a:rPr lang="ru-RU" sz="2800" dirty="0" err="1" smtClean="0"/>
              <a:t>Индара</a:t>
            </a:r>
            <a:r>
              <a:rPr lang="ru-RU" sz="2800" dirty="0" smtClean="0"/>
              <a:t> И., Уфа)</a:t>
            </a:r>
          </a:p>
          <a:p>
            <a:pPr>
              <a:lnSpc>
                <a:spcPct val="80000"/>
              </a:lnSpc>
            </a:pPr>
            <a:r>
              <a:rPr lang="ru-RU" sz="2800" dirty="0" smtClean="0"/>
              <a:t>Надеемся, что государство больше будет уделять внимания таким, как мы. Что оно поможет справиться с проблемами (Елена Б. Уфа)</a:t>
            </a:r>
          </a:p>
          <a:p>
            <a:pPr>
              <a:lnSpc>
                <a:spcPct val="80000"/>
              </a:lnSpc>
            </a:pPr>
            <a:r>
              <a:rPr lang="ru-RU" sz="2800" dirty="0" smtClean="0"/>
              <a:t>Что будет структура, которая будет опекать таких детей (Петр Б., Москва)</a:t>
            </a:r>
          </a:p>
          <a:p>
            <a:pPr>
              <a:lnSpc>
                <a:spcPct val="80000"/>
              </a:lnSpc>
            </a:pPr>
            <a:r>
              <a:rPr lang="ru-RU" sz="2800" dirty="0" smtClean="0"/>
              <a:t>Что государство обратит внимание на детей с нарушениями зрения и слуха (</a:t>
            </a:r>
            <a:r>
              <a:rPr lang="ru-RU" sz="2800" dirty="0" err="1" smtClean="0"/>
              <a:t>Гюзель</a:t>
            </a:r>
            <a:r>
              <a:rPr lang="ru-RU" sz="2800" dirty="0" smtClean="0"/>
              <a:t> Г., Уфа)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На усовершенствование методов лечения и реабилитации</a:t>
            </a:r>
            <a:endParaRPr lang="el-G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800" dirty="0" smtClean="0"/>
              <a:t>На какое-то новое достижение медицины для улучшения слуха зрения; чтобы цифровые слуховые аппараты стали дешевле (Татьяна К., Москва)</a:t>
            </a:r>
          </a:p>
          <a:p>
            <a:pPr>
              <a:lnSpc>
                <a:spcPct val="80000"/>
              </a:lnSpc>
            </a:pPr>
            <a:endParaRPr lang="ru-RU" sz="2800" dirty="0" smtClean="0"/>
          </a:p>
          <a:p>
            <a:pPr>
              <a:lnSpc>
                <a:spcPct val="80000"/>
              </a:lnSpc>
            </a:pPr>
            <a:r>
              <a:rPr lang="ru-RU" sz="2800" dirty="0" smtClean="0"/>
              <a:t>На улучшение реабилитации инвалидов, бесплатные вспомогательные приборы, на интересную работу по возможности и достаточность материальной жизни, на доступность информации и общение с людьми без предубеждений (Николай У., Сочи)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Повод задуматься</a:t>
            </a:r>
            <a:endParaRPr lang="el-GR" sz="60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4400" dirty="0" smtClean="0"/>
              <a:t>Ни на что не надеюсь. </a:t>
            </a:r>
            <a:r>
              <a:rPr lang="ru-RU" sz="4400" b="1" dirty="0" smtClean="0"/>
              <a:t>На что я могу надеяться?</a:t>
            </a:r>
            <a:r>
              <a:rPr lang="ru-RU" sz="4400" dirty="0" smtClean="0"/>
              <a:t> (Людмила М., Москва)</a:t>
            </a:r>
          </a:p>
          <a:p>
            <a:r>
              <a:rPr lang="ru-RU" sz="4400" b="1" dirty="0" smtClean="0"/>
              <a:t>Я уже ни на что не надеюсь</a:t>
            </a:r>
            <a:r>
              <a:rPr lang="ru-RU" sz="4400" dirty="0" smtClean="0"/>
              <a:t> (Элеонора А., Москва)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Шутливо о самом серьезном.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Из книги Й. Томсона</a:t>
            </a:r>
            <a:r>
              <a:rPr lang="ru-RU" sz="2000" dirty="0" smtClean="0"/>
              <a:t>:</a:t>
            </a:r>
            <a:endParaRPr lang="el-GR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«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Объявление</a:t>
            </a:r>
            <a:r>
              <a:rPr lang="ru-RU" dirty="0" smtClean="0"/>
              <a:t>: </a:t>
            </a:r>
            <a:r>
              <a:rPr lang="en-US" dirty="0" smtClean="0"/>
              <a:t>“</a:t>
            </a:r>
            <a:r>
              <a:rPr lang="ru-RU" dirty="0" smtClean="0"/>
              <a:t>Требуется родитель. Ищем человека на 24-часовой рабочий день, семь дней в неделю, без праздников. С отсутствием стремления к заниманию высокого статуса в коллективе, с высоким уровнем самокритики и низким уровнем самовосхваления. Должен обладать хорошими навыками интеллектуальной, физической работы, владеть приемами ручного труда и менеджмента, а также владеть организаторскими способностями. Должен обладать бесконечным терпением, энергией и богатым воображением. Контракт – пожизненный. Без права на увольнение. Для работы никакой специальной квалификации не требуется. Обучение не предоставляется. Без зарплаты и пенсии.</a:t>
            </a:r>
            <a:r>
              <a:rPr lang="en-US" dirty="0" smtClean="0"/>
              <a:t>”</a:t>
            </a:r>
            <a:r>
              <a:rPr lang="ru-RU" dirty="0" smtClean="0"/>
              <a:t>»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11288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cs typeface="Aharoni" pitchFamily="2" charset="-79"/>
              </a:rPr>
              <a:t>ЭТО НЕ ПРИГОВОР</a:t>
            </a:r>
            <a:r>
              <a:rPr lang="ru-RU" sz="4800" b="1" dirty="0" smtClean="0">
                <a:solidFill>
                  <a:srgbClr val="FF0000"/>
                </a:solidFill>
              </a:rPr>
              <a:t>!</a:t>
            </a:r>
            <a:endParaRPr lang="el-GR" sz="4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 smtClean="0"/>
          </a:p>
          <a:p>
            <a:pPr>
              <a:buNone/>
            </a:pPr>
            <a:r>
              <a:rPr lang="ru-RU" sz="5400" b="1" dirty="0" smtClean="0">
                <a:solidFill>
                  <a:srgbClr val="00B050"/>
                </a:solidFill>
              </a:rPr>
              <a:t>Это радость и труд ЛЮБВИ и СЛУЖЕНИЯ своему БЛИЖНЕМУ!</a:t>
            </a:r>
            <a:endParaRPr lang="el-GR" sz="5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Благодарю за внимание</a:t>
            </a:r>
            <a:endParaRPr lang="el-GR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e5991f8b2bc1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535581" y="1600200"/>
            <a:ext cx="5310837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191</TotalTime>
  <Words>2816</Words>
  <Application>Microsoft Office PowerPoint</Application>
  <PresentationFormat>Экран (4:3)</PresentationFormat>
  <Paragraphs>211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Эркер</vt:lpstr>
      <vt:lpstr>Социально-психологическая поддержка семьи, имеющей в своем составе человека с нарушениями слуха и двойным нарушением слуха и зрения</vt:lpstr>
      <vt:lpstr>Появление человека с ограниченными возможностями в семье – взрослого или ребенка. В чем проблема?</vt:lpstr>
      <vt:lpstr>Механизмы психологической защиты</vt:lpstr>
      <vt:lpstr>Пояснение</vt:lpstr>
      <vt:lpstr>Отчет о социальном включении семьи слепоглухого человека</vt:lpstr>
      <vt:lpstr>Слепоглухота – поле страха</vt:lpstr>
      <vt:lpstr>Страх потерять работу</vt:lpstr>
      <vt:lpstr>Страх потерять работу</vt:lpstr>
      <vt:lpstr>Страх потерять работу</vt:lpstr>
      <vt:lpstr>«Какая помощь была бы вам нужна в то время, чтобы продолжать работать там, откуда вам пришлось уйти?» </vt:lpstr>
      <vt:lpstr>«Какая помощь была бы вам нужна в то время, чтобы продолжать работать там, откуда вам пришлось уйти?»</vt:lpstr>
      <vt:lpstr>Удается ли вам выходить из дома так часто, как вам того хочется или необходимо?</vt:lpstr>
      <vt:lpstr>Досуг членов семьи в  «ближайшую субботу»</vt:lpstr>
      <vt:lpstr>Чего вы больше всего опасаетесь? –  52 ответа</vt:lpstr>
      <vt:lpstr>Чего вы больше всего опасаетесь? –  52 ответа</vt:lpstr>
      <vt:lpstr>Чего вы больше всего опасаетесь? –  52 ответа</vt:lpstr>
      <vt:lpstr>Старческая слепоглухота</vt:lpstr>
      <vt:lpstr>Старческая слепоглухота</vt:lpstr>
      <vt:lpstr>Если вы решились помогать…</vt:lpstr>
      <vt:lpstr>Как лучше использовать остатки слуха?</vt:lpstr>
      <vt:lpstr>Как лучше использовать остатки зрения?</vt:lpstr>
      <vt:lpstr>  Как помочь человеку ориентироваться дома? (1)</vt:lpstr>
      <vt:lpstr>Как помочь человеку ориентироваться дома? (2)</vt:lpstr>
      <vt:lpstr>Обратите внимание!</vt:lpstr>
      <vt:lpstr>Средства общения слепоглухих</vt:lpstr>
      <vt:lpstr>Устная речь</vt:lpstr>
      <vt:lpstr>Дермография</vt:lpstr>
      <vt:lpstr>Дермография</vt:lpstr>
      <vt:lpstr>Дермография при общении с пожилыми людьми</vt:lpstr>
      <vt:lpstr>Лорм</vt:lpstr>
      <vt:lpstr>Лорм</vt:lpstr>
      <vt:lpstr>Жестовый язык</vt:lpstr>
      <vt:lpstr>При общении человеком, имеющим нарушение слуха (или/и зрения):</vt:lpstr>
      <vt:lpstr>Национальный контактный жестовый язык</vt:lpstr>
      <vt:lpstr>Контактный жестовый язык</vt:lpstr>
      <vt:lpstr>Дактилология</vt:lpstr>
      <vt:lpstr>Современная русская дактильная азбука</vt:lpstr>
      <vt:lpstr>При общении с помощью дактилологии:</vt:lpstr>
      <vt:lpstr>Слепоглухота – поле надежд</vt:lpstr>
      <vt:lpstr>На вмешательство государства и общественных организаций…</vt:lpstr>
      <vt:lpstr>На усовершенствование методов лечения и реабилитации</vt:lpstr>
      <vt:lpstr>Повод задуматься</vt:lpstr>
      <vt:lpstr>Шутливо о самом серьезном.  Из книги Й. Томсона:</vt:lpstr>
      <vt:lpstr>ЭТО НЕ ПРИГОВОР!</vt:lpstr>
      <vt:lpstr>Благодарю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Социально-психологическая помощь семье</dc:title>
  <dc:creator>Пользователь</dc:creator>
  <cp:lastModifiedBy>Куликов Игорь</cp:lastModifiedBy>
  <cp:revision>72</cp:revision>
  <dcterms:created xsi:type="dcterms:W3CDTF">2014-04-29T06:28:16Z</dcterms:created>
  <dcterms:modified xsi:type="dcterms:W3CDTF">2014-04-30T13:52:48Z</dcterms:modified>
</cp:coreProperties>
</file>