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6" r:id="rId12"/>
    <p:sldId id="267" r:id="rId13"/>
    <p:sldId id="265" r:id="rId14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A50021"/>
    <a:srgbClr val="0000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2" autoAdjust="0"/>
    <p:restoredTop sz="94600"/>
  </p:normalViewPr>
  <p:slideViewPr>
    <p:cSldViewPr>
      <p:cViewPr>
        <p:scale>
          <a:sx n="50" d="100"/>
          <a:sy n="50" d="100"/>
        </p:scale>
        <p:origin x="-3384" y="-14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1828800" y="1524000"/>
            <a:ext cx="71628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098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quarter" idx="2"/>
          </p:nvPr>
        </p:nvSpPr>
        <p:spPr>
          <a:xfrm>
            <a:off x="1828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962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86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EC38D4-5A1A-44BC-8336-6B3AA7162FD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5BF35-E954-4310-BC3C-A38906BC4CD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2722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3CFD0-AF23-4C2F-8F4D-043A6A7A9E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1412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CD8FD-5E01-4FCB-8911-F8BE0843447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0091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2BFE1-F241-479C-8E82-FBF6B9EB2D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3369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28B9FE-9BA4-4F35-AD58-5039A1FA55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559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EEE791-F9D1-4C84-B66B-98E71BCCCF6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100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462169-C3D8-4A71-A408-B3AD34791E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48466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C8CD4-8617-4ADC-AACB-277FC3368B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0281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7C7F12-9F0C-4F5F-9DD3-1013D33433E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7609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609600"/>
            <a:ext cx="1943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609600"/>
            <a:ext cx="5676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0928B-4745-4BC9-B1F2-2DD8AE4E8B0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421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8915400" cy="6858000"/>
            <a:chOff x="0" y="0"/>
            <a:chExt cx="5616" cy="4320"/>
          </a:xfrm>
        </p:grpSpPr>
        <p:pic>
          <p:nvPicPr>
            <p:cNvPr id="1026" name="Picture 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1136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27" name="Rectangle 3"/>
            <p:cNvSpPr>
              <a:spLocks noChangeArrowheads="1"/>
            </p:cNvSpPr>
            <p:nvPr/>
          </p:nvSpPr>
          <p:spPr bwMode="white">
            <a:xfrm>
              <a:off x="576" y="1152"/>
              <a:ext cx="5040" cy="273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endParaRPr lang="ru-RU" altLang="ru-RU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ru-RU" altLang="ru-RU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D7F23B3A-7936-4DD3-884E-8A248D23A99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838200"/>
            <a:ext cx="7315200" cy="4343400"/>
          </a:xfrm>
          <a:solidFill>
            <a:srgbClr val="FF9900">
              <a:alpha val="9000"/>
            </a:srgbClr>
          </a:solidFill>
        </p:spPr>
        <p:txBody>
          <a:bodyPr/>
          <a:lstStyle/>
          <a:p>
            <a:r>
              <a:rPr lang="ru-RU" altLang="ru-RU" sz="5400" b="1">
                <a:solidFill>
                  <a:srgbClr val="000066"/>
                </a:solidFill>
                <a:latin typeface="Verdana" pitchFamily="34" charset="0"/>
              </a:rPr>
              <a:t>ПРЕДМЕТНАЯ ДЕЯТЕЛЬНОСТЬ</a:t>
            </a:r>
            <a:r>
              <a:rPr lang="ru-RU" altLang="ru-RU">
                <a:solidFill>
                  <a:srgbClr val="000066"/>
                </a:solidFill>
                <a:latin typeface="Verdana" pitchFamily="34" charset="0"/>
              </a:rPr>
              <a:t/>
            </a:r>
            <a:br>
              <a:rPr lang="ru-RU" altLang="ru-RU">
                <a:solidFill>
                  <a:srgbClr val="000066"/>
                </a:solidFill>
                <a:latin typeface="Verdana" pitchFamily="34" charset="0"/>
              </a:rPr>
            </a:br>
            <a:r>
              <a:rPr lang="ru-RU" altLang="ru-RU" sz="4200">
                <a:solidFill>
                  <a:srgbClr val="000066"/>
                </a:solidFill>
                <a:latin typeface="Verdana" pitchFamily="34" charset="0"/>
              </a:rPr>
              <a:t>ДЕТЕЙ </a:t>
            </a:r>
            <a:br>
              <a:rPr lang="ru-RU" altLang="ru-RU" sz="4200">
                <a:solidFill>
                  <a:srgbClr val="000066"/>
                </a:solidFill>
                <a:latin typeface="Verdana" pitchFamily="34" charset="0"/>
              </a:rPr>
            </a:br>
            <a:r>
              <a:rPr lang="ru-RU" altLang="ru-RU" sz="4000">
                <a:solidFill>
                  <a:srgbClr val="000066"/>
                </a:solidFill>
                <a:latin typeface="Verdana" pitchFamily="34" charset="0"/>
              </a:rPr>
              <a:t>С МНОЖЕСТВЕННЫМИ НАРУШЕНИЯМИ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5486400"/>
            <a:ext cx="6400800" cy="990600"/>
          </a:xfrm>
        </p:spPr>
        <p:txBody>
          <a:bodyPr/>
          <a:lstStyle/>
          <a:p>
            <a:r>
              <a:rPr lang="ru-RU" altLang="ru-RU">
                <a:solidFill>
                  <a:srgbClr val="A50021"/>
                </a:solidFill>
              </a:rPr>
              <a:t>Топоркова Е.Н.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524000"/>
          </a:xfrm>
          <a:solidFill>
            <a:srgbClr val="FFCC99">
              <a:alpha val="85001"/>
            </a:srgbClr>
          </a:solidFill>
        </p:spPr>
        <p:txBody>
          <a:bodyPr/>
          <a:lstStyle/>
          <a:p>
            <a:pPr algn="l">
              <a:buClr>
                <a:srgbClr val="000066"/>
              </a:buClr>
            </a:pPr>
            <a:r>
              <a:rPr lang="ru-RU" altLang="ru-RU" sz="3400" b="1">
                <a:solidFill>
                  <a:srgbClr val="000066"/>
                </a:solidFill>
                <a:latin typeface="Verdana" pitchFamily="34" charset="0"/>
              </a:rPr>
              <a:t>ТИПИЧНЫЕ ПРОБЛЕМЫ</a:t>
            </a:r>
            <a:br>
              <a:rPr lang="ru-RU" altLang="ru-RU" sz="3400" b="1">
                <a:solidFill>
                  <a:srgbClr val="000066"/>
                </a:solidFill>
                <a:latin typeface="Verdana" pitchFamily="34" charset="0"/>
              </a:rPr>
            </a:br>
            <a:r>
              <a:rPr lang="ru-RU" altLang="ru-RU" sz="2600" b="1">
                <a:solidFill>
                  <a:srgbClr val="000066"/>
                </a:solidFill>
                <a:latin typeface="Verdana" pitchFamily="34" charset="0"/>
              </a:rPr>
              <a:t>ДЕТЕЙ С МНОЖЕСТВЕННЫМИ НАРУШЕНИЯМИ</a:t>
            </a:r>
            <a:r>
              <a:rPr lang="ru-RU" altLang="ru-RU" sz="3400" b="1">
                <a:solidFill>
                  <a:srgbClr val="000066"/>
                </a:solidFill>
                <a:latin typeface="Verdana" pitchFamily="34" charset="0"/>
              </a:rPr>
              <a:t>:</a:t>
            </a:r>
            <a:br>
              <a:rPr lang="ru-RU" altLang="ru-RU" sz="3400" b="1">
                <a:solidFill>
                  <a:srgbClr val="000066"/>
                </a:solidFill>
                <a:latin typeface="Verdana" pitchFamily="34" charset="0"/>
              </a:rPr>
            </a:br>
            <a:endParaRPr lang="ru-RU" altLang="ru-RU" sz="2400" b="1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752600" y="1905000"/>
            <a:ext cx="7620000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000066"/>
              </a:buClr>
              <a:buFontTx/>
              <a:buChar char="•"/>
            </a:pPr>
            <a:r>
              <a:rPr lang="ru-RU" altLang="ru-RU" sz="2400" b="1">
                <a:solidFill>
                  <a:srgbClr val="A50021"/>
                </a:solidFill>
              </a:rPr>
              <a:t>РЕЧЬ</a:t>
            </a:r>
            <a:r>
              <a:rPr lang="ru-RU" altLang="ru-RU" sz="2400" b="1">
                <a:solidFill>
                  <a:srgbClr val="000066"/>
                </a:solidFill>
              </a:rPr>
              <a:t> НЕ РЕГУЛИРУЕТ ПОВЕДЕНИЕ</a:t>
            </a:r>
          </a:p>
          <a:p>
            <a:pPr>
              <a:buClr>
                <a:srgbClr val="000066"/>
              </a:buClr>
            </a:pPr>
            <a:endParaRPr lang="ru-RU" altLang="ru-RU" sz="2400" b="1">
              <a:solidFill>
                <a:srgbClr val="000066"/>
              </a:solidFill>
            </a:endParaRPr>
          </a:p>
          <a:p>
            <a:pPr>
              <a:buClr>
                <a:srgbClr val="000066"/>
              </a:buClr>
              <a:buFontTx/>
              <a:buChar char="•"/>
            </a:pPr>
            <a:r>
              <a:rPr lang="ru-RU" altLang="ru-RU" sz="2400" b="1">
                <a:solidFill>
                  <a:srgbClr val="A50021"/>
                </a:solidFill>
              </a:rPr>
              <a:t>ПРОЦЕССЫ ВОЗБУЖДЕНИЯ И ТОРМОЖЕНИЯ</a:t>
            </a:r>
            <a:r>
              <a:rPr lang="ru-RU" altLang="ru-RU" sz="2400" b="1">
                <a:solidFill>
                  <a:srgbClr val="000066"/>
                </a:solidFill>
              </a:rPr>
              <a:t> НЕ СБАЛАНСИРОВАНЫ</a:t>
            </a:r>
          </a:p>
          <a:p>
            <a:pPr>
              <a:buClr>
                <a:srgbClr val="000066"/>
              </a:buClr>
            </a:pPr>
            <a:endParaRPr lang="ru-RU" altLang="ru-RU" sz="2400" b="1">
              <a:solidFill>
                <a:srgbClr val="000066"/>
              </a:solidFill>
            </a:endParaRPr>
          </a:p>
          <a:p>
            <a:pPr>
              <a:buClr>
                <a:srgbClr val="000066"/>
              </a:buClr>
              <a:buFontTx/>
              <a:buChar char="•"/>
            </a:pPr>
            <a:r>
              <a:rPr lang="ru-RU" altLang="ru-RU" sz="2600" b="1">
                <a:solidFill>
                  <a:srgbClr val="A50021"/>
                </a:solidFill>
              </a:rPr>
              <a:t>ЭМОЦИИ</a:t>
            </a:r>
            <a:r>
              <a:rPr lang="ru-RU" altLang="ru-RU" sz="2600" b="1">
                <a:solidFill>
                  <a:srgbClr val="000066"/>
                </a:solidFill>
              </a:rPr>
              <a:t> </a:t>
            </a:r>
          </a:p>
          <a:p>
            <a:pPr>
              <a:buClr>
                <a:srgbClr val="000066"/>
              </a:buClr>
            </a:pPr>
            <a:r>
              <a:rPr lang="ru-RU" altLang="ru-RU" sz="2400" b="1">
                <a:solidFill>
                  <a:srgbClr val="000066"/>
                </a:solidFill>
              </a:rPr>
              <a:t>УПЛОЩЕНЫ </a:t>
            </a:r>
          </a:p>
          <a:p>
            <a:pPr>
              <a:buClr>
                <a:srgbClr val="000066"/>
              </a:buClr>
            </a:pPr>
            <a:r>
              <a:rPr lang="ru-RU" altLang="ru-RU" sz="2400" b="1">
                <a:solidFill>
                  <a:srgbClr val="000066"/>
                </a:solidFill>
              </a:rPr>
              <a:t>ИЛИ НЕАДЕКВАТНЫ</a:t>
            </a:r>
          </a:p>
          <a:p>
            <a:pPr>
              <a:buClr>
                <a:srgbClr val="000066"/>
              </a:buClr>
            </a:pPr>
            <a:endParaRPr lang="ru-RU" altLang="ru-RU" sz="2400" b="1">
              <a:solidFill>
                <a:srgbClr val="000066"/>
              </a:solidFill>
            </a:endParaRPr>
          </a:p>
          <a:p>
            <a:pPr>
              <a:buClr>
                <a:srgbClr val="000066"/>
              </a:buClr>
              <a:buFontTx/>
              <a:buChar char="•"/>
            </a:pPr>
            <a:r>
              <a:rPr lang="ru-RU" altLang="ru-RU" sz="2600" b="1">
                <a:solidFill>
                  <a:srgbClr val="A50021"/>
                </a:solidFill>
              </a:rPr>
              <a:t>СХЕМА ТЕЛА</a:t>
            </a:r>
            <a:r>
              <a:rPr lang="ru-RU" altLang="ru-RU" sz="2600" b="1">
                <a:solidFill>
                  <a:srgbClr val="000066"/>
                </a:solidFill>
              </a:rPr>
              <a:t> </a:t>
            </a:r>
          </a:p>
          <a:p>
            <a:pPr>
              <a:buClr>
                <a:srgbClr val="000066"/>
              </a:buClr>
            </a:pPr>
            <a:r>
              <a:rPr lang="ru-RU" altLang="ru-RU" sz="2400" b="1">
                <a:solidFill>
                  <a:srgbClr val="000066"/>
                </a:solidFill>
              </a:rPr>
              <a:t>НЕ СФОРМИРОВАНА</a:t>
            </a:r>
          </a:p>
          <a:p>
            <a:pPr>
              <a:buClr>
                <a:srgbClr val="000066"/>
              </a:buClr>
            </a:pPr>
            <a:r>
              <a:rPr lang="ru-RU" altLang="ru-RU" sz="2400" b="1">
                <a:solidFill>
                  <a:srgbClr val="000066"/>
                </a:solidFill>
              </a:rPr>
              <a:t>ИЛИ ИСКАЖЕНА</a:t>
            </a:r>
          </a:p>
        </p:txBody>
      </p:sp>
      <p:pic>
        <p:nvPicPr>
          <p:cNvPr id="13318" name="Picture 6" descr="IMG_9397"/>
          <p:cNvPicPr>
            <a:picLocks noChangeAspect="1" noChangeArrowheads="1"/>
          </p:cNvPicPr>
          <p:nvPr/>
        </p:nvPicPr>
        <p:blipFill>
          <a:blip r:embed="rId2" cstate="email">
            <a:lum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3371850"/>
            <a:ext cx="3810000" cy="3340100"/>
          </a:xfrm>
          <a:prstGeom prst="rect">
            <a:avLst/>
          </a:prstGeom>
          <a:noFill/>
          <a:ln w="254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IMG_046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3333750" cy="64008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90800" y="0"/>
            <a:ext cx="6553200" cy="2362200"/>
          </a:xfrm>
          <a:solidFill>
            <a:srgbClr val="FFCC99">
              <a:alpha val="72000"/>
            </a:srgbClr>
          </a:solidFill>
        </p:spPr>
        <p:txBody>
          <a:bodyPr/>
          <a:lstStyle/>
          <a:p>
            <a:pPr algn="r"/>
            <a:r>
              <a:rPr lang="ru-RU" altLang="ru-RU" sz="3600" b="1">
                <a:solidFill>
                  <a:srgbClr val="A50021"/>
                </a:solidFill>
                <a:latin typeface="Verdana" pitchFamily="34" charset="0"/>
              </a:rPr>
              <a:t>ОБЩЕНИЕ</a:t>
            </a:r>
            <a:r>
              <a:rPr lang="ru-RU" altLang="ru-RU" sz="3600" b="1">
                <a:solidFill>
                  <a:srgbClr val="000066"/>
                </a:solidFill>
                <a:latin typeface="Verdana" pitchFamily="34" charset="0"/>
              </a:rPr>
              <a:t> </a:t>
            </a:r>
            <a:br>
              <a:rPr lang="ru-RU" altLang="ru-RU" sz="3600" b="1">
                <a:solidFill>
                  <a:srgbClr val="000066"/>
                </a:solidFill>
                <a:latin typeface="Verdana" pitchFamily="34" charset="0"/>
              </a:rPr>
            </a:br>
            <a:r>
              <a:rPr lang="ru-RU" altLang="ru-RU" sz="3200" b="1">
                <a:solidFill>
                  <a:srgbClr val="000066"/>
                </a:solidFill>
                <a:latin typeface="Verdana" pitchFamily="34" charset="0"/>
              </a:rPr>
              <a:t>ОБСЛУЖИВАЕТ </a:t>
            </a:r>
            <a:br>
              <a:rPr lang="ru-RU" altLang="ru-RU" sz="3200" b="1">
                <a:solidFill>
                  <a:srgbClr val="000066"/>
                </a:solidFill>
                <a:latin typeface="Verdana" pitchFamily="34" charset="0"/>
              </a:rPr>
            </a:br>
            <a:r>
              <a:rPr lang="ru-RU" altLang="ru-RU" sz="3200" b="1">
                <a:solidFill>
                  <a:srgbClr val="000066"/>
                </a:solidFill>
                <a:latin typeface="Verdana" pitchFamily="34" charset="0"/>
              </a:rPr>
              <a:t>ВСЕ ВИДЫ ЧЕЛОВЕЧЕСКОЙ ДЕЯТЕЛЬНОСТИ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581400" y="2667000"/>
            <a:ext cx="55626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000066"/>
              </a:buClr>
            </a:pPr>
            <a:r>
              <a:rPr lang="ru-RU" altLang="ru-RU" sz="2800" b="1">
                <a:solidFill>
                  <a:srgbClr val="000066"/>
                </a:solidFill>
              </a:rPr>
              <a:t>На первоначальном этапе</a:t>
            </a:r>
          </a:p>
          <a:p>
            <a:pPr>
              <a:buClr>
                <a:srgbClr val="000066"/>
              </a:buClr>
            </a:pPr>
            <a:r>
              <a:rPr lang="ru-RU" altLang="ru-RU" sz="2800" b="1">
                <a:solidFill>
                  <a:srgbClr val="000066"/>
                </a:solidFill>
              </a:rPr>
              <a:t>взрослый знакомит ребенка с предметами в процессе удовлетворения </a:t>
            </a:r>
          </a:p>
          <a:p>
            <a:pPr>
              <a:buClr>
                <a:srgbClr val="000066"/>
              </a:buClr>
            </a:pPr>
            <a:r>
              <a:rPr lang="ru-RU" altLang="ru-RU" sz="2800" b="1" u="sng">
                <a:solidFill>
                  <a:srgbClr val="000066"/>
                </a:solidFill>
              </a:rPr>
              <a:t>естественных нужд.</a:t>
            </a: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6096000" y="5257800"/>
            <a:ext cx="3048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000066"/>
              </a:buClr>
            </a:pPr>
            <a:r>
              <a:rPr lang="ru-RU" altLang="ru-RU" sz="2800" b="1">
                <a:solidFill>
                  <a:srgbClr val="A50021"/>
                </a:solidFill>
              </a:rPr>
              <a:t>- Обследование</a:t>
            </a:r>
          </a:p>
          <a:p>
            <a:pPr>
              <a:buClr>
                <a:srgbClr val="000066"/>
              </a:buClr>
            </a:pPr>
            <a:r>
              <a:rPr lang="ru-RU" altLang="ru-RU" sz="2800" b="1">
                <a:solidFill>
                  <a:srgbClr val="A50021"/>
                </a:solidFill>
              </a:rPr>
              <a:t>- Использование        </a:t>
            </a:r>
          </a:p>
          <a:p>
            <a:pPr>
              <a:buClr>
                <a:srgbClr val="000066"/>
              </a:buClr>
            </a:pPr>
            <a:r>
              <a:rPr lang="ru-RU" altLang="ru-RU" sz="2800" b="1">
                <a:solidFill>
                  <a:srgbClr val="A50021"/>
                </a:solidFill>
              </a:rPr>
              <a:t>- Обозначение</a:t>
            </a:r>
            <a:endParaRPr lang="ru-RU" altLang="ru-RU" sz="2800" b="1">
              <a:solidFill>
                <a:srgbClr val="000066"/>
              </a:solidFill>
            </a:endParaRP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4038600" y="4876800"/>
            <a:ext cx="510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A50021"/>
                </a:solidFill>
              </a:rPr>
              <a:t>Знакомство с предметом включает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2057400"/>
          </a:xfrm>
          <a:solidFill>
            <a:srgbClr val="FFCC99">
              <a:alpha val="72000"/>
            </a:srgbClr>
          </a:solidFill>
        </p:spPr>
        <p:txBody>
          <a:bodyPr/>
          <a:lstStyle/>
          <a:p>
            <a:pPr algn="r"/>
            <a:r>
              <a:rPr lang="ru-RU" altLang="ru-RU" sz="2500" b="1">
                <a:solidFill>
                  <a:srgbClr val="A50021"/>
                </a:solidFill>
                <a:latin typeface="Verdana" pitchFamily="34" charset="0"/>
              </a:rPr>
              <a:t>«…строгое соблюдение распорядка, </a:t>
            </a:r>
            <a:br>
              <a:rPr lang="ru-RU" altLang="ru-RU" sz="2500" b="1">
                <a:solidFill>
                  <a:srgbClr val="A50021"/>
                </a:solidFill>
                <a:latin typeface="Verdana" pitchFamily="34" charset="0"/>
              </a:rPr>
            </a:br>
            <a:r>
              <a:rPr lang="ru-RU" altLang="ru-RU" sz="2500" b="1">
                <a:solidFill>
                  <a:srgbClr val="A50021"/>
                </a:solidFill>
                <a:latin typeface="Verdana" pitchFamily="34" charset="0"/>
              </a:rPr>
              <a:t>в конце концов, станет привычным, и </a:t>
            </a:r>
            <a:br>
              <a:rPr lang="ru-RU" altLang="ru-RU" sz="2500" b="1">
                <a:solidFill>
                  <a:srgbClr val="A50021"/>
                </a:solidFill>
                <a:latin typeface="Verdana" pitchFamily="34" charset="0"/>
              </a:rPr>
            </a:br>
            <a:r>
              <a:rPr lang="ru-RU" altLang="ru-RU" sz="2500" b="1">
                <a:solidFill>
                  <a:srgbClr val="A50021"/>
                </a:solidFill>
                <a:latin typeface="Verdana" pitchFamily="34" charset="0"/>
              </a:rPr>
              <a:t>порядку будет подчинено не только «внешнее» (поведение), но и «внутреннее» (психика)» </a:t>
            </a:r>
            <a:br>
              <a:rPr lang="ru-RU" altLang="ru-RU" sz="2500" b="1">
                <a:solidFill>
                  <a:srgbClr val="A50021"/>
                </a:solidFill>
                <a:latin typeface="Verdana" pitchFamily="34" charset="0"/>
              </a:rPr>
            </a:br>
            <a:r>
              <a:rPr lang="ru-RU" altLang="ru-RU" sz="2500" b="1">
                <a:solidFill>
                  <a:srgbClr val="A50021"/>
                </a:solidFill>
                <a:latin typeface="Verdana" pitchFamily="34" charset="0"/>
              </a:rPr>
              <a:t>А.И.Мещеряков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4495800" y="3124200"/>
            <a:ext cx="4648200" cy="344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200" b="1">
                <a:solidFill>
                  <a:srgbClr val="A50021"/>
                </a:solidFill>
                <a:latin typeface="Verdana" pitchFamily="34" charset="0"/>
              </a:rPr>
              <a:t>Побуждение</a:t>
            </a:r>
            <a:r>
              <a:rPr lang="ru-RU" altLang="ru-RU" sz="2200" b="1">
                <a:solidFill>
                  <a:srgbClr val="000066"/>
                </a:solidFill>
                <a:latin typeface="Verdana" pitchFamily="34" charset="0"/>
              </a:rPr>
              <a:t> к началу действия </a:t>
            </a:r>
          </a:p>
          <a:p>
            <a:pPr>
              <a:buFontTx/>
              <a:buAutoNum type="arabicPeriod"/>
            </a:pPr>
            <a:r>
              <a:rPr lang="ru-RU" altLang="ru-RU" sz="2200" b="1">
                <a:solidFill>
                  <a:srgbClr val="A50021"/>
                </a:solidFill>
                <a:latin typeface="Verdana" pitchFamily="34" charset="0"/>
              </a:rPr>
              <a:t>Совместное выполнение</a:t>
            </a:r>
            <a:r>
              <a:rPr lang="ru-RU" altLang="ru-RU" sz="2200" b="1">
                <a:solidFill>
                  <a:srgbClr val="000066"/>
                </a:solidFill>
                <a:latin typeface="Verdana" pitchFamily="34" charset="0"/>
              </a:rPr>
              <a:t> </a:t>
            </a:r>
            <a:r>
              <a:rPr lang="ru-RU" altLang="ru-RU" sz="2200" b="1" u="sng">
                <a:solidFill>
                  <a:srgbClr val="000066"/>
                </a:solidFill>
                <a:latin typeface="Verdana" pitchFamily="34" charset="0"/>
              </a:rPr>
              <a:t>всегда в одной и той же последовательности</a:t>
            </a:r>
          </a:p>
          <a:p>
            <a:pPr>
              <a:buFontTx/>
              <a:buAutoNum type="arabicPeriod"/>
            </a:pPr>
            <a:r>
              <a:rPr lang="ru-RU" altLang="ru-RU" sz="2200" b="1">
                <a:solidFill>
                  <a:srgbClr val="A50021"/>
                </a:solidFill>
                <a:latin typeface="Verdana" pitchFamily="34" charset="0"/>
              </a:rPr>
              <a:t>Обобщение и обозначение</a:t>
            </a:r>
            <a:r>
              <a:rPr lang="ru-RU" altLang="ru-RU" sz="2200" b="1">
                <a:solidFill>
                  <a:srgbClr val="000066"/>
                </a:solidFill>
                <a:latin typeface="Verdana" pitchFamily="34" charset="0"/>
              </a:rPr>
              <a:t> действия   (с помощью доступных средств общения)</a:t>
            </a:r>
          </a:p>
          <a:p>
            <a:pPr>
              <a:buFontTx/>
              <a:buAutoNum type="arabicPeriod"/>
            </a:pPr>
            <a:r>
              <a:rPr lang="ru-RU" altLang="ru-RU" sz="2200" b="1">
                <a:solidFill>
                  <a:srgbClr val="A50021"/>
                </a:solidFill>
                <a:latin typeface="Verdana" pitchFamily="34" charset="0"/>
              </a:rPr>
              <a:t>Завершение</a:t>
            </a:r>
            <a:endParaRPr lang="ru-RU" altLang="ru-RU" sz="2200" b="1">
              <a:solidFill>
                <a:srgbClr val="000066"/>
              </a:solidFill>
              <a:latin typeface="Verdana" pitchFamily="34" charset="0"/>
            </a:endParaRPr>
          </a:p>
        </p:txBody>
      </p:sp>
      <p:pic>
        <p:nvPicPr>
          <p:cNvPr id="15371" name="Picture 11" descr="IMG_043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4114800" cy="43434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3200400" y="2133600"/>
            <a:ext cx="5943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Деятельность –цепочка последовательных шагов:</a:t>
            </a:r>
          </a:p>
          <a:p>
            <a:pPr algn="r"/>
            <a:endParaRPr lang="ru-RU" altLang="ru-RU" sz="2400" b="1">
              <a:solidFill>
                <a:srgbClr val="000066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0"/>
            <a:ext cx="7315200" cy="838200"/>
          </a:xfrm>
          <a:solidFill>
            <a:srgbClr val="FFCC99">
              <a:alpha val="72000"/>
            </a:srgbClr>
          </a:solidFill>
        </p:spPr>
        <p:txBody>
          <a:bodyPr/>
          <a:lstStyle/>
          <a:p>
            <a:pPr algn="r"/>
            <a:r>
              <a:rPr lang="ru-RU" altLang="ru-RU" sz="2700" b="1">
                <a:solidFill>
                  <a:srgbClr val="A50021"/>
                </a:solidFill>
                <a:latin typeface="Verdana" pitchFamily="34" charset="0"/>
              </a:rPr>
              <a:t>ПРИМЕР: СИТУАЦИЯ «УМЫВАНИЕ»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124200" y="801688"/>
            <a:ext cx="6248400" cy="605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300" b="1">
                <a:solidFill>
                  <a:srgbClr val="A50021"/>
                </a:solidFill>
                <a:latin typeface="Verdana" pitchFamily="34" charset="0"/>
              </a:rPr>
              <a:t>Предмет-символ</a:t>
            </a:r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: мыло.</a:t>
            </a:r>
          </a:p>
          <a:p>
            <a:r>
              <a:rPr lang="ru-RU" altLang="ru-RU" sz="2300" b="1">
                <a:solidFill>
                  <a:srgbClr val="A50021"/>
                </a:solidFill>
                <a:latin typeface="Verdana" pitchFamily="34" charset="0"/>
              </a:rPr>
              <a:t>Устная речь:</a:t>
            </a:r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иди умываться</a:t>
            </a:r>
          </a:p>
          <a:p>
            <a:r>
              <a:rPr lang="ru-RU" altLang="ru-RU" sz="2300" b="1">
                <a:solidFill>
                  <a:srgbClr val="A50021"/>
                </a:solidFill>
                <a:latin typeface="Verdana" pitchFamily="34" charset="0"/>
              </a:rPr>
              <a:t>Жесты:</a:t>
            </a:r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засучи рукава</a:t>
            </a:r>
          </a:p>
          <a:p>
            <a:endParaRPr lang="ru-RU" altLang="ru-RU" sz="2300" b="1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ru-RU" altLang="ru-RU" sz="2300" b="1">
                <a:solidFill>
                  <a:srgbClr val="A50021"/>
                </a:solidFill>
                <a:latin typeface="Verdana" pitchFamily="34" charset="0"/>
              </a:rPr>
              <a:t>Действия:</a:t>
            </a:r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- открой кран</a:t>
            </a: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            - возьми мыло</a:t>
            </a: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            - вымой руки</a:t>
            </a: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            - положи мыло</a:t>
            </a: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            - возьми щетку, пасту</a:t>
            </a: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            - чисти зубы</a:t>
            </a: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            - положи щетку</a:t>
            </a: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            - вымой лицо</a:t>
            </a: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            - закрой кран</a:t>
            </a: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            - возьми полотенце</a:t>
            </a: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            - вытри руки, лицо</a:t>
            </a: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            - повесь полотенце</a:t>
            </a: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                     - все</a:t>
            </a:r>
          </a:p>
        </p:txBody>
      </p:sp>
      <p:pic>
        <p:nvPicPr>
          <p:cNvPr id="16390" name="Picture 6" descr="IMG_039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2667000"/>
            <a:ext cx="2743200" cy="39624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0"/>
            <a:ext cx="8077200" cy="914400"/>
          </a:xfrm>
          <a:solidFill>
            <a:srgbClr val="FFCC99">
              <a:alpha val="72000"/>
            </a:srgbClr>
          </a:solidFill>
        </p:spPr>
        <p:txBody>
          <a:bodyPr/>
          <a:lstStyle/>
          <a:p>
            <a:pPr algn="r"/>
            <a:r>
              <a:rPr lang="ru-RU" altLang="ru-RU" sz="2700" b="1">
                <a:solidFill>
                  <a:srgbClr val="A50021"/>
                </a:solidFill>
                <a:latin typeface="Verdana" pitchFamily="34" charset="0"/>
              </a:rPr>
              <a:t>ЗАДАЧИ ПРЕДМЕТНОЙ ДЕЯТЕЛЬНОСТИ: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981200" y="4038600"/>
            <a:ext cx="716280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Font typeface="Wingdings" pitchFamily="2" charset="2"/>
              <a:buNone/>
            </a:pPr>
            <a:r>
              <a:rPr lang="ru-RU" altLang="ru-RU" b="1" u="sng">
                <a:solidFill>
                  <a:srgbClr val="000066"/>
                </a:solidFill>
                <a:latin typeface="Verdana" pitchFamily="34" charset="0"/>
              </a:rPr>
              <a:t>Развивать:   </a:t>
            </a:r>
            <a:r>
              <a:rPr lang="ru-RU" altLang="ru-RU" b="1">
                <a:solidFill>
                  <a:srgbClr val="000066"/>
                </a:solidFill>
                <a:latin typeface="Verdana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ru-RU" altLang="ru-RU" b="1">
                <a:solidFill>
                  <a:srgbClr val="000066"/>
                </a:solidFill>
                <a:latin typeface="Verdana" pitchFamily="34" charset="0"/>
              </a:rPr>
              <a:t> </a:t>
            </a:r>
            <a:r>
              <a:rPr lang="ru-RU" altLang="ru-RU" b="1">
                <a:solidFill>
                  <a:srgbClr val="A50021"/>
                </a:solidFill>
                <a:latin typeface="Verdana" pitchFamily="34" charset="0"/>
              </a:rPr>
              <a:t>соотносящие движения рука – глаз</a:t>
            </a:r>
          </a:p>
          <a:p>
            <a:pPr>
              <a:buFontTx/>
              <a:buChar char="-"/>
            </a:pPr>
            <a:r>
              <a:rPr lang="ru-RU" altLang="ru-RU" b="1">
                <a:solidFill>
                  <a:srgbClr val="A50021"/>
                </a:solidFill>
                <a:latin typeface="Verdana" pitchFamily="34" charset="0"/>
              </a:rPr>
              <a:t> соотносящие движения обеих рук</a:t>
            </a:r>
          </a:p>
          <a:p>
            <a:endParaRPr lang="ru-RU" altLang="ru-RU" b="1">
              <a:solidFill>
                <a:srgbClr val="A50021"/>
              </a:solidFill>
              <a:latin typeface="Verdana" pitchFamily="34" charset="0"/>
            </a:endParaRPr>
          </a:p>
          <a:p>
            <a:pPr>
              <a:buFontTx/>
              <a:buChar char="-"/>
            </a:pPr>
            <a:r>
              <a:rPr lang="ru-RU" altLang="ru-RU" b="1">
                <a:solidFill>
                  <a:srgbClr val="A50021"/>
                </a:solidFill>
                <a:latin typeface="Verdana" pitchFamily="34" charset="0"/>
              </a:rPr>
              <a:t> тактильно-двигательные ощущения</a:t>
            </a:r>
          </a:p>
          <a:p>
            <a:pPr>
              <a:buFontTx/>
              <a:buChar char="-"/>
            </a:pPr>
            <a:r>
              <a:rPr lang="ru-RU" altLang="ru-RU" b="1">
                <a:solidFill>
                  <a:srgbClr val="A50021"/>
                </a:solidFill>
                <a:latin typeface="Verdana" pitchFamily="34" charset="0"/>
              </a:rPr>
              <a:t> комплексные осязательно-зрительно-слуховые ощущения </a:t>
            </a:r>
          </a:p>
          <a:p>
            <a:pPr>
              <a:buFontTx/>
              <a:buChar char="-"/>
            </a:pPr>
            <a:r>
              <a:rPr lang="ru-RU" altLang="ru-RU" b="1">
                <a:solidFill>
                  <a:srgbClr val="A50021"/>
                </a:solidFill>
                <a:latin typeface="Verdana" pitchFamily="34" charset="0"/>
              </a:rPr>
              <a:t> умение ориентироваться на плоскости</a:t>
            </a:r>
          </a:p>
          <a:p>
            <a:endParaRPr lang="ru-RU" altLang="ru-RU" b="1">
              <a:solidFill>
                <a:srgbClr val="A50021"/>
              </a:solidFill>
              <a:latin typeface="Verdana" pitchFamily="34" charset="0"/>
            </a:endParaRPr>
          </a:p>
          <a:p>
            <a:pPr>
              <a:buFontTx/>
              <a:buChar char="-"/>
            </a:pPr>
            <a:r>
              <a:rPr lang="ru-RU" altLang="ru-RU" b="1">
                <a:solidFill>
                  <a:srgbClr val="A50021"/>
                </a:solidFill>
                <a:latin typeface="Verdana" pitchFamily="34" charset="0"/>
              </a:rPr>
              <a:t> подражание и внимание 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28600" y="685800"/>
            <a:ext cx="3886200" cy="3584575"/>
          </a:xfrm>
          <a:prstGeom prst="rect">
            <a:avLst/>
          </a:prstGeom>
          <a:solidFill>
            <a:srgbClr val="FFCC99">
              <a:alpha val="72000"/>
            </a:srgbClr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sz="1900" b="1" u="sng">
                <a:solidFill>
                  <a:srgbClr val="000066"/>
                </a:solidFill>
                <a:latin typeface="Verdana" pitchFamily="34" charset="0"/>
              </a:rPr>
              <a:t>Формировать</a:t>
            </a:r>
            <a:r>
              <a:rPr lang="ru-RU" altLang="ru-RU" sz="1900" b="1">
                <a:solidFill>
                  <a:srgbClr val="000066"/>
                </a:solidFill>
                <a:latin typeface="Verdana" pitchFamily="34" charset="0"/>
              </a:rPr>
              <a:t>: </a:t>
            </a:r>
          </a:p>
          <a:p>
            <a:pPr>
              <a:buFontTx/>
              <a:buChar char="-"/>
            </a:pPr>
            <a:r>
              <a:rPr lang="ru-RU" altLang="ru-RU" sz="1900" b="1">
                <a:solidFill>
                  <a:srgbClr val="A50021"/>
                </a:solidFill>
                <a:latin typeface="Verdana" pitchFamily="34" charset="0"/>
              </a:rPr>
              <a:t> целенаправленную </a:t>
            </a:r>
            <a:r>
              <a:rPr lang="ru-RU" altLang="ru-RU" sz="1900" b="1">
                <a:solidFill>
                  <a:srgbClr val="000066"/>
                </a:solidFill>
                <a:latin typeface="Verdana" pitchFamily="34" charset="0"/>
              </a:rPr>
              <a:t>предметно-орудийную деятельность </a:t>
            </a:r>
          </a:p>
          <a:p>
            <a:endParaRPr lang="ru-RU" altLang="ru-RU" sz="1900" b="1">
              <a:solidFill>
                <a:srgbClr val="000066"/>
              </a:solidFill>
              <a:latin typeface="Verdana" pitchFamily="34" charset="0"/>
            </a:endParaRPr>
          </a:p>
          <a:p>
            <a:pPr>
              <a:buFontTx/>
              <a:buChar char="-"/>
            </a:pPr>
            <a:r>
              <a:rPr lang="ru-RU" altLang="ru-RU" sz="1900" b="1">
                <a:solidFill>
                  <a:srgbClr val="000066"/>
                </a:solidFill>
                <a:latin typeface="Verdana" pitchFamily="34" charset="0"/>
              </a:rPr>
              <a:t> способы</a:t>
            </a:r>
            <a:r>
              <a:rPr lang="ru-RU" altLang="ru-RU" sz="1900" b="1">
                <a:solidFill>
                  <a:srgbClr val="A50021"/>
                </a:solidFill>
                <a:latin typeface="Verdana" pitchFamily="34" charset="0"/>
              </a:rPr>
              <a:t> ориентировки</a:t>
            </a:r>
            <a:r>
              <a:rPr lang="ru-RU" altLang="ru-RU" sz="1900" b="1">
                <a:solidFill>
                  <a:srgbClr val="000066"/>
                </a:solidFill>
                <a:latin typeface="Verdana" pitchFamily="34" charset="0"/>
              </a:rPr>
              <a:t> в условиях выполнения практических заданий</a:t>
            </a:r>
          </a:p>
          <a:p>
            <a:endParaRPr lang="ru-RU" altLang="ru-RU" sz="1900" b="1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ru-RU" altLang="ru-RU" sz="1900" b="1">
                <a:solidFill>
                  <a:srgbClr val="000066"/>
                </a:solidFill>
                <a:latin typeface="Verdana" pitchFamily="34" charset="0"/>
              </a:rPr>
              <a:t>- жестовое или другое доступное </a:t>
            </a:r>
            <a:r>
              <a:rPr lang="ru-RU" altLang="ru-RU" sz="1900" b="1">
                <a:solidFill>
                  <a:srgbClr val="A50021"/>
                </a:solidFill>
                <a:latin typeface="Verdana" pitchFamily="34" charset="0"/>
              </a:rPr>
              <a:t>обозначение</a:t>
            </a:r>
            <a:r>
              <a:rPr lang="ru-RU" altLang="ru-RU" sz="1900" b="1">
                <a:solidFill>
                  <a:srgbClr val="000066"/>
                </a:solidFill>
                <a:latin typeface="Verdana" pitchFamily="34" charset="0"/>
              </a:rPr>
              <a:t> предметов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191000" y="914400"/>
            <a:ext cx="4953000" cy="240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72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sz="1900" b="1" u="sng">
                <a:solidFill>
                  <a:srgbClr val="000066"/>
                </a:solidFill>
                <a:latin typeface="Verdana" pitchFamily="34" charset="0"/>
              </a:rPr>
              <a:t>Учить:</a:t>
            </a:r>
            <a:r>
              <a:rPr lang="ru-RU" altLang="ru-RU" sz="1900" b="1">
                <a:solidFill>
                  <a:srgbClr val="000066"/>
                </a:solidFill>
                <a:latin typeface="Verdana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ru-RU" altLang="ru-RU" sz="1900" b="1">
                <a:solidFill>
                  <a:srgbClr val="A50021"/>
                </a:solidFill>
                <a:latin typeface="Verdana" pitchFamily="34" charset="0"/>
              </a:rPr>
              <a:t>обследовать</a:t>
            </a:r>
            <a:r>
              <a:rPr lang="ru-RU" altLang="ru-RU" sz="1900" b="1">
                <a:solidFill>
                  <a:srgbClr val="000066"/>
                </a:solidFill>
                <a:latin typeface="Verdana" pitchFamily="34" charset="0"/>
              </a:rPr>
              <a:t> предметы с использованием зрительно-тактильного и зрительно-двигательного анализаторов</a:t>
            </a:r>
          </a:p>
          <a:p>
            <a:endParaRPr lang="ru-RU" altLang="ru-RU" sz="1900" b="1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ru-RU" altLang="ru-RU" sz="1900" b="1">
                <a:solidFill>
                  <a:srgbClr val="000066"/>
                </a:solidFill>
                <a:latin typeface="Verdana" pitchFamily="34" charset="0"/>
              </a:rPr>
              <a:t>- </a:t>
            </a:r>
            <a:r>
              <a:rPr lang="ru-RU" altLang="ru-RU" sz="1900" b="1">
                <a:solidFill>
                  <a:srgbClr val="A50021"/>
                </a:solidFill>
                <a:latin typeface="Verdana" pitchFamily="34" charset="0"/>
              </a:rPr>
              <a:t>захватывать</a:t>
            </a:r>
            <a:r>
              <a:rPr lang="ru-RU" altLang="ru-RU" sz="1900" b="1">
                <a:solidFill>
                  <a:srgbClr val="000066"/>
                </a:solidFill>
                <a:latin typeface="Verdana" pitchFamily="34" charset="0"/>
              </a:rPr>
              <a:t> предмет ладонью, тремя пальцами, двумя пальцами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  <a:solidFill>
            <a:srgbClr val="FFCC99">
              <a:alpha val="72000"/>
            </a:srgbClr>
          </a:solidFill>
        </p:spPr>
        <p:txBody>
          <a:bodyPr/>
          <a:lstStyle/>
          <a:p>
            <a:pPr algn="r"/>
            <a:r>
              <a:rPr lang="ru-RU" altLang="ru-RU" sz="2900" b="1">
                <a:solidFill>
                  <a:srgbClr val="A50021"/>
                </a:solidFill>
                <a:latin typeface="Verdana" pitchFamily="34" charset="0"/>
              </a:rPr>
              <a:t>ВИДЫ ПРЕДМЕТНОЙ ДЕЯТЕЛЬНОСТИ: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209800" y="990600"/>
            <a:ext cx="632460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Нанизывание (снимание)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Открывание (закрывание)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Доставание (убирание)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Бросание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Катание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Качание 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Вкладывание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Прокатывание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Перекладывание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Стучание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Перематывание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Группировка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Насыпание (высыпание)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Наливание (выливание)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400" b="1">
                <a:solidFill>
                  <a:srgbClr val="000066"/>
                </a:solidFill>
                <a:latin typeface="Verdana" pitchFamily="34" charset="0"/>
              </a:rPr>
              <a:t> Застегивание (расстегивание)</a:t>
            </a:r>
          </a:p>
        </p:txBody>
      </p:sp>
      <p:pic>
        <p:nvPicPr>
          <p:cNvPr id="18436" name="Picture 4" descr="IMG_052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2159000" cy="30480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анисимова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2143125" cy="2895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2209800"/>
            <a:ext cx="2593975" cy="31242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 descr="IMG_049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304800"/>
            <a:ext cx="2505075" cy="35052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5" name="Picture 9" descr="IMG_051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228600"/>
            <a:ext cx="3005138" cy="35052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6" name="Picture 10" descr="IMG_053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2865438" cy="33528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7" name="Picture 11" descr="IMG_054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3657600"/>
            <a:ext cx="2497138" cy="32004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8" name="Picture 12" descr="IMG_055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3810000"/>
            <a:ext cx="2106613" cy="30480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676400"/>
          </a:xfrm>
          <a:solidFill>
            <a:srgbClr val="FFCC99">
              <a:alpha val="72000"/>
            </a:srgbClr>
          </a:solidFill>
        </p:spPr>
        <p:txBody>
          <a:bodyPr/>
          <a:lstStyle/>
          <a:p>
            <a:pPr algn="r"/>
            <a:r>
              <a:rPr lang="ru-RU" altLang="ru-RU" sz="3800" b="1">
                <a:solidFill>
                  <a:srgbClr val="A50021"/>
                </a:solidFill>
                <a:latin typeface="Verdana" pitchFamily="34" charset="0"/>
              </a:rPr>
              <a:t>РАБОТА ПО РАЗВИТИЮ РЕЧИ </a:t>
            </a:r>
            <a:r>
              <a:rPr lang="ru-RU" altLang="ru-RU" sz="3500" b="1">
                <a:solidFill>
                  <a:srgbClr val="A50021"/>
                </a:solidFill>
                <a:latin typeface="Verdana" pitchFamily="34" charset="0"/>
              </a:rPr>
              <a:t>НА ПРЕДМЕТНЫХ УРОКАХ</a:t>
            </a:r>
            <a:r>
              <a:rPr lang="ru-RU" altLang="ru-RU" sz="3600" b="1">
                <a:solidFill>
                  <a:srgbClr val="A50021"/>
                </a:solidFill>
                <a:latin typeface="Verdana" pitchFamily="34" charset="0"/>
              </a:rPr>
              <a:t>:</a:t>
            </a:r>
            <a:r>
              <a:rPr lang="ru-RU" altLang="ru-RU"/>
              <a:t> 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590800" y="1503363"/>
            <a:ext cx="6553200" cy="535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 Выявление интереса ребенка</a:t>
            </a:r>
          </a:p>
          <a:p>
            <a:endParaRPr lang="ru-RU" altLang="ru-RU" sz="2300" b="1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2. Жестовое обозначение предмета</a:t>
            </a:r>
          </a:p>
          <a:p>
            <a:endParaRPr lang="ru-RU" altLang="ru-RU" sz="2300" b="1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3. Установление связи предмета и жеста  с картинкой</a:t>
            </a:r>
          </a:p>
          <a:p>
            <a:endParaRPr lang="ru-RU" altLang="ru-RU" sz="2300" b="1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4. Подкладывание картинок к предметам и предметов к картинкам</a:t>
            </a:r>
          </a:p>
          <a:p>
            <a:endParaRPr lang="ru-RU" altLang="ru-RU" sz="2300" b="1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ru-RU" altLang="ru-RU" sz="2300" b="1">
                <a:solidFill>
                  <a:srgbClr val="000066"/>
                </a:solidFill>
                <a:latin typeface="Verdana" pitchFamily="34" charset="0"/>
              </a:rPr>
              <a:t>5. Подкладывание табличек с названиями предметов к соответствующим предметам (глобальное чтение)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8077200" y="5562600"/>
            <a:ext cx="800100" cy="381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b="1">
                <a:solidFill>
                  <a:srgbClr val="000000"/>
                </a:solidFill>
                <a:latin typeface="Verdana" pitchFamily="34" charset="0"/>
              </a:rPr>
              <a:t>мяч</a:t>
            </a:r>
            <a:r>
              <a:rPr lang="ru-RU" altLang="ru-RU">
                <a:solidFill>
                  <a:srgbClr val="000000"/>
                </a:solidFill>
              </a:rPr>
              <a:t> </a:t>
            </a:r>
            <a:endParaRPr lang="ru-RU" altLang="ru-RU" b="1">
              <a:solidFill>
                <a:srgbClr val="000000"/>
              </a:solidFill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8077200" y="6096000"/>
            <a:ext cx="800100" cy="381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b="1">
                <a:solidFill>
                  <a:srgbClr val="000000"/>
                </a:solidFill>
                <a:latin typeface="Verdana" pitchFamily="34" charset="0"/>
              </a:rPr>
              <a:t>дом</a:t>
            </a:r>
            <a:r>
              <a:rPr lang="ru-RU" altLang="ru-RU">
                <a:solidFill>
                  <a:srgbClr val="000000"/>
                </a:solidFill>
              </a:rPr>
              <a:t> </a:t>
            </a:r>
            <a:endParaRPr lang="ru-RU" altLang="ru-RU" b="1">
              <a:solidFill>
                <a:srgbClr val="000000"/>
              </a:solidFill>
            </a:endParaRPr>
          </a:p>
        </p:txBody>
      </p:sp>
      <p:pic>
        <p:nvPicPr>
          <p:cNvPr id="19463" name="Picture 7" descr="DSC016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8" t="29503" r="43489" b="20847"/>
          <a:stretch>
            <a:fillRect/>
          </a:stretch>
        </p:blipFill>
        <p:spPr bwMode="auto">
          <a:xfrm>
            <a:off x="0" y="838200"/>
            <a:ext cx="2057400" cy="29718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5" name="Picture 9" descr="IMG_05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9" t="7016" r="18703"/>
          <a:stretch>
            <a:fillRect/>
          </a:stretch>
        </p:blipFill>
        <p:spPr bwMode="auto">
          <a:xfrm>
            <a:off x="0" y="3429000"/>
            <a:ext cx="2563813" cy="34290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  <a:solidFill>
            <a:srgbClr val="FFCC99">
              <a:alpha val="72000"/>
            </a:srgbClr>
          </a:solidFill>
        </p:spPr>
        <p:txBody>
          <a:bodyPr/>
          <a:lstStyle/>
          <a:p>
            <a:pPr algn="r"/>
            <a:r>
              <a:rPr lang="ru-RU" altLang="ru-RU" sz="4000" b="1">
                <a:solidFill>
                  <a:srgbClr val="A50021"/>
                </a:solidFill>
                <a:latin typeface="Verdana" pitchFamily="34" charset="0"/>
              </a:rPr>
              <a:t>УРОКИ ПО РАЗВИТИЮ РЕЧИ</a:t>
            </a:r>
            <a:endParaRPr lang="ru-RU" altLang="ru-RU" b="1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828800" y="3962400"/>
            <a:ext cx="731520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 startAt="4"/>
            </a:pPr>
            <a:endParaRPr lang="ru-RU" altLang="ru-RU" sz="2000" b="1">
              <a:solidFill>
                <a:srgbClr val="000066"/>
              </a:solidFill>
              <a:latin typeface="Verdana" pitchFamily="34" charset="0"/>
            </a:endParaRPr>
          </a:p>
          <a:p>
            <a:pPr>
              <a:buFontTx/>
              <a:buAutoNum type="arabicPeriod" startAt="4"/>
            </a:pPr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 группировка букв, составляющих названия предметов</a:t>
            </a:r>
          </a:p>
          <a:p>
            <a:pPr>
              <a:buFontTx/>
              <a:buAutoNum type="arabicPeriod" startAt="4"/>
            </a:pPr>
            <a:endParaRPr lang="ru-RU" altLang="ru-RU" sz="2000" b="1">
              <a:solidFill>
                <a:srgbClr val="000066"/>
              </a:solidFill>
              <a:latin typeface="Verdana" pitchFamily="34" charset="0"/>
            </a:endParaRPr>
          </a:p>
          <a:p>
            <a:pPr>
              <a:buFontTx/>
              <a:buAutoNum type="arabicPeriod" startAt="4"/>
            </a:pPr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 воспроизведение дактильного слова по табличке, по предмету, по картинке, по жесту</a:t>
            </a:r>
          </a:p>
          <a:p>
            <a:pPr>
              <a:buFontTx/>
              <a:buAutoNum type="arabicPeriod" startAt="4"/>
            </a:pPr>
            <a:endParaRPr lang="ru-RU" altLang="ru-RU" sz="2000" b="1">
              <a:solidFill>
                <a:srgbClr val="000066"/>
              </a:solidFill>
              <a:latin typeface="Verdana" pitchFamily="34" charset="0"/>
            </a:endParaRPr>
          </a:p>
          <a:p>
            <a:pPr>
              <a:buFontTx/>
              <a:buAutoNum type="arabicPeriod" startAt="4"/>
            </a:pPr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 составление слова из отдельных букв</a:t>
            </a:r>
          </a:p>
        </p:txBody>
      </p:sp>
      <p:pic>
        <p:nvPicPr>
          <p:cNvPr id="20484" name="Picture 4" descr="IMG_33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4" t="6671" r="6671" b="23322"/>
          <a:stretch>
            <a:fillRect/>
          </a:stretch>
        </p:blipFill>
        <p:spPr bwMode="auto">
          <a:xfrm>
            <a:off x="0" y="838200"/>
            <a:ext cx="3276600" cy="34290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352800" y="914400"/>
            <a:ext cx="579120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000">
                <a:solidFill>
                  <a:srgbClr val="000066"/>
                </a:solidFill>
                <a:latin typeface="Verdana" pitchFamily="34" charset="0"/>
              </a:rPr>
              <a:t> </a:t>
            </a:r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запись названия предмета по жесту</a:t>
            </a:r>
          </a:p>
          <a:p>
            <a:pPr>
              <a:buFontTx/>
              <a:buAutoNum type="arabicPeriod"/>
            </a:pPr>
            <a:endParaRPr lang="ru-RU" altLang="ru-RU" sz="2000" b="1">
              <a:solidFill>
                <a:srgbClr val="000066"/>
              </a:solidFill>
              <a:latin typeface="Verdana" pitchFamily="34" charset="0"/>
            </a:endParaRPr>
          </a:p>
          <a:p>
            <a:pPr>
              <a:buFontTx/>
              <a:buAutoNum type="arabicPeriod"/>
            </a:pPr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 нахождение по картинке необходимой таблички с названием предмета и списывание названия предмета</a:t>
            </a:r>
          </a:p>
          <a:p>
            <a:pPr>
              <a:buFontTx/>
              <a:buAutoNum type="arabicPeriod"/>
            </a:pPr>
            <a:endParaRPr lang="ru-RU" altLang="ru-RU" sz="2000" b="1">
              <a:solidFill>
                <a:srgbClr val="000066"/>
              </a:solidFill>
              <a:latin typeface="Verdana" pitchFamily="34" charset="0"/>
            </a:endParaRPr>
          </a:p>
          <a:p>
            <a:pPr>
              <a:buFontTx/>
              <a:buAutoNum type="arabicPeriod"/>
            </a:pPr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 заполнение пропущенных букв в названии предмета под картинкой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0"/>
            <a:ext cx="7315200" cy="990600"/>
          </a:xfrm>
          <a:solidFill>
            <a:srgbClr val="FFCC99">
              <a:alpha val="72000"/>
            </a:srgbClr>
          </a:solidFill>
        </p:spPr>
        <p:txBody>
          <a:bodyPr/>
          <a:lstStyle/>
          <a:p>
            <a:pPr algn="r"/>
            <a:r>
              <a:rPr lang="ru-RU" altLang="ru-RU" sz="4000" b="1">
                <a:solidFill>
                  <a:srgbClr val="A50021"/>
                </a:solidFill>
                <a:latin typeface="Verdana" pitchFamily="34" charset="0"/>
              </a:rPr>
              <a:t>РАБОТА С ВОПРОСАМИ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752600" y="10668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 «Что это?»  </a:t>
            </a:r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>
            <a:off x="6037263" y="3067050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2563" name="Group 35"/>
          <p:cNvGrpSpPr>
            <a:grpSpLocks/>
          </p:cNvGrpSpPr>
          <p:nvPr/>
        </p:nvGrpSpPr>
        <p:grpSpPr bwMode="auto">
          <a:xfrm>
            <a:off x="3733800" y="1143000"/>
            <a:ext cx="1447800" cy="1676400"/>
            <a:chOff x="1488" y="1104"/>
            <a:chExt cx="912" cy="1056"/>
          </a:xfrm>
        </p:grpSpPr>
        <p:sp>
          <p:nvSpPr>
            <p:cNvPr id="22560" name="Rectangle 32"/>
            <p:cNvSpPr>
              <a:spLocks noChangeArrowheads="1"/>
            </p:cNvSpPr>
            <p:nvPr/>
          </p:nvSpPr>
          <p:spPr bwMode="auto">
            <a:xfrm>
              <a:off x="1488" y="1488"/>
              <a:ext cx="912" cy="672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ru-RU" altLang="ru-RU" b="1">
                  <a:solidFill>
                    <a:srgbClr val="000000"/>
                  </a:solidFill>
                </a:rPr>
                <a:t>ИГРУШКИ</a:t>
              </a:r>
            </a:p>
          </p:txBody>
        </p:sp>
        <p:sp>
          <p:nvSpPr>
            <p:cNvPr id="22561" name="AutoShape 33"/>
            <p:cNvSpPr>
              <a:spLocks noChangeArrowheads="1"/>
            </p:cNvSpPr>
            <p:nvPr/>
          </p:nvSpPr>
          <p:spPr bwMode="auto">
            <a:xfrm>
              <a:off x="1488" y="1104"/>
              <a:ext cx="912" cy="384"/>
            </a:xfrm>
            <a:prstGeom prst="triangle">
              <a:avLst>
                <a:gd name="adj" fmla="val 50000"/>
              </a:avLst>
            </a:prstGeom>
            <a:solidFill>
              <a:srgbClr val="A5002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2564" name="Group 36"/>
          <p:cNvGrpSpPr>
            <a:grpSpLocks/>
          </p:cNvGrpSpPr>
          <p:nvPr/>
        </p:nvGrpSpPr>
        <p:grpSpPr bwMode="auto">
          <a:xfrm>
            <a:off x="5562600" y="1143000"/>
            <a:ext cx="1447800" cy="1676400"/>
            <a:chOff x="1488" y="1104"/>
            <a:chExt cx="912" cy="1056"/>
          </a:xfrm>
        </p:grpSpPr>
        <p:sp>
          <p:nvSpPr>
            <p:cNvPr id="22565" name="Rectangle 37"/>
            <p:cNvSpPr>
              <a:spLocks noChangeArrowheads="1"/>
            </p:cNvSpPr>
            <p:nvPr/>
          </p:nvSpPr>
          <p:spPr bwMode="auto">
            <a:xfrm>
              <a:off x="1488" y="1488"/>
              <a:ext cx="912" cy="672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ru-RU" altLang="ru-RU" b="1">
                  <a:solidFill>
                    <a:srgbClr val="000000"/>
                  </a:solidFill>
                </a:rPr>
                <a:t>ОДЕЖДА</a:t>
              </a:r>
            </a:p>
          </p:txBody>
        </p:sp>
        <p:sp>
          <p:nvSpPr>
            <p:cNvPr id="22566" name="AutoShape 38"/>
            <p:cNvSpPr>
              <a:spLocks noChangeArrowheads="1"/>
            </p:cNvSpPr>
            <p:nvPr/>
          </p:nvSpPr>
          <p:spPr bwMode="auto">
            <a:xfrm>
              <a:off x="1488" y="1104"/>
              <a:ext cx="912" cy="384"/>
            </a:xfrm>
            <a:prstGeom prst="triangle">
              <a:avLst>
                <a:gd name="adj" fmla="val 50000"/>
              </a:avLst>
            </a:prstGeom>
            <a:solidFill>
              <a:srgbClr val="A5002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2567" name="Group 39"/>
          <p:cNvGrpSpPr>
            <a:grpSpLocks/>
          </p:cNvGrpSpPr>
          <p:nvPr/>
        </p:nvGrpSpPr>
        <p:grpSpPr bwMode="auto">
          <a:xfrm>
            <a:off x="7391400" y="1143000"/>
            <a:ext cx="1447800" cy="1676400"/>
            <a:chOff x="1488" y="1104"/>
            <a:chExt cx="912" cy="1056"/>
          </a:xfrm>
        </p:grpSpPr>
        <p:sp>
          <p:nvSpPr>
            <p:cNvPr id="22568" name="Rectangle 40"/>
            <p:cNvSpPr>
              <a:spLocks noChangeArrowheads="1"/>
            </p:cNvSpPr>
            <p:nvPr/>
          </p:nvSpPr>
          <p:spPr bwMode="auto">
            <a:xfrm>
              <a:off x="1488" y="1488"/>
              <a:ext cx="912" cy="672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ru-RU" altLang="ru-RU" b="1">
                  <a:solidFill>
                    <a:srgbClr val="000000"/>
                  </a:solidFill>
                </a:rPr>
                <a:t>ОВОЩИ</a:t>
              </a:r>
            </a:p>
          </p:txBody>
        </p:sp>
        <p:sp>
          <p:nvSpPr>
            <p:cNvPr id="22569" name="AutoShape 41"/>
            <p:cNvSpPr>
              <a:spLocks noChangeArrowheads="1"/>
            </p:cNvSpPr>
            <p:nvPr/>
          </p:nvSpPr>
          <p:spPr bwMode="auto">
            <a:xfrm>
              <a:off x="1488" y="1104"/>
              <a:ext cx="912" cy="384"/>
            </a:xfrm>
            <a:prstGeom prst="triangle">
              <a:avLst>
                <a:gd name="adj" fmla="val 50000"/>
              </a:avLst>
            </a:prstGeom>
            <a:solidFill>
              <a:srgbClr val="A5002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2570" name="Rectangle 42"/>
          <p:cNvSpPr>
            <a:spLocks noChangeArrowheads="1"/>
          </p:cNvSpPr>
          <p:nvPr/>
        </p:nvSpPr>
        <p:spPr bwMode="auto">
          <a:xfrm>
            <a:off x="1828800" y="3048000"/>
            <a:ext cx="3429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 startAt="2"/>
            </a:pPr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 «Кто это?»</a:t>
            </a:r>
          </a:p>
          <a:p>
            <a:pPr>
              <a:buFontTx/>
              <a:buAutoNum type="arabicPeriod" startAt="2"/>
            </a:pPr>
            <a:endParaRPr lang="ru-RU" altLang="ru-RU" sz="2000" b="1">
              <a:solidFill>
                <a:srgbClr val="000066"/>
              </a:solidFill>
              <a:latin typeface="Verdana" pitchFamily="34" charset="0"/>
            </a:endParaRPr>
          </a:p>
          <a:p>
            <a:pPr>
              <a:buFontTx/>
              <a:buAutoNum type="arabicPeriod" startAt="2"/>
            </a:pPr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 «Кто дежурит?»  </a:t>
            </a:r>
          </a:p>
        </p:txBody>
      </p:sp>
      <p:graphicFrame>
        <p:nvGraphicFramePr>
          <p:cNvPr id="22600" name="Group 72"/>
          <p:cNvGraphicFramePr>
            <a:graphicFrameLocks noGrp="1"/>
          </p:cNvGraphicFramePr>
          <p:nvPr/>
        </p:nvGraphicFramePr>
        <p:xfrm>
          <a:off x="1828800" y="4419600"/>
          <a:ext cx="3886200" cy="2193925"/>
        </p:xfrm>
        <a:graphic>
          <a:graphicData uri="http://schemas.openxmlformats.org/drawingml/2006/table">
            <a:tbl>
              <a:tblPr/>
              <a:tblGrid>
                <a:gridCol w="3886200"/>
              </a:tblGrid>
              <a:tr h="1704975">
                <a:tc>
                  <a:txBody>
                    <a:bodyPr/>
                    <a:lstStyle>
                      <a:lvl1pPr indent="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Вчера дежурил      _______</a:t>
                      </a:r>
                    </a:p>
                    <a:p>
                      <a:pPr marL="0" marR="0" lvl="0" indent="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Сегодня дежурит    _______</a:t>
                      </a:r>
                    </a:p>
                    <a:p>
                      <a:pPr marL="0" marR="0" lvl="0" indent="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Завтра будет</a:t>
                      </a:r>
                    </a:p>
                    <a:p>
                      <a:pPr marL="0" marR="0" lvl="0" indent="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дежурить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              _______</a:t>
                      </a:r>
                    </a:p>
                    <a:p>
                      <a:pPr marL="0" marR="0" lvl="0" indent="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96" name="Rectangle 68"/>
          <p:cNvSpPr>
            <a:spLocks noChangeArrowheads="1"/>
          </p:cNvSpPr>
          <p:nvPr/>
        </p:nvSpPr>
        <p:spPr bwMode="auto">
          <a:xfrm>
            <a:off x="5715000" y="3067050"/>
            <a:ext cx="3429000" cy="361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23767" bIns="0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b="1" u="sng">
                <a:solidFill>
                  <a:srgbClr val="A50021"/>
                </a:solidFill>
                <a:latin typeface="Verdana" pitchFamily="34" charset="0"/>
              </a:rPr>
              <a:t>1 этап:</a:t>
            </a:r>
            <a:r>
              <a:rPr lang="ru-RU" altLang="ru-RU" u="sng">
                <a:solidFill>
                  <a:srgbClr val="000066"/>
                </a:solidFill>
                <a:latin typeface="Verdana" pitchFamily="34" charset="0"/>
              </a:rPr>
              <a:t> </a:t>
            </a:r>
          </a:p>
          <a:p>
            <a:r>
              <a:rPr lang="ru-RU" altLang="ru-RU" b="1">
                <a:solidFill>
                  <a:srgbClr val="000066"/>
                </a:solidFill>
                <a:latin typeface="Verdana" pitchFamily="34" charset="0"/>
              </a:rPr>
              <a:t>Ежедневная перестановка карточек с именами детей (объяснение жестовое).</a:t>
            </a:r>
          </a:p>
          <a:p>
            <a:endParaRPr lang="ru-RU" altLang="ru-RU" b="1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ru-RU" altLang="ru-RU" b="1" u="sng">
                <a:solidFill>
                  <a:srgbClr val="A50021"/>
                </a:solidFill>
                <a:latin typeface="Verdana" pitchFamily="34" charset="0"/>
              </a:rPr>
              <a:t>2 этап:</a:t>
            </a:r>
            <a:r>
              <a:rPr lang="ru-RU" altLang="ru-RU" b="1">
                <a:solidFill>
                  <a:srgbClr val="A50021"/>
                </a:solidFill>
                <a:latin typeface="Verdana" pitchFamily="34" charset="0"/>
              </a:rPr>
              <a:t> </a:t>
            </a:r>
          </a:p>
          <a:p>
            <a:r>
              <a:rPr lang="ru-RU" altLang="ru-RU" b="1">
                <a:solidFill>
                  <a:srgbClr val="000066"/>
                </a:solidFill>
                <a:latin typeface="Verdana" pitchFamily="34" charset="0"/>
              </a:rPr>
              <a:t>Дактильное проговаривание фраз.</a:t>
            </a:r>
          </a:p>
          <a:p>
            <a:endParaRPr lang="ru-RU" altLang="ru-RU" b="1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ru-RU" altLang="ru-RU" b="1">
                <a:solidFill>
                  <a:srgbClr val="000066"/>
                </a:solidFill>
                <a:latin typeface="Verdana" pitchFamily="34" charset="0"/>
              </a:rPr>
              <a:t>Ответы на дактильные вопросы.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0"/>
            <a:ext cx="7315200" cy="1295400"/>
          </a:xfrm>
          <a:solidFill>
            <a:srgbClr val="FFCC99">
              <a:alpha val="72000"/>
            </a:srgbClr>
          </a:solidFill>
        </p:spPr>
        <p:txBody>
          <a:bodyPr/>
          <a:lstStyle/>
          <a:p>
            <a:pPr algn="r"/>
            <a:r>
              <a:rPr lang="ru-RU" altLang="ru-RU" sz="4000" b="1">
                <a:solidFill>
                  <a:srgbClr val="A50021"/>
                </a:solidFill>
                <a:latin typeface="Verdana" pitchFamily="34" charset="0"/>
              </a:rPr>
              <a:t>КАЛЕНДАРЬ ВРЕМЯИСЧИСЛЕНИЯ</a:t>
            </a:r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6037263" y="3067050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4" name="Rectangle 22"/>
          <p:cNvSpPr>
            <a:spLocks noChangeArrowheads="1"/>
          </p:cNvSpPr>
          <p:nvPr/>
        </p:nvSpPr>
        <p:spPr bwMode="auto">
          <a:xfrm>
            <a:off x="0" y="0"/>
            <a:ext cx="2971800" cy="1311275"/>
          </a:xfrm>
          <a:prstGeom prst="rect">
            <a:avLst/>
          </a:prstGeom>
          <a:solidFill>
            <a:srgbClr val="FFCC99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28600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Время года _____</a:t>
            </a:r>
          </a:p>
          <a:p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Месяц _________</a:t>
            </a:r>
          </a:p>
          <a:p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Число __________</a:t>
            </a:r>
          </a:p>
          <a:p>
            <a:r>
              <a:rPr lang="ru-RU" altLang="ru-RU" sz="2000" b="1">
                <a:solidFill>
                  <a:srgbClr val="000066"/>
                </a:solidFill>
                <a:latin typeface="Verdana" pitchFamily="34" charset="0"/>
              </a:rPr>
              <a:t>День недели ____</a:t>
            </a:r>
            <a:endParaRPr lang="ru-RU" altLang="ru-RU">
              <a:latin typeface="Times New Roman" pitchFamily="18" charset="0"/>
            </a:endParaRPr>
          </a:p>
        </p:txBody>
      </p:sp>
      <p:pic>
        <p:nvPicPr>
          <p:cNvPr id="23575" name="Picture 23" descr="DSC06032_resiz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09700"/>
            <a:ext cx="8610600" cy="52197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0"/>
            <a:ext cx="7315200" cy="685800"/>
          </a:xfrm>
          <a:solidFill>
            <a:srgbClr val="FFCC99">
              <a:alpha val="72000"/>
            </a:srgbClr>
          </a:solidFill>
        </p:spPr>
        <p:txBody>
          <a:bodyPr/>
          <a:lstStyle/>
          <a:p>
            <a:pPr algn="r"/>
            <a:r>
              <a:rPr lang="ru-RU" altLang="ru-RU" sz="3600" b="1">
                <a:solidFill>
                  <a:srgbClr val="A50021"/>
                </a:solidFill>
                <a:latin typeface="Verdana" pitchFamily="34" charset="0"/>
              </a:rPr>
              <a:t>ПЕРСПЕКТИВНЫЙ  ПЛАН</a:t>
            </a:r>
            <a:r>
              <a:rPr lang="ru-RU" altLang="ru-RU"/>
              <a:t> </a:t>
            </a:r>
          </a:p>
        </p:txBody>
      </p:sp>
      <p:graphicFrame>
        <p:nvGraphicFramePr>
          <p:cNvPr id="21615" name="Group 111"/>
          <p:cNvGraphicFramePr>
            <a:graphicFrameLocks noGrp="1"/>
          </p:cNvGraphicFramePr>
          <p:nvPr/>
        </p:nvGraphicFramePr>
        <p:xfrm>
          <a:off x="0" y="685800"/>
          <a:ext cx="9144000" cy="6253163"/>
        </p:xfrm>
        <a:graphic>
          <a:graphicData uri="http://schemas.openxmlformats.org/drawingml/2006/table">
            <a:tbl>
              <a:tblPr/>
              <a:tblGrid>
                <a:gridCol w="3200400"/>
                <a:gridCol w="2971800"/>
                <a:gridCol w="2971800"/>
              </a:tblGrid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Verdana" pitchFamily="34" charset="0"/>
                        </a:rPr>
                        <a:t>Виды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Verdana" pitchFamily="34" charset="0"/>
                        </a:rPr>
                        <a:t>деятельности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Умения и навыки</a:t>
                      </a:r>
                      <a:endParaRPr kumimoji="0" lang="ru-RU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Verdana" pitchFamily="34" charset="0"/>
                        </a:rPr>
                        <a:t>Словарь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</a:tr>
              <a:tr h="57816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800100" indent="-3429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257300" indent="-3429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714500" indent="-3429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171700" indent="-3429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Работа с пирамидой.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Работа с банками.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Работа с геометрическим материалом.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Дидактические игры с куклой: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«Кукла идет гулять».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«Кукла хочет кушать».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«Кукла умывается»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«Уложи куклу спать».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«Кукла моется».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Работа с вкладышами.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Группировка.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tabLst>
                          <a:tab pos="173038" algn="l"/>
                        </a:tabLst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tabLst>
                          <a:tab pos="173038" algn="l"/>
                        </a:tabLs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tabLst>
                          <a:tab pos="173038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tabLst>
                          <a:tab pos="173038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tabLst>
                          <a:tab pos="173038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tabLst>
                          <a:tab pos="173038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tabLst>
                          <a:tab pos="173038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tabLst>
                          <a:tab pos="173038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tabLst>
                          <a:tab pos="173038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3038" algn="l"/>
                        </a:tabLst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Умение выполнять целенаправленные действия с предметами: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3038" algn="l"/>
                        </a:tabLst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Нанизывать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3038" algn="l"/>
                        </a:tabLst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Проталкивать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3038" algn="l"/>
                        </a:tabLst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Снимать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3038" algn="l"/>
                        </a:tabLst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Открывать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3038" algn="l"/>
                        </a:tabLst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Закрывать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3038" algn="l"/>
                        </a:tabLst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Кормить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3038" algn="l"/>
                        </a:tabLst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Расчесывать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3038" algn="l"/>
                        </a:tabLst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Одевать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3038" algn="l"/>
                        </a:tabLst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Дифференцировать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>
                          <a:tab pos="173038" algn="l"/>
                        </a:tabLst>
                      </a:pPr>
                      <a:endParaRPr kumimoji="0" lang="ru-RU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3038" algn="l"/>
                        </a:tabLst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2. Умение обследовать предметы двумя руками сверху вниз и слева направо.</a:t>
                      </a:r>
                      <a:endParaRPr kumimoji="0" lang="ru-RU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tabLst>
                          <a:tab pos="231775" algn="l"/>
                        </a:tabLst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tabLst>
                          <a:tab pos="231775" algn="l"/>
                        </a:tabLs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tabLst>
                          <a:tab pos="231775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tabLst>
                          <a:tab pos="231775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tabLst>
                          <a:tab pos="231775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tabLst>
                          <a:tab pos="231775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tabLst>
                          <a:tab pos="231775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tabLst>
                          <a:tab pos="231775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tabLst>
                          <a:tab pos="231775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Будем смотреть.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Будем играть.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Будем причесывать куклу.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Кукла хочет кушать.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Будем кормить куклу.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Возьми. Надень. Сними.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Бросай. Открой. Закрой.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Смотри.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Положи одинаково.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Шар. Кубик. Кирпичик.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1775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</a:rPr>
                        <a:t>Слева направо. Сверху вниз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404075"/>
      </a:dk1>
      <a:lt1>
        <a:srgbClr val="CCECFF"/>
      </a:lt1>
      <a:dk2>
        <a:srgbClr val="99CCFF"/>
      </a:dk2>
      <a:lt2>
        <a:srgbClr val="EAEAEA"/>
      </a:lt2>
      <a:accent1>
        <a:srgbClr val="6600FF"/>
      </a:accent1>
      <a:accent2>
        <a:srgbClr val="CCCC00"/>
      </a:accent2>
      <a:accent3>
        <a:srgbClr val="CAE2FF"/>
      </a:accent3>
      <a:accent4>
        <a:srgbClr val="AEC9DA"/>
      </a:accent4>
      <a:accent5>
        <a:srgbClr val="B8AAFF"/>
      </a:accent5>
      <a:accent6>
        <a:srgbClr val="B9B900"/>
      </a:accent6>
      <a:hlink>
        <a:srgbClr val="996633"/>
      </a:hlink>
      <a:folHlink>
        <a:srgbClr val="0099CC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404075"/>
        </a:dk1>
        <a:lt1>
          <a:srgbClr val="CCECFF"/>
        </a:lt1>
        <a:dk2>
          <a:srgbClr val="99CCFF"/>
        </a:dk2>
        <a:lt2>
          <a:srgbClr val="EAEAEA"/>
        </a:lt2>
        <a:accent1>
          <a:srgbClr val="6600FF"/>
        </a:accent1>
        <a:accent2>
          <a:srgbClr val="CCCC00"/>
        </a:accent2>
        <a:accent3>
          <a:srgbClr val="CAE2FF"/>
        </a:accent3>
        <a:accent4>
          <a:srgbClr val="AEC9DA"/>
        </a:accent4>
        <a:accent5>
          <a:srgbClr val="B8AAFF"/>
        </a:accent5>
        <a:accent6>
          <a:srgbClr val="B9B900"/>
        </a:accent6>
        <a:hlink>
          <a:srgbClr val="996633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99CCFF"/>
        </a:lt1>
        <a:dk2>
          <a:srgbClr val="000066"/>
        </a:dk2>
        <a:lt2>
          <a:srgbClr val="FFFFFF"/>
        </a:lt2>
        <a:accent1>
          <a:srgbClr val="CCCCFF"/>
        </a:accent1>
        <a:accent2>
          <a:srgbClr val="FFFFCC"/>
        </a:accent2>
        <a:accent3>
          <a:srgbClr val="CAE2FF"/>
        </a:accent3>
        <a:accent4>
          <a:srgbClr val="000000"/>
        </a:accent4>
        <a:accent5>
          <a:srgbClr val="E2E2FF"/>
        </a:accent5>
        <a:accent6>
          <a:srgbClr val="E7E7B9"/>
        </a:accent6>
        <a:hlink>
          <a:srgbClr val="FFCCFF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</TotalTime>
  <Words>602</Words>
  <Application>Microsoft Office PowerPoint</Application>
  <PresentationFormat>Экран (4:3)</PresentationFormat>
  <Paragraphs>176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Times New Roman</vt:lpstr>
      <vt:lpstr>Verdana</vt:lpstr>
      <vt:lpstr>Wingdings</vt:lpstr>
      <vt:lpstr>Symbol</vt:lpstr>
      <vt:lpstr>Оформление по умолчанию</vt:lpstr>
      <vt:lpstr>ПРЕДМЕТНАЯ ДЕЯТЕЛЬНОСТЬ ДЕТЕЙ  С МНОЖЕСТВЕННЫМИ НАРУШЕНИЯМИ</vt:lpstr>
      <vt:lpstr>ТИПИЧНЫЕ ПРОБЛЕМЫ ДЕТЕЙ С МНОЖЕСТВЕННЫМИ НАРУШЕНИЯМИ: </vt:lpstr>
      <vt:lpstr>ОБЩЕНИЕ  ОБСЛУЖИВАЕТ  ВСЕ ВИДЫ ЧЕЛОВЕЧЕСКОЙ ДЕЯТЕЛЬНОСТИ</vt:lpstr>
      <vt:lpstr>«…строгое соблюдение распорядка,  в конце концов, станет привычным, и  порядку будет подчинено не только «внешнее» (поведение), но и «внутреннее» (психика)»  А.И.Мещеряков</vt:lpstr>
      <vt:lpstr>ПРИМЕР: СИТУАЦИЯ «УМЫВАНИЕ»</vt:lpstr>
      <vt:lpstr>ЗАДАЧИ ПРЕДМЕТНОЙ ДЕЯТЕЛЬНОСТИ:</vt:lpstr>
      <vt:lpstr>ВИДЫ ПРЕДМЕТНОЙ ДЕЯТЕЛЬНОСТИ:</vt:lpstr>
      <vt:lpstr>Презентация PowerPoint</vt:lpstr>
      <vt:lpstr>РАБОТА ПО РАЗВИТИЮ РЕЧИ НА ПРЕДМЕТНЫХ УРОКАХ: </vt:lpstr>
      <vt:lpstr>УРОКИ ПО РАЗВИТИЮ РЕЧИ</vt:lpstr>
      <vt:lpstr>РАБОТА С ВОПРОСАМИ</vt:lpstr>
      <vt:lpstr>КАЛЕНДАРЬ ВРЕМЯИСЧИСЛЕНИЯ</vt:lpstr>
      <vt:lpstr>ПЕРСПЕКТИВНЫЙ  ПЛАН 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</dc:title>
  <dc:creator>ikulikov</dc:creator>
  <cp:lastModifiedBy>Куликов Игорь</cp:lastModifiedBy>
  <cp:revision>67</cp:revision>
  <dcterms:created xsi:type="dcterms:W3CDTF">2005-09-26T14:49:46Z</dcterms:created>
  <dcterms:modified xsi:type="dcterms:W3CDTF">2014-04-25T12:27:09Z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TC010690531049</vt:lpwstr>
  </property>
</Properties>
</file>