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25"/>
  </p:notesMasterIdLst>
  <p:handoutMasterIdLst>
    <p:handoutMasterId r:id="rId26"/>
  </p:handoutMasterIdLst>
  <p:sldIdLst>
    <p:sldId id="288" r:id="rId2"/>
    <p:sldId id="296" r:id="rId3"/>
    <p:sldId id="290" r:id="rId4"/>
    <p:sldId id="289" r:id="rId5"/>
    <p:sldId id="292" r:id="rId6"/>
    <p:sldId id="293" r:id="rId7"/>
    <p:sldId id="291" r:id="rId8"/>
    <p:sldId id="297" r:id="rId9"/>
    <p:sldId id="275" r:id="rId10"/>
    <p:sldId id="294" r:id="rId11"/>
    <p:sldId id="295" r:id="rId12"/>
    <p:sldId id="298" r:id="rId13"/>
    <p:sldId id="299" r:id="rId14"/>
    <p:sldId id="300" r:id="rId15"/>
    <p:sldId id="301" r:id="rId16"/>
    <p:sldId id="304" r:id="rId17"/>
    <p:sldId id="306" r:id="rId18"/>
    <p:sldId id="302" r:id="rId19"/>
    <p:sldId id="267" r:id="rId20"/>
    <p:sldId id="305" r:id="rId21"/>
    <p:sldId id="303" r:id="rId22"/>
    <p:sldId id="307" r:id="rId23"/>
    <p:sldId id="28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36">
          <p15:clr>
            <a:srgbClr val="A4A3A4"/>
          </p15:clr>
        </p15:guide>
        <p15:guide id="4" pos="864">
          <p15:clr>
            <a:srgbClr val="A4A3A4"/>
          </p15:clr>
        </p15:guide>
        <p15:guide id="5" pos="384">
          <p15:clr>
            <a:srgbClr val="A4A3A4"/>
          </p15:clr>
        </p15:guide>
        <p15:guide id="6" pos="1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1EA"/>
    <a:srgbClr val="CC6600"/>
    <a:srgbClr val="C4DFE2"/>
    <a:srgbClr val="009999"/>
    <a:srgbClr val="6C0000"/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1329" autoAdjust="0"/>
  </p:normalViewPr>
  <p:slideViewPr>
    <p:cSldViewPr>
      <p:cViewPr>
        <p:scale>
          <a:sx n="94" d="100"/>
          <a:sy n="94" d="100"/>
        </p:scale>
        <p:origin x="-474" y="-48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17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rich>
      </c:tx>
      <c:layout>
        <c:manualLayout>
          <c:xMode val="edge"/>
          <c:yMode val="edge"/>
          <c:x val="0.10797840211606378"/>
          <c:y val="1.923093540822444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hueMod val="94000"/>
                    <a:satMod val="130000"/>
                    <a:lumMod val="138000"/>
                  </a:schemeClr>
                </a:gs>
                <a:gs pos="100000">
                  <a:schemeClr val="accent1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46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25400" h="25400"/>
            </a:sp3d>
          </c:spPr>
          <c:invertIfNegative val="0"/>
          <c:cat>
            <c:strRef>
              <c:f>Лист1!$A$2:$A$9</c:f>
              <c:strCache>
                <c:ptCount val="8"/>
                <c:pt idx="0">
                  <c:v>СЗФО</c:v>
                </c:pt>
                <c:pt idx="1">
                  <c:v>УФО</c:v>
                </c:pt>
                <c:pt idx="2">
                  <c:v>ЦФО</c:v>
                </c:pt>
                <c:pt idx="3">
                  <c:v>ПФО</c:v>
                </c:pt>
                <c:pt idx="4">
                  <c:v>СФО</c:v>
                </c:pt>
                <c:pt idx="5">
                  <c:v>ДФО</c:v>
                </c:pt>
                <c:pt idx="6">
                  <c:v>ЮФО</c:v>
                </c:pt>
                <c:pt idx="7">
                  <c:v>СКФО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</c:v>
                </c:pt>
                <c:pt idx="1">
                  <c:v>5</c:v>
                </c:pt>
                <c:pt idx="2">
                  <c:v>13</c:v>
                </c:pt>
                <c:pt idx="3">
                  <c:v>6</c:v>
                </c:pt>
                <c:pt idx="4">
                  <c:v>13</c:v>
                </c:pt>
                <c:pt idx="5">
                  <c:v>4</c:v>
                </c:pt>
                <c:pt idx="6">
                  <c:v>6</c:v>
                </c:pt>
                <c:pt idx="7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517376"/>
        <c:axId val="142518912"/>
        <c:axId val="0"/>
      </c:bar3DChart>
      <c:catAx>
        <c:axId val="14251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42518912"/>
        <c:crosses val="autoZero"/>
        <c:auto val="1"/>
        <c:lblAlgn val="ctr"/>
        <c:lblOffset val="100"/>
        <c:noMultiLvlLbl val="0"/>
      </c:catAx>
      <c:valAx>
        <c:axId val="14251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4251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Лист1!$A$2:$A$21</c:f>
              <c:numCache>
                <c:formatCode>General</c:formatCode>
                <c:ptCount val="20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</c:numCache>
            </c:num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11</c:v>
                </c:pt>
                <c:pt idx="10">
                  <c:v>1</c:v>
                </c:pt>
                <c:pt idx="11">
                  <c:v>3</c:v>
                </c:pt>
                <c:pt idx="12">
                  <c:v>9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6</c:v>
                </c:pt>
                <c:pt idx="18">
                  <c:v>2</c:v>
                </c:pt>
                <c:pt idx="19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568832"/>
        <c:axId val="142599296"/>
        <c:axId val="0"/>
      </c:bar3DChart>
      <c:catAx>
        <c:axId val="1425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42599296"/>
        <c:crosses val="autoZero"/>
        <c:auto val="1"/>
        <c:lblAlgn val="ctr"/>
        <c:lblOffset val="100"/>
        <c:noMultiLvlLbl val="0"/>
      </c:catAx>
      <c:valAx>
        <c:axId val="14259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4256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6934816137673506E-2"/>
          <c:y val="2.1791265410213943E-2"/>
          <c:w val="0.79436260571595219"/>
          <c:h val="0.8567030829756304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Лист1!$A$2:$A$7</c:f>
              <c:strCache>
                <c:ptCount val="6"/>
                <c:pt idx="0">
                  <c:v>36 месяцев</c:v>
                </c:pt>
                <c:pt idx="1">
                  <c:v>24 месяца</c:v>
                </c:pt>
                <c:pt idx="2">
                  <c:v>18 месяцев</c:v>
                </c:pt>
                <c:pt idx="3">
                  <c:v>12 месяцев</c:v>
                </c:pt>
                <c:pt idx="4">
                  <c:v>9 месяцев</c:v>
                </c:pt>
                <c:pt idx="5">
                  <c:v>6 месяцев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6</c:v>
                </c:pt>
                <c:pt idx="2">
                  <c:v>5</c:v>
                </c:pt>
                <c:pt idx="3">
                  <c:v>44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2979712"/>
        <c:axId val="153022464"/>
        <c:axId val="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Лист1!$C$1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tx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Лист1!$A$2:$A$7</c15:sqref>
                        </c15:formulaRef>
                      </c:ext>
                    </c:extLst>
                    <c:strCache>
                      <c:ptCount val="6"/>
                      <c:pt idx="0">
                        <c:v>36 месяцев</c:v>
                      </c:pt>
                      <c:pt idx="1">
                        <c:v>24 месяца</c:v>
                      </c:pt>
                      <c:pt idx="2">
                        <c:v>18 месяцев</c:v>
                      </c:pt>
                      <c:pt idx="3">
                        <c:v>12 месяцев</c:v>
                      </c:pt>
                      <c:pt idx="4">
                        <c:v>9 месяцев</c:v>
                      </c:pt>
                      <c:pt idx="5">
                        <c:v>6 месяцев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Лист1!$C$2:$C$7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</c:v>
                      </c:pt>
                      <c:pt idx="1">
                        <c:v>9</c:v>
                      </c:pt>
                      <c:pt idx="2">
                        <c:v>8</c:v>
                      </c:pt>
                      <c:pt idx="3">
                        <c:v>70</c:v>
                      </c:pt>
                      <c:pt idx="4">
                        <c:v>6</c:v>
                      </c:pt>
                      <c:pt idx="5">
                        <c:v>5</c:v>
                      </c:pt>
                    </c:numCache>
                  </c:numRef>
                </c:val>
              </c15:ser>
            </c15:filteredBarSeries>
          </c:ext>
        </c:extLst>
      </c:bar3DChart>
      <c:catAx>
        <c:axId val="15297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53022464"/>
        <c:crosses val="autoZero"/>
        <c:auto val="1"/>
        <c:lblAlgn val="ctr"/>
        <c:lblOffset val="100"/>
        <c:noMultiLvlLbl val="0"/>
      </c:catAx>
      <c:valAx>
        <c:axId val="15302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5297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20"/>
      <c:rotY val="7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521739130434782"/>
          <c:y val="2.871453436412414E-2"/>
          <c:w val="0.8188405797101449"/>
          <c:h val="0.643019346648765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explosion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Взносы родственников</c:v>
                </c:pt>
                <c:pt idx="1">
                  <c:v>Гос. Поддержка</c:v>
                </c:pt>
                <c:pt idx="2">
                  <c:v>Гранты</c:v>
                </c:pt>
                <c:pt idx="3">
                  <c:v>Частные пожертвования</c:v>
                </c:pt>
                <c:pt idx="4">
                  <c:v>Коммерческая деятельность</c:v>
                </c:pt>
                <c:pt idx="5">
                  <c:v>Нефинансовый вклад подсобного хозяйства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24</c:v>
                </c:pt>
                <c:pt idx="1">
                  <c:v>1</c:v>
                </c:pt>
                <c:pt idx="2">
                  <c:v>6</c:v>
                </c:pt>
                <c:pt idx="3">
                  <c:v>59</c:v>
                </c:pt>
                <c:pt idx="4">
                  <c:v>3</c:v>
                </c:pt>
                <c:pt idx="5">
                  <c:v>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007436570428695E-4"/>
          <c:y val="0.60353608593487751"/>
          <c:w val="0.99841327646544187"/>
          <c:h val="0.375029236851722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pPr>
            <a:r>
              <a:rPr lang="ru-RU" b="1">
                <a:solidFill>
                  <a:schemeClr val="bg1"/>
                </a:solidFill>
                <a:latin typeface="Century Gothic" panose="020B0502020202020204" pitchFamily="34" charset="0"/>
              </a:rPr>
              <a:t>Количество центров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Наркологические центры</c:v>
                </c:pt>
                <c:pt idx="1">
                  <c:v>Инфекционные больницы</c:v>
                </c:pt>
                <c:pt idx="2">
                  <c:v>ФСИН</c:v>
                </c:pt>
                <c:pt idx="3">
                  <c:v>Центры СПИД </c:v>
                </c:pt>
                <c:pt idx="4">
                  <c:v>Поликлиники</c:v>
                </c:pt>
                <c:pt idx="5">
                  <c:v>ФСКН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29</c:v>
                </c:pt>
                <c:pt idx="1">
                  <c:v>16</c:v>
                </c:pt>
                <c:pt idx="2">
                  <c:v>18</c:v>
                </c:pt>
                <c:pt idx="3">
                  <c:v>19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4722688"/>
        <c:axId val="154725376"/>
        <c:axId val="0"/>
      </c:bar3DChart>
      <c:catAx>
        <c:axId val="154722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54725376"/>
        <c:crosses val="autoZero"/>
        <c:auto val="1"/>
        <c:lblAlgn val="ctr"/>
        <c:lblOffset val="100"/>
        <c:noMultiLvlLbl val="0"/>
      </c:catAx>
      <c:valAx>
        <c:axId val="154725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5472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8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explosion val="11"/>
            <c:spPr>
              <a:gradFill rotWithShape="1">
                <a:gsLst>
                  <a:gs pos="0">
                    <a:schemeClr val="accent1">
                      <a:tint val="98000"/>
                      <a:hueMod val="94000"/>
                      <a:satMod val="130000"/>
                      <a:lumMod val="138000"/>
                    </a:schemeClr>
                  </a:gs>
                  <a:gs pos="100000">
                    <a:schemeClr val="accent1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98000"/>
                      <a:hueMod val="94000"/>
                      <a:satMod val="130000"/>
                      <a:lumMod val="138000"/>
                    </a:schemeClr>
                  </a:gs>
                  <a:gs pos="100000">
                    <a:schemeClr val="accent3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4346159855018124"/>
                  <c:y val="0.14350995612192152"/>
                </c:manualLayout>
              </c:layout>
              <c:tx>
                <c:rich>
                  <a:bodyPr/>
                  <a:lstStyle/>
                  <a:p>
                    <a:fld id="{B15B495B-2CCD-47E9-A2DE-C41E272F441F}" type="PERCENTAGE">
                      <a:rPr lang="en-US" b="1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</c:v>
                </c:pt>
                <c:pt idx="1">
                  <c:v>35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Православное душепопечение</c:v>
                </c:pt>
                <c:pt idx="1">
                  <c:v>Реабилитация в церковной общине</c:v>
                </c:pt>
                <c:pt idx="2">
                  <c:v>Терапевтическое сообщество</c:v>
                </c:pt>
                <c:pt idx="3">
                  <c:v>Миннесотская модель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</c:v>
                </c:pt>
                <c:pt idx="1">
                  <c:v>29</c:v>
                </c:pt>
                <c:pt idx="2">
                  <c:v>23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5276032"/>
        <c:axId val="155278720"/>
        <c:axId val="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Лист1!$C$1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  <a:sp3d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Лист1!$A$2:$A$5</c15:sqref>
                        </c15:formulaRef>
                      </c:ext>
                    </c:extLst>
                    <c:strCache>
                      <c:ptCount val="4"/>
                      <c:pt idx="0">
                        <c:v>Православное душепопечение</c:v>
                      </c:pt>
                      <c:pt idx="1">
                        <c:v>Реабилитация в церковной общине</c:v>
                      </c:pt>
                      <c:pt idx="2">
                        <c:v>Терапевтическое сообщество</c:v>
                      </c:pt>
                      <c:pt idx="3">
                        <c:v>Миннесотская модель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66</c:v>
                      </c:pt>
                      <c:pt idx="1">
                        <c:v>46</c:v>
                      </c:pt>
                      <c:pt idx="2">
                        <c:v>36</c:v>
                      </c:pt>
                      <c:pt idx="3">
                        <c:v>12</c:v>
                      </c:pt>
                    </c:numCache>
                  </c:numRef>
                </c:val>
              </c15:ser>
            </c15:filteredBarSeries>
          </c:ext>
        </c:extLst>
      </c:bar3DChart>
      <c:catAx>
        <c:axId val="15527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55278720"/>
        <c:crosses val="autoZero"/>
        <c:auto val="1"/>
        <c:lblAlgn val="l"/>
        <c:lblOffset val="100"/>
        <c:noMultiLvlLbl val="0"/>
      </c:catAx>
      <c:valAx>
        <c:axId val="155278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5527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A2E4D-3F8F-4F74-8D6F-A3FDD99A39FE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3699C-EC8A-4D58-9E61-77D6FDB69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369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7172E-C7CA-40B1-B5B3-C0F8A5FE9664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DCD10-0011-4DDF-9C54-B8AFD01C5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31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938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665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Хочу</a:t>
            </a:r>
            <a:r>
              <a:rPr lang="ru-RU" baseline="0" dirty="0" smtClean="0"/>
              <a:t> поблагодарить всех участников мониторинга за высокую активность в работе с анкетами. В этом году отказался всего лишь один РЦ заполнять анкету (Екатеринбург, о. Игорь </a:t>
            </a:r>
            <a:r>
              <a:rPr lang="ru-RU" baseline="0" dirty="0" err="1" smtClean="0"/>
              <a:t>Бачинин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919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1) СГП, Саперное</a:t>
            </a:r>
            <a:r>
              <a:rPr lang="ru-RU" baseline="0" dirty="0" smtClean="0"/>
              <a:t> или Петровское 2) Братство прп. Серафима Саровского в Новосибирске 3) Старый Свет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246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2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1) Данные по организации, </a:t>
            </a:r>
            <a:r>
              <a:rPr lang="ru-RU" baseline="0" dirty="0" smtClean="0"/>
              <a:t>2) наличие храма, помещения, сотрудники, внешние связи, финансирование, бюджет, потребности </a:t>
            </a:r>
            <a:r>
              <a:rPr lang="ru-RU" dirty="0" smtClean="0"/>
              <a:t>3) компоненты программы,</a:t>
            </a:r>
            <a:r>
              <a:rPr lang="ru-RU" baseline="0" dirty="0" smtClean="0"/>
              <a:t> модель реабилитации, критерии приема и отчисления, пропускная способность, ВИЧ, методы работы, виды трудовой деятельности</a:t>
            </a:r>
          </a:p>
          <a:p>
            <a:r>
              <a:rPr lang="en-US" dirty="0" smtClean="0"/>
              <a:t>N.B.</a:t>
            </a:r>
            <a:r>
              <a:rPr lang="ru-RU" dirty="0" smtClean="0"/>
              <a:t>: если</a:t>
            </a:r>
            <a:r>
              <a:rPr lang="ru-RU" baseline="0" dirty="0" smtClean="0"/>
              <a:t> вы заметили здесь нет параметров, связанных с качественными и количественными показателями осуществляемой помощи…На наш взгляд, без элементарной стандартизации процесса, выявление таких показателей невозможно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53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Анкета для опроса в 2014 году была усовершенствована: а) облегчено заполнение</a:t>
            </a:r>
            <a:r>
              <a:rPr lang="ru-RU" baseline="0" dirty="0" smtClean="0"/>
              <a:t> за счет развернутых вопросов и элементов программирования (</a:t>
            </a:r>
            <a:r>
              <a:rPr lang="ru-RU" baseline="0" dirty="0" err="1" smtClean="0"/>
              <a:t>инбоксы</a:t>
            </a:r>
            <a:r>
              <a:rPr lang="ru-RU" baseline="0" dirty="0" smtClean="0"/>
              <a:t>), б) добавлена инструкция в начале анкеты, в) </a:t>
            </a:r>
            <a:r>
              <a:rPr lang="ru-RU" baseline="0" dirty="0" err="1" smtClean="0"/>
              <a:t>усовршенствован</a:t>
            </a:r>
            <a:r>
              <a:rPr lang="ru-RU" baseline="0" dirty="0" smtClean="0"/>
              <a:t> блок опроса (добавлен ряд вопросов, некоторые сформулированы более четко)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99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019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2013 было 59, 3 закрылись. В 2013 открылись 2,  в 2014 – 3. Всплыли</a:t>
            </a:r>
            <a:r>
              <a:rPr lang="ru-RU" baseline="0" dirty="0" smtClean="0"/>
              <a:t> 2. 2 готовятся к открытию. 1 исключили из-за отказа. </a:t>
            </a:r>
          </a:p>
          <a:p>
            <a:r>
              <a:rPr lang="ru-RU" baseline="0" dirty="0" smtClean="0"/>
              <a:t>Увеличение числа НКО (12+)</a:t>
            </a:r>
          </a:p>
          <a:p>
            <a:r>
              <a:rPr lang="ru-RU" baseline="0" dirty="0" smtClean="0"/>
              <a:t>Увеличение числа РЦ (7)</a:t>
            </a:r>
          </a:p>
          <a:p>
            <a:r>
              <a:rPr lang="ru-RU" baseline="0" dirty="0" smtClean="0"/>
              <a:t>Особые формы помощи не растут – женщины</a:t>
            </a:r>
          </a:p>
          <a:p>
            <a:r>
              <a:rPr lang="ru-RU" baseline="0" dirty="0" smtClean="0"/>
              <a:t>Растут адаптационные квартиры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316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УФО – 5 (3). Остальные</a:t>
            </a:r>
            <a:r>
              <a:rPr lang="ru-RU" baseline="0" dirty="0" smtClean="0"/>
              <a:t> ровно или по 1 больше.</a:t>
            </a:r>
            <a:endParaRPr lang="ru-RU" dirty="0" smtClean="0"/>
          </a:p>
          <a:p>
            <a:r>
              <a:rPr lang="ru-RU" dirty="0" smtClean="0"/>
              <a:t>Добавился</a:t>
            </a:r>
            <a:r>
              <a:rPr lang="ru-RU" baseline="0" dirty="0" smtClean="0"/>
              <a:t> Крым! Сектанты уже ринулись туда открывать РЦ.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7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44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2013 открылись 2,  в 2014 – 3.  Также в 2014 готовятся к открытию 2 РЦ.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55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Появились</a:t>
            </a:r>
            <a:r>
              <a:rPr lang="ru-RU" baseline="0" dirty="0" smtClean="0"/>
              <a:t> более продолжительные программы. На данном периоде – это хорошо.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 месяцев – 1, 24 месяца – 6, 18 месяцев – 5 (7), 12 месяцев – 44 (41), 9 месяцев – 4 (3), 6 месяцев – 3 (7)</a:t>
            </a:r>
            <a:endParaRPr kumimoji="0" lang="ru-RU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90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Преобладает срок</a:t>
            </a:r>
            <a:r>
              <a:rPr lang="ru-RU" baseline="0" dirty="0" smtClean="0"/>
              <a:t> – 1 год.</a:t>
            </a:r>
          </a:p>
          <a:p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 месяцев – 1, 24 месяца – 6, 18 месяцев – 5 (7), 12 месяцев – 44 (41), 9 месяцев – 4 (3), 6 месяцев – 3 (7)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6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Взносы родственников – 24 (20) +</a:t>
            </a:r>
          </a:p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Гос. Поддержка – 1 (1)</a:t>
            </a:r>
          </a:p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Гранты – 6 (10) +</a:t>
            </a:r>
          </a:p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Частные пожертвования – 59 (53)</a:t>
            </a:r>
            <a:r>
              <a:rPr lang="ru-RU" sz="1100" baseline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</a:p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Коммерческая деятельность – 3 (4)</a:t>
            </a:r>
          </a:p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Нефинансовый вклад подсобного хозяйства – 7 (12)</a:t>
            </a:r>
            <a:r>
              <a:rPr lang="ru-RU" sz="1200" baseline="0" dirty="0" smtClean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393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81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290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</a:t>
            </a:r>
            <a:r>
              <a:rPr lang="ru-RU" baseline="0" dirty="0" smtClean="0"/>
              <a:t> реабилитацию денег не берем!</a:t>
            </a:r>
          </a:p>
          <a:p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56% - нет (66)</a:t>
            </a:r>
          </a:p>
          <a:p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44% - да (34)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49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93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76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672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37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DCD10-0011-4DDF-9C54-B8AFD01C5B5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45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C39DF-8C86-4ED6-BA85-303D838728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60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C24C23-1B86-4CB7-BE70-B6D1A206FE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78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2B2C65-E5C9-4974-9BF7-02C255293D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7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AA71D-A7C8-40C9-A909-1416C23CD2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59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5D94-24B4-433D-A747-10D9EE600D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5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774A4-88B6-472E-B408-AC0193F833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6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339C76-3C06-4642-A350-3616362628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78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40E64-05C0-4F6B-B6C3-DC42E4EE9A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74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2424D-047F-4482-A4F1-FBCC984FB2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990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15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742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6487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058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851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937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DCA2E9-E7E1-47CD-8298-B92F24953B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719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D97D4-CBAC-461A-A95E-4346681DB1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15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A4D9-8DF9-49A9-AE51-6D2FD7EEC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54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390383D-51AE-4ED8-A049-476E3B7506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723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9100" y="914400"/>
            <a:ext cx="8305800" cy="30469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  <a:sp3d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Результаты мониторинга и анализ системы церковной помощи </a:t>
            </a:r>
            <a:r>
              <a:rPr lang="ru-RU" sz="4800" b="1" dirty="0" smtClean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наркозависимым людям</a:t>
            </a:r>
            <a:endParaRPr lang="ru-RU" sz="4800" b="1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903" y="5181600"/>
            <a:ext cx="8305800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  <a:sp3d/>
          </a:bodyPr>
          <a:lstStyle/>
          <a:p>
            <a:pPr algn="ctr">
              <a:defRPr/>
            </a:pPr>
            <a:r>
              <a:rPr lang="ru-RU" sz="2400" i="1" dirty="0" smtClean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Москва 2014</a:t>
            </a:r>
            <a:endParaRPr lang="ru-RU" sz="2400" i="1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1199"/>
            <a:ext cx="9144000" cy="83820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ВВЕДЕНИЕ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69296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762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НЕМНОГО ИСТОРИИ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077200" cy="38100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2011-12 гг. – СБОР, НАКОПЛЕНИЕ, ОБРАБОТКА И АНАЛИЗ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2013 г. – МОНИТОРИНГ №1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2014 г. – МОНИТОРИНГ №2</a:t>
            </a:r>
            <a:endParaRPr lang="ru-RU" sz="3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5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762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ОБЪЕКТЫ МОНИТОРИНГА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077200" cy="38100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ЦЕРКОВНЫЕ ОРГАНИЗАЦИИ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НКО, ПАТРОНИРУЕМЫЕ РПЦ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НКО, СОТРУДНИЧАЮЩИЕ С РПЦ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2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762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ЦЕЛЬ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077200" cy="44196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ВЫЯВЛЕНИЕ ДИНАМИКИ И СПАДОВ ЗА ПРОШЕДШИЙ ПЕРИОД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ВЫЯВЛЕНИЕ СООТВЕТСТВИЯ АКТУАЛЬНЫХ РЕСУРСОВ СТРАТЕГИЧЕСКОМУ ИДЕАЛУ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81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762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ПАРАМЕТРЫ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077200" cy="44196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smtClean="0">
                <a:solidFill>
                  <a:schemeClr val="bg1"/>
                </a:solidFill>
                <a:latin typeface="Century Gothic" panose="020B0502020202020204" pitchFamily="34" charset="0"/>
              </a:rPr>
              <a:t>ИДЕНТИФИКАЦИОННЫЕ</a:t>
            </a:r>
            <a:endParaRPr lang="ru-RU" sz="4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ВВОДИМЫЕ РЕСУРСЫ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ПАРАМЕТРЫ ПРОЦЕССА ПОМОЩИ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762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инструменты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077200" cy="38100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ПИСЬМЕННЫЙ ОПРОС (анкета </a:t>
            </a:r>
            <a:r>
              <a:rPr 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34</a:t>
            </a: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вопрос</a:t>
            </a:r>
            <a:r>
              <a:rPr lang="ru-RU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а</a:t>
            </a: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ИНТЕРВЬЮ (телефон, скайп)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42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1199"/>
            <a:ext cx="9144000" cy="83820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58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РЕЗУЛЬТАТЫ</a:t>
            </a:r>
            <a:endParaRPr lang="ru-RU" sz="5800" dirty="0"/>
          </a:p>
        </p:txBody>
      </p:sp>
    </p:spTree>
    <p:extLst>
      <p:ext uri="{BB962C8B-B14F-4D97-AF65-F5344CB8AC3E}">
        <p14:creationId xmlns:p14="http://schemas.microsoft.com/office/powerpoint/2010/main" val="15069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ОБЩЕЕ КОЛИЧЕСТВО</a:t>
            </a:r>
            <a:endParaRPr lang="ru-RU" sz="4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944095"/>
              </p:ext>
            </p:extLst>
          </p:nvPr>
        </p:nvGraphicFramePr>
        <p:xfrm>
          <a:off x="0" y="879410"/>
          <a:ext cx="9144000" cy="597859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647765"/>
                <a:gridCol w="3496235"/>
              </a:tblGrid>
              <a:tr h="8414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Наименование</a:t>
                      </a:r>
                      <a:endParaRPr lang="ru-RU" sz="3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</a:t>
                      </a:r>
                      <a:endParaRPr lang="ru-RU" sz="3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981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Организации</a:t>
                      </a:r>
                      <a:endParaRPr lang="ru-RU" sz="3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46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(34)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13462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Реабилитационные центры, из</a:t>
                      </a:r>
                      <a:r>
                        <a:rPr lang="ru-RU" sz="320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них:</a:t>
                      </a:r>
                      <a:endParaRPr lang="ru-RU" sz="3200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63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(59)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13518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Мужские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Женские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Смешанные</a:t>
                      </a:r>
                      <a:endParaRPr lang="ru-RU" sz="3200" i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51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(46)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6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(5)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6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(8)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13462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Адаптационные</a:t>
                      </a:r>
                      <a:r>
                        <a:rPr lang="ru-RU" sz="320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квартиры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КОЛИЧЕСТВО ПО ФО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028587"/>
              </p:ext>
            </p:extLst>
          </p:nvPr>
        </p:nvGraphicFramePr>
        <p:xfrm>
          <a:off x="0" y="838200"/>
          <a:ext cx="9144000" cy="6019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967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ПО МЕСТОНАХОЖДЕНИЮ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809403"/>
              </p:ext>
            </p:extLst>
          </p:nvPr>
        </p:nvGraphicFramePr>
        <p:xfrm>
          <a:off x="0" y="1828800"/>
          <a:ext cx="9144000" cy="5029199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647765"/>
                <a:gridCol w="3496235"/>
              </a:tblGrid>
              <a:tr h="13436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Реабилитационные центры</a:t>
                      </a: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18427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В</a:t>
                      </a:r>
                      <a:r>
                        <a:rPr lang="ru-RU" sz="320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черте города</a:t>
                      </a:r>
                      <a:endParaRPr lang="ru-RU" sz="3200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48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(39)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18427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Загородные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15 </a:t>
                      </a:r>
                      <a:r>
                        <a:rPr kumimoji="0" lang="ru-RU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611EA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(20)</a:t>
                      </a:r>
                      <a:endParaRPr kumimoji="0" lang="ru-RU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611EA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1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ОТКРЫТИЕ РЦ ПО ГОДАМ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Таблиц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515026"/>
              </p:ext>
            </p:extLst>
          </p:nvPr>
        </p:nvGraphicFramePr>
        <p:xfrm>
          <a:off x="0" y="990600"/>
          <a:ext cx="91440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202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ДЛИТЕЛЬНОСТЬ ПРОГРАММ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395751"/>
              </p:ext>
            </p:extLst>
          </p:nvPr>
        </p:nvGraphicFramePr>
        <p:xfrm>
          <a:off x="0" y="879409"/>
          <a:ext cx="9144000" cy="597859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647765"/>
                <a:gridCol w="3496235"/>
              </a:tblGrid>
              <a:tr h="817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Продолжительность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 РЦ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606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36 месяцев</a:t>
                      </a:r>
                      <a:endParaRPr lang="ru-RU" sz="3200" i="0" dirty="0">
                        <a:solidFill>
                          <a:srgbClr val="0611EA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(0)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929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24 месяца</a:t>
                      </a: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(0)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126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18 месяцев</a:t>
                      </a:r>
                      <a:endParaRPr lang="ru-RU" sz="3200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5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(7)</a:t>
                      </a: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 месяцев</a:t>
                      </a:r>
                      <a:endParaRPr lang="ru-RU" sz="3200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44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(41)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887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9 месяцев</a:t>
                      </a:r>
                      <a:endParaRPr lang="ru-RU" sz="3200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4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(3)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465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6 месяцев</a:t>
                      </a:r>
                      <a:endParaRPr lang="ru-RU" sz="3200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3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(7)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5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ДЛИТЕЛЬНОСТЬ ПРОГРАММ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203104"/>
              </p:ext>
            </p:extLst>
          </p:nvPr>
        </p:nvGraphicFramePr>
        <p:xfrm>
          <a:off x="0" y="838200"/>
          <a:ext cx="9144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740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ФОРМИРОВАНИЕ БЮДЖЕТА РЦ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0517235"/>
              </p:ext>
            </p:extLst>
          </p:nvPr>
        </p:nvGraphicFramePr>
        <p:xfrm>
          <a:off x="0" y="900000"/>
          <a:ext cx="9144000" cy="59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11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ВЗАИМОДЕЙСТВИЕ С ЛПУ И ГУ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72751240"/>
              </p:ext>
            </p:extLst>
          </p:nvPr>
        </p:nvGraphicFramePr>
        <p:xfrm>
          <a:off x="0" y="838200"/>
          <a:ext cx="9144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55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ВЗАИМОДЕЙСТВИЕ С ЛПУ И ГУ</a:t>
            </a:r>
            <a:endParaRPr lang="ru-RU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427918"/>
              </p:ext>
            </p:extLst>
          </p:nvPr>
        </p:nvGraphicFramePr>
        <p:xfrm>
          <a:off x="0" y="838195"/>
          <a:ext cx="9144000" cy="6019804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647765"/>
                <a:gridCol w="3496235"/>
              </a:tblGrid>
              <a:tr h="859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ЛПУ</a:t>
                      </a:r>
                      <a:r>
                        <a:rPr lang="ru-RU" sz="3200" b="1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и ГУ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 РЦ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ФСКН</a:t>
                      </a:r>
                      <a:endParaRPr lang="ru-RU" sz="3200" b="1" i="0" dirty="0">
                        <a:solidFill>
                          <a:srgbClr val="0611EA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(0)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Поликлиники</a:t>
                      </a: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(38)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Центры</a:t>
                      </a:r>
                      <a:r>
                        <a:rPr lang="ru-RU" sz="3200" b="1" i="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 СПИД</a:t>
                      </a:r>
                      <a:endParaRPr lang="ru-RU" sz="3200" b="1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19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(42)</a:t>
                      </a: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ФСИН</a:t>
                      </a:r>
                      <a:endParaRPr lang="ru-RU" sz="3200" b="1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18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(25)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Инфекционные</a:t>
                      </a:r>
                      <a:r>
                        <a:rPr lang="ru-RU" sz="3200" b="1" i="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 больницы</a:t>
                      </a:r>
                      <a:endParaRPr lang="ru-RU" sz="3200" b="1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16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(38)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8599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Наркологические</a:t>
                      </a:r>
                      <a:r>
                        <a:rPr lang="ru-RU" sz="3200" b="1" i="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 центры</a:t>
                      </a:r>
                      <a:endParaRPr lang="ru-RU" sz="3200" b="1" i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29 </a:t>
                      </a:r>
                      <a:r>
                        <a:rPr lang="ru-RU" sz="3200" b="1" i="0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MS Mincho"/>
                          <a:cs typeface="Times New Roman"/>
                        </a:rPr>
                        <a:t>(44)</a:t>
                      </a:r>
                      <a:endParaRPr lang="ru-RU" sz="3200" b="1" i="0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6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ОПЛАТА ПРОЖИВАНИЯ И ПИТАНИЯ</a:t>
            </a:r>
            <a:endParaRPr lang="ru-RU" sz="40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590472"/>
              </p:ext>
            </p:extLst>
          </p:nvPr>
        </p:nvGraphicFramePr>
        <p:xfrm>
          <a:off x="0" y="879409"/>
          <a:ext cx="9144000" cy="2016191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647765"/>
                <a:gridCol w="3496235"/>
              </a:tblGrid>
              <a:tr h="640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Беретс</a:t>
                      </a:r>
                      <a:r>
                        <a:rPr lang="ru-RU" sz="3200" b="1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я ли плата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 РЦ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6750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  <a:endParaRPr lang="ru-RU" sz="3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28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(20)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7003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35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</a:rPr>
                        <a:t>(38)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10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931216"/>
              </p:ext>
            </p:extLst>
          </p:nvPr>
        </p:nvGraphicFramePr>
        <p:xfrm>
          <a:off x="1219200" y="2971800"/>
          <a:ext cx="6400800" cy="3722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22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7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858252"/>
            <a:ext cx="9144000" cy="914400"/>
          </a:xfrm>
          <a:prstGeom prst="flowChartProcess">
            <a:avLst/>
          </a:prstGeom>
          <a:solidFill>
            <a:srgbClr val="CC66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МЕДИЦИНСКОЕ ОБСЛЕДОВАНИЕ </a:t>
            </a:r>
          </a:p>
          <a:p>
            <a:pPr>
              <a:defRPr/>
            </a:pPr>
            <a:r>
              <a:rPr lang="ru-RU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при поступлении в центр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0" y="2805363"/>
            <a:ext cx="9144000" cy="914400"/>
          </a:xfrm>
          <a:prstGeom prst="flowChartProcess">
            <a:avLst/>
          </a:prstGeom>
          <a:solidFill>
            <a:srgbClr val="CC66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РЕАБИЛИТАЦИЯ ЛИЦ с ВИЧ инфекцией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458181"/>
              </p:ext>
            </p:extLst>
          </p:nvPr>
        </p:nvGraphicFramePr>
        <p:xfrm>
          <a:off x="0" y="3721100"/>
          <a:ext cx="9144000" cy="1031374"/>
        </p:xfrm>
        <a:graphic>
          <a:graphicData uri="http://schemas.openxmlformats.org/drawingml/2006/table">
            <a:tbl>
              <a:tblPr firstRow="1" firstCol="1" bandRow="1"/>
              <a:tblGrid>
                <a:gridCol w="4445001"/>
                <a:gridCol w="4698999"/>
              </a:tblGrid>
              <a:tr h="515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515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58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(50)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(8)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364713"/>
              </p:ext>
            </p:extLst>
          </p:nvPr>
        </p:nvGraphicFramePr>
        <p:xfrm>
          <a:off x="15874" y="1765298"/>
          <a:ext cx="9128126" cy="1040064"/>
        </p:xfrm>
        <a:graphic>
          <a:graphicData uri="http://schemas.openxmlformats.org/drawingml/2006/table">
            <a:tbl>
              <a:tblPr firstRow="1" firstCol="1" bandRow="1"/>
              <a:tblGrid>
                <a:gridCol w="4698937"/>
                <a:gridCol w="4429189"/>
              </a:tblGrid>
              <a:tr h="520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61" marR="68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61" marR="68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520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58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(50)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61" marR="68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(8)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61" marR="68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108954"/>
              </p:ext>
            </p:extLst>
          </p:nvPr>
        </p:nvGraphicFramePr>
        <p:xfrm>
          <a:off x="12700" y="5715000"/>
          <a:ext cx="9131300" cy="1143000"/>
        </p:xfrm>
        <a:graphic>
          <a:graphicData uri="http://schemas.openxmlformats.org/drawingml/2006/table">
            <a:tbl>
              <a:tblPr firstRow="1" firstCol="1" bandRow="1"/>
              <a:tblGrid>
                <a:gridCol w="4566269"/>
                <a:gridCol w="4565031"/>
              </a:tblGrid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39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(35)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24 </a:t>
                      </a:r>
                      <a:r>
                        <a:rPr lang="ru-RU" sz="3200" b="1" dirty="0" smtClean="0">
                          <a:solidFill>
                            <a:srgbClr val="0611EA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(23)</a:t>
                      </a:r>
                      <a:endParaRPr lang="ru-RU" sz="3200" b="1" dirty="0">
                        <a:solidFill>
                          <a:srgbClr val="0611EA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chemeClr val="bg2">
                            <a:tint val="97000"/>
                            <a:hueMod val="162000"/>
                            <a:satMod val="200000"/>
                            <a:lumMod val="124000"/>
                          </a:schemeClr>
                        </a:gs>
                        <a:gs pos="100000">
                          <a:schemeClr val="bg2">
                            <a:shade val="96000"/>
                            <a:hueMod val="88000"/>
                            <a:satMod val="220000"/>
                            <a:lumMod val="82000"/>
                          </a:schemeClr>
                        </a:gs>
                      </a:gsLst>
                      <a:lin ang="6120000" scaled="1"/>
                    </a:gradFill>
                  </a:tcPr>
                </a:tc>
              </a:tr>
            </a:tbl>
          </a:graphicData>
        </a:graphic>
      </p:graphicFrame>
      <p:sp>
        <p:nvSpPr>
          <p:cNvPr id="8" name="Блок-схема: процесс 7"/>
          <p:cNvSpPr/>
          <p:nvPr/>
        </p:nvSpPr>
        <p:spPr>
          <a:xfrm>
            <a:off x="0" y="4752474"/>
            <a:ext cx="9144000" cy="962526"/>
          </a:xfrm>
          <a:prstGeom prst="flowChartProcess">
            <a:avLst/>
          </a:prstGeom>
          <a:solidFill>
            <a:srgbClr val="CC66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ПРОФИЛАКТИКА ВИЧ-инфекции</a:t>
            </a:r>
            <a:endParaRPr lang="ru-RU" sz="32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МЕДИЦИНСКИЙ КОМПОНЕНТ</a:t>
            </a:r>
            <a:endParaRPr lang="ru-RU" sz="40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0"/>
            <a:ext cx="9144000" cy="838200"/>
          </a:xfrm>
          <a:prstGeom prst="flowChartProcess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МОДЕЛИ ПРОГРАММ</a:t>
            </a:r>
            <a:endParaRPr lang="ru-RU" sz="40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67833581"/>
              </p:ext>
            </p:extLst>
          </p:nvPr>
        </p:nvGraphicFramePr>
        <p:xfrm>
          <a:off x="0" y="838200"/>
          <a:ext cx="9144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75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1199"/>
            <a:ext cx="9144000" cy="83820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58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ЗАКЛЮЧЕНИЕ</a:t>
            </a:r>
            <a:endParaRPr lang="ru-RU" sz="5800" dirty="0"/>
          </a:p>
        </p:txBody>
      </p:sp>
    </p:spTree>
    <p:extLst>
      <p:ext uri="{BB962C8B-B14F-4D97-AF65-F5344CB8AC3E}">
        <p14:creationId xmlns:p14="http://schemas.microsoft.com/office/powerpoint/2010/main" val="376626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457200"/>
            <a:ext cx="8382000" cy="5867400"/>
          </a:xfrm>
        </p:spPr>
        <p:txBody>
          <a:bodyPr anchor="t" anchorCtr="0"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Повышение активности участников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Появление новых НКО и РЦ </a:t>
            </a:r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(женские -)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Появление вспомогательных структур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Увеличение </a:t>
            </a:r>
            <a:r>
              <a:rPr lang="ru-RU" sz="3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грантовой</a:t>
            </a: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составляющей в бюджете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Увеличение длительности программ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Увеличение РЦ, которые берут оплату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Преобладание церковной модели и ТС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Низкая активность сотрудничества с ГУ и ЛПУ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0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143000"/>
            <a:ext cx="5715000" cy="452431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9600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Спасибо </a:t>
            </a:r>
            <a:endParaRPr lang="ru-RU" sz="9600" dirty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  <a:p>
            <a:pPr algn="ctr">
              <a:defRPr/>
            </a:pPr>
            <a:r>
              <a:rPr lang="ru-RU" sz="96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за </a:t>
            </a:r>
            <a:endParaRPr lang="ru-RU" sz="9600" dirty="0" smtClean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  <a:p>
            <a:pPr algn="ctr">
              <a:defRPr/>
            </a:pPr>
            <a:r>
              <a:rPr lang="ru-RU" sz="9600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внимание</a:t>
            </a:r>
            <a:endParaRPr lang="ru-RU" sz="9600" dirty="0">
              <a:solidFill>
                <a:srgbClr val="6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Century Schoolbook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3028</TotalTime>
  <Words>808</Words>
  <Application>Microsoft Office PowerPoint</Application>
  <PresentationFormat>Экран (4:3)</PresentationFormat>
  <Paragraphs>167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Сектор</vt:lpstr>
      <vt:lpstr>Презентация PowerPoint</vt:lpstr>
      <vt:lpstr>ВВЕДЕНИЕ</vt:lpstr>
      <vt:lpstr>НЕМНОГО ИСТОРИИ</vt:lpstr>
      <vt:lpstr>ОБЪЕКТЫ МОНИТОРИНГА</vt:lpstr>
      <vt:lpstr>ЦЕЛЬ</vt:lpstr>
      <vt:lpstr>ПАРАМЕТРЫ</vt:lpstr>
      <vt:lpstr>инструменты</vt:lpstr>
      <vt:lpstr>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Василий Рулинский</cp:lastModifiedBy>
  <cp:revision>155</cp:revision>
  <cp:lastPrinted>1601-01-01T00:00:00Z</cp:lastPrinted>
  <dcterms:created xsi:type="dcterms:W3CDTF">1601-01-01T00:00:00Z</dcterms:created>
  <dcterms:modified xsi:type="dcterms:W3CDTF">2014-04-09T10:06:14Z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